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handoutMasterIdLst>
    <p:handoutMasterId r:id="rId135"/>
  </p:handoutMasterIdLst>
  <p:sldIdLst>
    <p:sldId id="256" r:id="rId2"/>
    <p:sldId id="298" r:id="rId3"/>
    <p:sldId id="276" r:id="rId4"/>
    <p:sldId id="299" r:id="rId5"/>
    <p:sldId id="300" r:id="rId6"/>
    <p:sldId id="301" r:id="rId7"/>
    <p:sldId id="257" r:id="rId8"/>
    <p:sldId id="396" r:id="rId9"/>
    <p:sldId id="303" r:id="rId10"/>
    <p:sldId id="302" r:id="rId11"/>
    <p:sldId id="305" r:id="rId12"/>
    <p:sldId id="304" r:id="rId13"/>
    <p:sldId id="379" r:id="rId14"/>
    <p:sldId id="394" r:id="rId15"/>
    <p:sldId id="413" r:id="rId16"/>
    <p:sldId id="306" r:id="rId17"/>
    <p:sldId id="457" r:id="rId18"/>
    <p:sldId id="313" r:id="rId19"/>
    <p:sldId id="314" r:id="rId20"/>
    <p:sldId id="414" r:id="rId21"/>
    <p:sldId id="315" r:id="rId22"/>
    <p:sldId id="316" r:id="rId23"/>
    <p:sldId id="390" r:id="rId24"/>
    <p:sldId id="317" r:id="rId25"/>
    <p:sldId id="392" r:id="rId26"/>
    <p:sldId id="415" r:id="rId27"/>
    <p:sldId id="391" r:id="rId28"/>
    <p:sldId id="416" r:id="rId29"/>
    <p:sldId id="393" r:id="rId30"/>
    <p:sldId id="417" r:id="rId31"/>
    <p:sldId id="388" r:id="rId32"/>
    <p:sldId id="419" r:id="rId33"/>
    <p:sldId id="321" r:id="rId34"/>
    <p:sldId id="320" r:id="rId35"/>
    <p:sldId id="322" r:id="rId36"/>
    <p:sldId id="324" r:id="rId37"/>
    <p:sldId id="333" r:id="rId38"/>
    <p:sldId id="420" r:id="rId39"/>
    <p:sldId id="329" r:id="rId40"/>
    <p:sldId id="334" r:id="rId41"/>
    <p:sldId id="423" r:id="rId42"/>
    <p:sldId id="335" r:id="rId43"/>
    <p:sldId id="336" r:id="rId44"/>
    <p:sldId id="406" r:id="rId45"/>
    <p:sldId id="338" r:id="rId46"/>
    <p:sldId id="424" r:id="rId47"/>
    <p:sldId id="337" r:id="rId48"/>
    <p:sldId id="426" r:id="rId49"/>
    <p:sldId id="389" r:id="rId50"/>
    <p:sldId id="395" r:id="rId51"/>
    <p:sldId id="428" r:id="rId52"/>
    <p:sldId id="397" r:id="rId53"/>
    <p:sldId id="429" r:id="rId54"/>
    <p:sldId id="400" r:id="rId55"/>
    <p:sldId id="430" r:id="rId56"/>
    <p:sldId id="398" r:id="rId57"/>
    <p:sldId id="432" r:id="rId58"/>
    <p:sldId id="399" r:id="rId59"/>
    <p:sldId id="433" r:id="rId60"/>
    <p:sldId id="405" r:id="rId61"/>
    <p:sldId id="434" r:id="rId62"/>
    <p:sldId id="404" r:id="rId63"/>
    <p:sldId id="435" r:id="rId64"/>
    <p:sldId id="345" r:id="rId65"/>
    <p:sldId id="436" r:id="rId66"/>
    <p:sldId id="401" r:id="rId67"/>
    <p:sldId id="437" r:id="rId68"/>
    <p:sldId id="402" r:id="rId69"/>
    <p:sldId id="438" r:id="rId70"/>
    <p:sldId id="408" r:id="rId71"/>
    <p:sldId id="346" r:id="rId72"/>
    <p:sldId id="439" r:id="rId73"/>
    <p:sldId id="464" r:id="rId74"/>
    <p:sldId id="403" r:id="rId75"/>
    <p:sldId id="440" r:id="rId76"/>
    <p:sldId id="347" r:id="rId77"/>
    <p:sldId id="441" r:id="rId78"/>
    <p:sldId id="349" r:id="rId79"/>
    <p:sldId id="407" r:id="rId80"/>
    <p:sldId id="442" r:id="rId81"/>
    <p:sldId id="365" r:id="rId82"/>
    <p:sldId id="443" r:id="rId83"/>
    <p:sldId id="409" r:id="rId84"/>
    <p:sldId id="444" r:id="rId85"/>
    <p:sldId id="410" r:id="rId86"/>
    <p:sldId id="445" r:id="rId87"/>
    <p:sldId id="364" r:id="rId88"/>
    <p:sldId id="446" r:id="rId89"/>
    <p:sldId id="366" r:id="rId90"/>
    <p:sldId id="448" r:id="rId91"/>
    <p:sldId id="340" r:id="rId92"/>
    <p:sldId id="339" r:id="rId93"/>
    <p:sldId id="449" r:id="rId94"/>
    <p:sldId id="341" r:id="rId95"/>
    <p:sldId id="451" r:id="rId96"/>
    <p:sldId id="353" r:id="rId97"/>
    <p:sldId id="452" r:id="rId98"/>
    <p:sldId id="355" r:id="rId99"/>
    <p:sldId id="453" r:id="rId100"/>
    <p:sldId id="357" r:id="rId101"/>
    <p:sldId id="454" r:id="rId102"/>
    <p:sldId id="358" r:id="rId103"/>
    <p:sldId id="455" r:id="rId104"/>
    <p:sldId id="361" r:id="rId105"/>
    <p:sldId id="359" r:id="rId106"/>
    <p:sldId id="360" r:id="rId107"/>
    <p:sldId id="380" r:id="rId108"/>
    <p:sldId id="381" r:id="rId109"/>
    <p:sldId id="382" r:id="rId110"/>
    <p:sldId id="368" r:id="rId111"/>
    <p:sldId id="383" r:id="rId112"/>
    <p:sldId id="369" r:id="rId113"/>
    <p:sldId id="370" r:id="rId114"/>
    <p:sldId id="373" r:id="rId115"/>
    <p:sldId id="371" r:id="rId116"/>
    <p:sldId id="372" r:id="rId117"/>
    <p:sldId id="374" r:id="rId118"/>
    <p:sldId id="458" r:id="rId119"/>
    <p:sldId id="411" r:id="rId120"/>
    <p:sldId id="384" r:id="rId121"/>
    <p:sldId id="412" r:id="rId122"/>
    <p:sldId id="462" r:id="rId123"/>
    <p:sldId id="386" r:id="rId124"/>
    <p:sldId id="456" r:id="rId125"/>
    <p:sldId id="387" r:id="rId126"/>
    <p:sldId id="375" r:id="rId127"/>
    <p:sldId id="460" r:id="rId128"/>
    <p:sldId id="461" r:id="rId129"/>
    <p:sldId id="459" r:id="rId130"/>
    <p:sldId id="376" r:id="rId131"/>
    <p:sldId id="378" r:id="rId132"/>
    <p:sldId id="463" r:id="rId133"/>
  </p:sldIdLst>
  <p:sldSz cx="12192000" cy="6858000"/>
  <p:notesSz cx="6797675" cy="99298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FF33"/>
    <a:srgbClr val="36EA61"/>
    <a:srgbClr val="E5F8FF"/>
    <a:srgbClr val="1F915D"/>
    <a:srgbClr val="EE8512"/>
    <a:srgbClr val="FFCC00"/>
    <a:srgbClr val="FFE7E7"/>
    <a:srgbClr val="DEFEE3"/>
    <a:srgbClr val="EF7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9" autoAdjust="0"/>
    <p:restoredTop sz="94660"/>
  </p:normalViewPr>
  <p:slideViewPr>
    <p:cSldViewPr>
      <p:cViewPr varScale="1">
        <p:scale>
          <a:sx n="106" d="100"/>
          <a:sy n="106" d="100"/>
        </p:scale>
        <p:origin x="690" y="96"/>
      </p:cViewPr>
      <p:guideLst>
        <p:guide orient="horz" pos="2160"/>
        <p:guide pos="3840"/>
      </p:guideLst>
    </p:cSldViewPr>
  </p:slideViewPr>
  <p:notesTextViewPr>
    <p:cViewPr>
      <p:scale>
        <a:sx n="3" d="2"/>
        <a:sy n="3" d="2"/>
      </p:scale>
      <p:origin x="0" y="0"/>
    </p:cViewPr>
  </p:notesTextViewPr>
  <p:sorterViewPr>
    <p:cViewPr>
      <p:scale>
        <a:sx n="200" d="100"/>
        <a:sy n="200" d="100"/>
      </p:scale>
      <p:origin x="0" y="-22470"/>
    </p:cViewPr>
  </p:sorterViewPr>
  <p:notesViewPr>
    <p:cSldViewPr>
      <p:cViewPr varScale="1">
        <p:scale>
          <a:sx n="77" d="100"/>
          <a:sy n="77"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selm\AppData\Local\Temp\ilc_di01-1.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selm\AppData\Local\Temp\ilc_di03.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selm\AppData\Local\Temp\ilc_di01-1.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nselm\AppData\Local\Temp\ilc_di01-1.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Anselm\AppData\Local\Temp\ilc_di12.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selm\AppData\Local\Temp\ilc_di12-1.xls"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e-DE" sz="1800" dirty="0"/>
              <a:t>Lorenzkurve</a:t>
            </a:r>
            <a:r>
              <a:rPr lang="de-DE" sz="1800" baseline="0" dirty="0"/>
              <a:t> der Netto-</a:t>
            </a:r>
          </a:p>
          <a:p>
            <a:pPr>
              <a:defRPr sz="1800"/>
            </a:pPr>
            <a:r>
              <a:rPr lang="de-DE" sz="1800" baseline="0" dirty="0"/>
              <a:t>Einkommensverteilung 2018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'[ilc_di01-1.xls]Data'!$R$17:$R$27</c:f>
              <c:numCache>
                <c:formatCode>0.0</c:formatCode>
                <c:ptCount val="11"/>
                <c:pt idx="0" formatCode="General">
                  <c:v>0</c:v>
                </c:pt>
                <c:pt idx="1">
                  <c:v>10</c:v>
                </c:pt>
                <c:pt idx="2">
                  <c:v>20</c:v>
                </c:pt>
                <c:pt idx="3">
                  <c:v>30</c:v>
                </c:pt>
                <c:pt idx="4">
                  <c:v>40</c:v>
                </c:pt>
                <c:pt idx="5">
                  <c:v>50</c:v>
                </c:pt>
                <c:pt idx="6">
                  <c:v>60</c:v>
                </c:pt>
                <c:pt idx="7">
                  <c:v>70</c:v>
                </c:pt>
                <c:pt idx="8">
                  <c:v>80</c:v>
                </c:pt>
                <c:pt idx="9">
                  <c:v>90</c:v>
                </c:pt>
                <c:pt idx="10">
                  <c:v>100</c:v>
                </c:pt>
              </c:numCache>
            </c:numRef>
          </c:xVal>
          <c:yVal>
            <c:numRef>
              <c:f>'[ilc_di01-1.xls]Data'!$S$17:$S$27</c:f>
              <c:numCache>
                <c:formatCode>0.0</c:formatCode>
                <c:ptCount val="11"/>
                <c:pt idx="0" formatCode="General">
                  <c:v>0</c:v>
                </c:pt>
                <c:pt idx="1">
                  <c:v>2.5</c:v>
                </c:pt>
                <c:pt idx="2">
                  <c:v>7.6</c:v>
                </c:pt>
                <c:pt idx="3">
                  <c:v>13.899999999999999</c:v>
                </c:pt>
                <c:pt idx="4">
                  <c:v>21.099999999999998</c:v>
                </c:pt>
                <c:pt idx="5">
                  <c:v>29.299999999999997</c:v>
                </c:pt>
                <c:pt idx="6">
                  <c:v>38.599999999999994</c:v>
                </c:pt>
                <c:pt idx="7">
                  <c:v>49.099999999999994</c:v>
                </c:pt>
                <c:pt idx="8">
                  <c:v>61.099999999999994</c:v>
                </c:pt>
                <c:pt idx="9">
                  <c:v>75.3</c:v>
                </c:pt>
                <c:pt idx="10">
                  <c:v>100</c:v>
                </c:pt>
              </c:numCache>
            </c:numRef>
          </c:yVal>
          <c:smooth val="0"/>
          <c:extLst>
            <c:ext xmlns:c16="http://schemas.microsoft.com/office/drawing/2014/chart" uri="{C3380CC4-5D6E-409C-BE32-E72D297353CC}">
              <c16:uniqueId val="{00000000-80D1-4D2D-9FD6-3E087FEAA7BB}"/>
            </c:ext>
          </c:extLst>
        </c:ser>
        <c:dLbls>
          <c:showLegendKey val="0"/>
          <c:showVal val="0"/>
          <c:showCatName val="0"/>
          <c:showSerName val="0"/>
          <c:showPercent val="0"/>
          <c:showBubbleSize val="0"/>
        </c:dLbls>
        <c:axId val="768917024"/>
        <c:axId val="768905600"/>
      </c:scatterChart>
      <c:valAx>
        <c:axId val="76891702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05600"/>
        <c:crosses val="autoZero"/>
        <c:crossBetween val="midCat"/>
        <c:majorUnit val="10"/>
      </c:valAx>
      <c:valAx>
        <c:axId val="768905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17024"/>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Median-Nettoäquivalenzeinkommen in Kaufkraftstandards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[ilc_di03.xls]Data!$A$7</c:f>
              <c:strCache>
                <c:ptCount val="1"/>
                <c:pt idx="0">
                  <c:v>Deutschland</c:v>
                </c:pt>
              </c:strCache>
            </c:strRef>
          </c:tx>
          <c:spPr>
            <a:ln w="28575" cap="rnd">
              <a:solidFill>
                <a:schemeClr val="accent1"/>
              </a:solidFill>
              <a:round/>
            </a:ln>
            <a:effectLst/>
          </c:spPr>
          <c:marker>
            <c:symbol val="none"/>
          </c:marker>
          <c:cat>
            <c:strRef>
              <c:f>[ilc_di03.xls]Data!$B$6:$X$6</c:f>
              <c:strCache>
                <c:ptCount val="23"/>
                <c:pt idx="0">
                  <c:v>1995</c:v>
                </c:pt>
                <c:pt idx="1">
                  <c:v>1996</c:v>
                </c:pt>
                <c:pt idx="2">
                  <c:v>1997</c:v>
                </c:pt>
                <c:pt idx="3">
                  <c:v>1998</c:v>
                </c:pt>
                <c:pt idx="4">
                  <c:v>1999</c:v>
                </c:pt>
                <c:pt idx="5">
                  <c:v>2000</c:v>
                </c:pt>
                <c:pt idx="6">
                  <c:v>2001</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strCache>
            </c:strRef>
          </c:cat>
          <c:val>
            <c:numRef>
              <c:f>[ilc_di03.xls]Data!$B$7:$X$7</c:f>
              <c:numCache>
                <c:formatCode>#,##0</c:formatCode>
                <c:ptCount val="23"/>
                <c:pt idx="0">
                  <c:v>11952</c:v>
                </c:pt>
                <c:pt idx="1">
                  <c:v>12670</c:v>
                </c:pt>
                <c:pt idx="2">
                  <c:v>13222</c:v>
                </c:pt>
                <c:pt idx="3">
                  <c:v>13515</c:v>
                </c:pt>
                <c:pt idx="4">
                  <c:v>13739</c:v>
                </c:pt>
                <c:pt idx="5">
                  <c:v>14722</c:v>
                </c:pt>
                <c:pt idx="6">
                  <c:v>15820</c:v>
                </c:pt>
                <c:pt idx="9">
                  <c:v>15651</c:v>
                </c:pt>
                <c:pt idx="10">
                  <c:v>15167</c:v>
                </c:pt>
                <c:pt idx="11">
                  <c:v>17325</c:v>
                </c:pt>
                <c:pt idx="12">
                  <c:v>18007</c:v>
                </c:pt>
                <c:pt idx="13">
                  <c:v>17954</c:v>
                </c:pt>
                <c:pt idx="14">
                  <c:v>17573</c:v>
                </c:pt>
                <c:pt idx="15">
                  <c:v>18395</c:v>
                </c:pt>
                <c:pt idx="16">
                  <c:v>19208</c:v>
                </c:pt>
                <c:pt idx="17">
                  <c:v>19478</c:v>
                </c:pt>
                <c:pt idx="18">
                  <c:v>19216</c:v>
                </c:pt>
                <c:pt idx="19">
                  <c:v>20365</c:v>
                </c:pt>
                <c:pt idx="20">
                  <c:v>21152</c:v>
                </c:pt>
                <c:pt idx="21">
                  <c:v>21331</c:v>
                </c:pt>
                <c:pt idx="22">
                  <c:v>21980</c:v>
                </c:pt>
              </c:numCache>
            </c:numRef>
          </c:val>
          <c:smooth val="0"/>
          <c:extLst>
            <c:ext xmlns:c16="http://schemas.microsoft.com/office/drawing/2014/chart" uri="{C3380CC4-5D6E-409C-BE32-E72D297353CC}">
              <c16:uniqueId val="{00000000-0F45-4A76-9947-1E6BB26DB826}"/>
            </c:ext>
          </c:extLst>
        </c:ser>
        <c:ser>
          <c:idx val="1"/>
          <c:order val="1"/>
          <c:tx>
            <c:strRef>
              <c:f>[ilc_di03.xls]Data!$A$8</c:f>
              <c:strCache>
                <c:ptCount val="1"/>
                <c:pt idx="0">
                  <c:v>Luxemburg</c:v>
                </c:pt>
              </c:strCache>
            </c:strRef>
          </c:tx>
          <c:spPr>
            <a:ln w="28575" cap="rnd">
              <a:solidFill>
                <a:schemeClr val="accent2"/>
              </a:solidFill>
              <a:round/>
            </a:ln>
            <a:effectLst/>
          </c:spPr>
          <c:marker>
            <c:symbol val="none"/>
          </c:marker>
          <c:cat>
            <c:strRef>
              <c:f>[ilc_di03.xls]Data!$B$6:$X$6</c:f>
              <c:strCache>
                <c:ptCount val="23"/>
                <c:pt idx="0">
                  <c:v>1995</c:v>
                </c:pt>
                <c:pt idx="1">
                  <c:v>1996</c:v>
                </c:pt>
                <c:pt idx="2">
                  <c:v>1997</c:v>
                </c:pt>
                <c:pt idx="3">
                  <c:v>1998</c:v>
                </c:pt>
                <c:pt idx="4">
                  <c:v>1999</c:v>
                </c:pt>
                <c:pt idx="5">
                  <c:v>2000</c:v>
                </c:pt>
                <c:pt idx="6">
                  <c:v>2001</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strCache>
            </c:strRef>
          </c:cat>
          <c:val>
            <c:numRef>
              <c:f>[ilc_di03.xls]Data!$B$8:$X$8</c:f>
              <c:numCache>
                <c:formatCode>#,##0</c:formatCode>
                <c:ptCount val="23"/>
                <c:pt idx="0">
                  <c:v>18616</c:v>
                </c:pt>
                <c:pt idx="1">
                  <c:v>19058</c:v>
                </c:pt>
                <c:pt idx="2">
                  <c:v>20397</c:v>
                </c:pt>
                <c:pt idx="3">
                  <c:v>20728</c:v>
                </c:pt>
                <c:pt idx="4">
                  <c:v>20961</c:v>
                </c:pt>
                <c:pt idx="5">
                  <c:v>22665</c:v>
                </c:pt>
                <c:pt idx="6">
                  <c:v>23969</c:v>
                </c:pt>
                <c:pt idx="7">
                  <c:v>25252</c:v>
                </c:pt>
                <c:pt idx="8">
                  <c:v>26095</c:v>
                </c:pt>
                <c:pt idx="9">
                  <c:v>27564</c:v>
                </c:pt>
                <c:pt idx="10">
                  <c:v>26418</c:v>
                </c:pt>
                <c:pt idx="11">
                  <c:v>26847</c:v>
                </c:pt>
                <c:pt idx="12">
                  <c:v>26943</c:v>
                </c:pt>
                <c:pt idx="13">
                  <c:v>27036</c:v>
                </c:pt>
                <c:pt idx="14">
                  <c:v>26602</c:v>
                </c:pt>
                <c:pt idx="15">
                  <c:v>26601</c:v>
                </c:pt>
                <c:pt idx="16">
                  <c:v>26579</c:v>
                </c:pt>
                <c:pt idx="17">
                  <c:v>28030</c:v>
                </c:pt>
                <c:pt idx="18">
                  <c:v>28271</c:v>
                </c:pt>
                <c:pt idx="19">
                  <c:v>29285</c:v>
                </c:pt>
                <c:pt idx="20">
                  <c:v>28663</c:v>
                </c:pt>
                <c:pt idx="21">
                  <c:v>29401</c:v>
                </c:pt>
                <c:pt idx="22">
                  <c:v>32158</c:v>
                </c:pt>
              </c:numCache>
            </c:numRef>
          </c:val>
          <c:smooth val="0"/>
          <c:extLst>
            <c:ext xmlns:c16="http://schemas.microsoft.com/office/drawing/2014/chart" uri="{C3380CC4-5D6E-409C-BE32-E72D297353CC}">
              <c16:uniqueId val="{00000001-0F45-4A76-9947-1E6BB26DB826}"/>
            </c:ext>
          </c:extLst>
        </c:ser>
        <c:ser>
          <c:idx val="2"/>
          <c:order val="2"/>
          <c:tx>
            <c:strRef>
              <c:f>[ilc_di03.xls]Data!$A$9</c:f>
              <c:strCache>
                <c:ptCount val="1"/>
                <c:pt idx="0">
                  <c:v>Rumänien</c:v>
                </c:pt>
              </c:strCache>
            </c:strRef>
          </c:tx>
          <c:spPr>
            <a:ln w="28575" cap="rnd">
              <a:solidFill>
                <a:schemeClr val="accent3"/>
              </a:solidFill>
              <a:round/>
            </a:ln>
            <a:effectLst/>
          </c:spPr>
          <c:marker>
            <c:symbol val="none"/>
          </c:marker>
          <c:cat>
            <c:strRef>
              <c:f>[ilc_di03.xls]Data!$B$6:$X$6</c:f>
              <c:strCache>
                <c:ptCount val="23"/>
                <c:pt idx="0">
                  <c:v>1995</c:v>
                </c:pt>
                <c:pt idx="1">
                  <c:v>1996</c:v>
                </c:pt>
                <c:pt idx="2">
                  <c:v>1997</c:v>
                </c:pt>
                <c:pt idx="3">
                  <c:v>1998</c:v>
                </c:pt>
                <c:pt idx="4">
                  <c:v>1999</c:v>
                </c:pt>
                <c:pt idx="5">
                  <c:v>2000</c:v>
                </c:pt>
                <c:pt idx="6">
                  <c:v>2001</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strCache>
            </c:strRef>
          </c:cat>
          <c:val>
            <c:numRef>
              <c:f>[ilc_di03.xls]Data!$B$9:$X$9</c:f>
              <c:numCache>
                <c:formatCode>General</c:formatCode>
                <c:ptCount val="23"/>
                <c:pt idx="11" formatCode="#,##0">
                  <c:v>2783</c:v>
                </c:pt>
                <c:pt idx="12" formatCode="#,##0">
                  <c:v>3062</c:v>
                </c:pt>
                <c:pt idx="13" formatCode="#,##0">
                  <c:v>3444</c:v>
                </c:pt>
                <c:pt idx="14" formatCode="#,##0">
                  <c:v>3537</c:v>
                </c:pt>
                <c:pt idx="15" formatCode="#,##0">
                  <c:v>3643</c:v>
                </c:pt>
                <c:pt idx="16" formatCode="#,##0">
                  <c:v>3710</c:v>
                </c:pt>
                <c:pt idx="17" formatCode="#,##0">
                  <c:v>3886</c:v>
                </c:pt>
                <c:pt idx="18" formatCode="#,##0">
                  <c:v>4014</c:v>
                </c:pt>
                <c:pt idx="19" formatCode="#,##0">
                  <c:v>4357</c:v>
                </c:pt>
                <c:pt idx="20" formatCode="#,##0">
                  <c:v>4724</c:v>
                </c:pt>
                <c:pt idx="21" formatCode="#,##0">
                  <c:v>5314</c:v>
                </c:pt>
                <c:pt idx="22" formatCode="#,##0">
                  <c:v>6278</c:v>
                </c:pt>
              </c:numCache>
            </c:numRef>
          </c:val>
          <c:smooth val="0"/>
          <c:extLst>
            <c:ext xmlns:c16="http://schemas.microsoft.com/office/drawing/2014/chart" uri="{C3380CC4-5D6E-409C-BE32-E72D297353CC}">
              <c16:uniqueId val="{00000002-0F45-4A76-9947-1E6BB26DB826}"/>
            </c:ext>
          </c:extLst>
        </c:ser>
        <c:dLbls>
          <c:showLegendKey val="0"/>
          <c:showVal val="0"/>
          <c:showCatName val="0"/>
          <c:showSerName val="0"/>
          <c:showPercent val="0"/>
          <c:showBubbleSize val="0"/>
        </c:dLbls>
        <c:smooth val="0"/>
        <c:axId val="768909408"/>
        <c:axId val="768912672"/>
      </c:lineChart>
      <c:catAx>
        <c:axId val="7689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12672"/>
        <c:crosses val="autoZero"/>
        <c:auto val="1"/>
        <c:lblAlgn val="ctr"/>
        <c:lblOffset val="100"/>
        <c:noMultiLvlLbl val="0"/>
      </c:catAx>
      <c:valAx>
        <c:axId val="768912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e-DE" sz="1800" dirty="0"/>
              <a:t>Lorenzkurve</a:t>
            </a:r>
            <a:r>
              <a:rPr lang="de-DE" sz="1800" baseline="0" dirty="0"/>
              <a:t> der Netto-</a:t>
            </a:r>
          </a:p>
          <a:p>
            <a:pPr>
              <a:defRPr sz="1800"/>
            </a:pPr>
            <a:r>
              <a:rPr lang="de-DE" sz="1800" baseline="0" dirty="0"/>
              <a:t>Einkommensverteilung 2018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'[ilc_di01-1.xls]Data'!$R$17:$R$27</c:f>
              <c:numCache>
                <c:formatCode>0.0</c:formatCode>
                <c:ptCount val="11"/>
                <c:pt idx="0" formatCode="General">
                  <c:v>0</c:v>
                </c:pt>
                <c:pt idx="1">
                  <c:v>10</c:v>
                </c:pt>
                <c:pt idx="2">
                  <c:v>20</c:v>
                </c:pt>
                <c:pt idx="3">
                  <c:v>30</c:v>
                </c:pt>
                <c:pt idx="4">
                  <c:v>40</c:v>
                </c:pt>
                <c:pt idx="5">
                  <c:v>50</c:v>
                </c:pt>
                <c:pt idx="6">
                  <c:v>60</c:v>
                </c:pt>
                <c:pt idx="7">
                  <c:v>70</c:v>
                </c:pt>
                <c:pt idx="8">
                  <c:v>80</c:v>
                </c:pt>
                <c:pt idx="9">
                  <c:v>90</c:v>
                </c:pt>
                <c:pt idx="10">
                  <c:v>100</c:v>
                </c:pt>
              </c:numCache>
            </c:numRef>
          </c:xVal>
          <c:yVal>
            <c:numRef>
              <c:f>'[ilc_di01-1.xls]Data'!$S$17:$S$27</c:f>
              <c:numCache>
                <c:formatCode>0.0</c:formatCode>
                <c:ptCount val="11"/>
                <c:pt idx="0" formatCode="General">
                  <c:v>0</c:v>
                </c:pt>
                <c:pt idx="1">
                  <c:v>2.5</c:v>
                </c:pt>
                <c:pt idx="2">
                  <c:v>7.6</c:v>
                </c:pt>
                <c:pt idx="3">
                  <c:v>13.899999999999999</c:v>
                </c:pt>
                <c:pt idx="4">
                  <c:v>21.099999999999998</c:v>
                </c:pt>
                <c:pt idx="5">
                  <c:v>29.299999999999997</c:v>
                </c:pt>
                <c:pt idx="6">
                  <c:v>38.599999999999994</c:v>
                </c:pt>
                <c:pt idx="7">
                  <c:v>49.099999999999994</c:v>
                </c:pt>
                <c:pt idx="8">
                  <c:v>61.099999999999994</c:v>
                </c:pt>
                <c:pt idx="9">
                  <c:v>75.3</c:v>
                </c:pt>
                <c:pt idx="10">
                  <c:v>100</c:v>
                </c:pt>
              </c:numCache>
            </c:numRef>
          </c:yVal>
          <c:smooth val="0"/>
          <c:extLst>
            <c:ext xmlns:c16="http://schemas.microsoft.com/office/drawing/2014/chart" uri="{C3380CC4-5D6E-409C-BE32-E72D297353CC}">
              <c16:uniqueId val="{00000000-7F07-4A32-84C3-26964B8FCE1D}"/>
            </c:ext>
          </c:extLst>
        </c:ser>
        <c:dLbls>
          <c:showLegendKey val="0"/>
          <c:showVal val="0"/>
          <c:showCatName val="0"/>
          <c:showSerName val="0"/>
          <c:showPercent val="0"/>
          <c:showBubbleSize val="0"/>
        </c:dLbls>
        <c:axId val="768908864"/>
        <c:axId val="768913216"/>
      </c:scatterChart>
      <c:valAx>
        <c:axId val="76890886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13216"/>
        <c:crosses val="autoZero"/>
        <c:crossBetween val="midCat"/>
        <c:majorUnit val="10"/>
      </c:valAx>
      <c:valAx>
        <c:axId val="76891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08864"/>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Steuer- und </a:t>
            </a:r>
            <a:r>
              <a:rPr lang="de-DE" dirty="0" err="1"/>
              <a:t>Tranferanteile</a:t>
            </a:r>
            <a:r>
              <a:rPr lang="de-DE" dirty="0"/>
              <a:t> der </a:t>
            </a:r>
            <a:br>
              <a:rPr lang="de-DE" dirty="0"/>
            </a:br>
            <a:r>
              <a:rPr lang="de-DE" dirty="0" err="1"/>
              <a:t>Einkommensdezile</a:t>
            </a:r>
            <a:r>
              <a:rPr lang="de-DE" dirty="0"/>
              <a:t>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'[ilc_di01-1.xls]Data'!$O$36</c:f>
              <c:strCache>
                <c:ptCount val="1"/>
                <c:pt idx="0">
                  <c:v>Bruttoeinkommen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'[ilc_di01-1.xls]Data'!$N$37:$N$47</c:f>
              <c:numCache>
                <c:formatCode>0</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'[ilc_di01-1.xls]Data'!$O$37:$O$47</c:f>
              <c:numCache>
                <c:formatCode>0.0</c:formatCode>
                <c:ptCount val="11"/>
                <c:pt idx="0" formatCode="General">
                  <c:v>0</c:v>
                </c:pt>
                <c:pt idx="1">
                  <c:v>2.8</c:v>
                </c:pt>
                <c:pt idx="2">
                  <c:v>7.2</c:v>
                </c:pt>
                <c:pt idx="3">
                  <c:v>12.7</c:v>
                </c:pt>
                <c:pt idx="4">
                  <c:v>19.2</c:v>
                </c:pt>
                <c:pt idx="5">
                  <c:v>26.5</c:v>
                </c:pt>
                <c:pt idx="6">
                  <c:v>35.1</c:v>
                </c:pt>
                <c:pt idx="7">
                  <c:v>45.2</c:v>
                </c:pt>
                <c:pt idx="8">
                  <c:v>57.300000000000004</c:v>
                </c:pt>
                <c:pt idx="9">
                  <c:v>72.7</c:v>
                </c:pt>
                <c:pt idx="10">
                  <c:v>100</c:v>
                </c:pt>
              </c:numCache>
            </c:numRef>
          </c:val>
          <c:smooth val="0"/>
          <c:extLst>
            <c:ext xmlns:c16="http://schemas.microsoft.com/office/drawing/2014/chart" uri="{C3380CC4-5D6E-409C-BE32-E72D297353CC}">
              <c16:uniqueId val="{00000000-5569-419D-B5E4-8B81A083A2A6}"/>
            </c:ext>
          </c:extLst>
        </c:ser>
        <c:ser>
          <c:idx val="1"/>
          <c:order val="1"/>
          <c:tx>
            <c:strRef>
              <c:f>'[ilc_di01-1.xls]Data'!$Q$36</c:f>
              <c:strCache>
                <c:ptCount val="1"/>
                <c:pt idx="0">
                  <c:v>Einkst+Soli</c:v>
                </c:pt>
              </c:strCache>
            </c:strRef>
          </c:tx>
          <c:spPr>
            <a:ln w="28575" cap="rnd">
              <a:solidFill>
                <a:srgbClr val="FFC000"/>
              </a:solidFill>
              <a:round/>
            </a:ln>
            <a:effectLst/>
          </c:spPr>
          <c:marker>
            <c:symbol val="circle"/>
            <c:size val="5"/>
            <c:spPr>
              <a:solidFill>
                <a:schemeClr val="accent2"/>
              </a:solidFill>
              <a:ln w="9525">
                <a:solidFill>
                  <a:srgbClr val="FFC000"/>
                </a:solidFill>
              </a:ln>
              <a:effectLst/>
            </c:spPr>
          </c:marker>
          <c:cat>
            <c:numRef>
              <c:f>'[ilc_di01-1.xls]Data'!$N$37:$N$47</c:f>
              <c:numCache>
                <c:formatCode>0</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'[ilc_di01-1.xls]Data'!$Q$37:$Q$47</c:f>
              <c:numCache>
                <c:formatCode>0.0</c:formatCode>
                <c:ptCount val="11"/>
                <c:pt idx="0" formatCode="General">
                  <c:v>0</c:v>
                </c:pt>
                <c:pt idx="1">
                  <c:v>0</c:v>
                </c:pt>
                <c:pt idx="2">
                  <c:v>0.3</c:v>
                </c:pt>
                <c:pt idx="3">
                  <c:v>1.3</c:v>
                </c:pt>
                <c:pt idx="4">
                  <c:v>3.3</c:v>
                </c:pt>
                <c:pt idx="5">
                  <c:v>6.8</c:v>
                </c:pt>
                <c:pt idx="6">
                  <c:v>12.399999999999999</c:v>
                </c:pt>
                <c:pt idx="7">
                  <c:v>20.799999999999997</c:v>
                </c:pt>
                <c:pt idx="8">
                  <c:v>33</c:v>
                </c:pt>
                <c:pt idx="9">
                  <c:v>51.7</c:v>
                </c:pt>
                <c:pt idx="10">
                  <c:v>99.9</c:v>
                </c:pt>
              </c:numCache>
            </c:numRef>
          </c:val>
          <c:smooth val="0"/>
          <c:extLst>
            <c:ext xmlns:c16="http://schemas.microsoft.com/office/drawing/2014/chart" uri="{C3380CC4-5D6E-409C-BE32-E72D297353CC}">
              <c16:uniqueId val="{00000001-5569-419D-B5E4-8B81A083A2A6}"/>
            </c:ext>
          </c:extLst>
        </c:ser>
        <c:ser>
          <c:idx val="2"/>
          <c:order val="2"/>
          <c:tx>
            <c:strRef>
              <c:f>'[ilc_di01-1.xls]Data'!$R$36</c:f>
              <c:strCache>
                <c:ptCount val="1"/>
                <c:pt idx="0">
                  <c:v>Umsst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'[ilc_di01-1.xls]Data'!$N$37:$N$47</c:f>
              <c:numCache>
                <c:formatCode>0</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'[ilc_di01-1.xls]Data'!$R$37:$R$47</c:f>
              <c:numCache>
                <c:formatCode>0.0</c:formatCode>
                <c:ptCount val="11"/>
                <c:pt idx="0" formatCode="General">
                  <c:v>0</c:v>
                </c:pt>
                <c:pt idx="1">
                  <c:v>5.5</c:v>
                </c:pt>
                <c:pt idx="2">
                  <c:v>12.3</c:v>
                </c:pt>
                <c:pt idx="3">
                  <c:v>20.200000000000003</c:v>
                </c:pt>
                <c:pt idx="4">
                  <c:v>28.6</c:v>
                </c:pt>
                <c:pt idx="5">
                  <c:v>37.700000000000003</c:v>
                </c:pt>
                <c:pt idx="6">
                  <c:v>47.300000000000004</c:v>
                </c:pt>
                <c:pt idx="7">
                  <c:v>57.7</c:v>
                </c:pt>
                <c:pt idx="8">
                  <c:v>69.2</c:v>
                </c:pt>
                <c:pt idx="9">
                  <c:v>82.5</c:v>
                </c:pt>
                <c:pt idx="10">
                  <c:v>100</c:v>
                </c:pt>
              </c:numCache>
            </c:numRef>
          </c:val>
          <c:smooth val="0"/>
          <c:extLst>
            <c:ext xmlns:c16="http://schemas.microsoft.com/office/drawing/2014/chart" uri="{C3380CC4-5D6E-409C-BE32-E72D297353CC}">
              <c16:uniqueId val="{00000002-5569-419D-B5E4-8B81A083A2A6}"/>
            </c:ext>
          </c:extLst>
        </c:ser>
        <c:ser>
          <c:idx val="3"/>
          <c:order val="3"/>
          <c:tx>
            <c:strRef>
              <c:f>'[ilc_di01-1.xls]Data'!$S$36</c:f>
              <c:strCache>
                <c:ptCount val="1"/>
                <c:pt idx="0">
                  <c:v>Gesamtsteuern</c:v>
                </c:pt>
              </c:strCache>
            </c:strRef>
          </c:tx>
          <c:spPr>
            <a:ln w="28575" cap="rnd">
              <a:solidFill>
                <a:srgbClr val="FF0000"/>
              </a:solidFill>
              <a:round/>
            </a:ln>
            <a:effectLst/>
          </c:spPr>
          <c:marker>
            <c:symbol val="circle"/>
            <c:size val="5"/>
            <c:spPr>
              <a:solidFill>
                <a:schemeClr val="accent4"/>
              </a:solidFill>
              <a:ln w="9525">
                <a:solidFill>
                  <a:srgbClr val="FF0000"/>
                </a:solidFill>
              </a:ln>
              <a:effectLst/>
            </c:spPr>
          </c:marker>
          <c:cat>
            <c:numRef>
              <c:f>'[ilc_di01-1.xls]Data'!$N$37:$N$47</c:f>
              <c:numCache>
                <c:formatCode>0</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'[ilc_di01-1.xls]Data'!$S$37:$S$47</c:f>
              <c:numCache>
                <c:formatCode>0.0</c:formatCode>
                <c:ptCount val="11"/>
                <c:pt idx="0" formatCode="General">
                  <c:v>0</c:v>
                </c:pt>
                <c:pt idx="1">
                  <c:v>2</c:v>
                </c:pt>
                <c:pt idx="2">
                  <c:v>4.5999999999999996</c:v>
                </c:pt>
                <c:pt idx="3">
                  <c:v>8.1</c:v>
                </c:pt>
                <c:pt idx="4">
                  <c:v>12.399999999999999</c:v>
                </c:pt>
                <c:pt idx="5">
                  <c:v>17.899999999999999</c:v>
                </c:pt>
                <c:pt idx="6">
                  <c:v>25</c:v>
                </c:pt>
                <c:pt idx="7">
                  <c:v>34.1</c:v>
                </c:pt>
                <c:pt idx="8">
                  <c:v>46.6</c:v>
                </c:pt>
                <c:pt idx="9">
                  <c:v>63.400000000000006</c:v>
                </c:pt>
                <c:pt idx="10">
                  <c:v>100.60000000000001</c:v>
                </c:pt>
              </c:numCache>
            </c:numRef>
          </c:val>
          <c:smooth val="0"/>
          <c:extLst>
            <c:ext xmlns:c16="http://schemas.microsoft.com/office/drawing/2014/chart" uri="{C3380CC4-5D6E-409C-BE32-E72D297353CC}">
              <c16:uniqueId val="{00000003-5569-419D-B5E4-8B81A083A2A6}"/>
            </c:ext>
          </c:extLst>
        </c:ser>
        <c:ser>
          <c:idx val="4"/>
          <c:order val="4"/>
          <c:tx>
            <c:strRef>
              <c:f>'[ilc_di01-1.xls]Data'!$P$36</c:f>
              <c:strCache>
                <c:ptCount val="1"/>
                <c:pt idx="0">
                  <c:v>Transfers</c:v>
                </c:pt>
              </c:strCache>
            </c:strRef>
          </c:tx>
          <c:spPr>
            <a:ln w="28575" cap="rnd">
              <a:solidFill>
                <a:srgbClr val="00B050"/>
              </a:solidFill>
              <a:round/>
            </a:ln>
            <a:effectLst/>
          </c:spPr>
          <c:marker>
            <c:symbol val="circle"/>
            <c:size val="5"/>
            <c:spPr>
              <a:solidFill>
                <a:schemeClr val="accent5"/>
              </a:solidFill>
              <a:ln w="9525">
                <a:solidFill>
                  <a:srgbClr val="00B050"/>
                </a:solidFill>
              </a:ln>
              <a:effectLst/>
            </c:spPr>
          </c:marker>
          <c:val>
            <c:numRef>
              <c:f>'[ilc_di01-1.xls]Data'!$P$37:$P$47</c:f>
              <c:numCache>
                <c:formatCode>0.0</c:formatCode>
                <c:ptCount val="11"/>
                <c:pt idx="0" formatCode="General">
                  <c:v>0</c:v>
                </c:pt>
                <c:pt idx="1">
                  <c:v>43.8</c:v>
                </c:pt>
                <c:pt idx="2">
                  <c:v>60.3</c:v>
                </c:pt>
                <c:pt idx="3">
                  <c:v>69.399999999999991</c:v>
                </c:pt>
                <c:pt idx="4">
                  <c:v>75.399999999999991</c:v>
                </c:pt>
                <c:pt idx="5">
                  <c:v>80.199999999999989</c:v>
                </c:pt>
                <c:pt idx="6">
                  <c:v>84.1</c:v>
                </c:pt>
                <c:pt idx="7">
                  <c:v>87.899999999999991</c:v>
                </c:pt>
                <c:pt idx="8">
                  <c:v>90.699999999999989</c:v>
                </c:pt>
                <c:pt idx="9">
                  <c:v>92.399999999999991</c:v>
                </c:pt>
                <c:pt idx="10">
                  <c:v>93.3</c:v>
                </c:pt>
              </c:numCache>
            </c:numRef>
          </c:val>
          <c:smooth val="0"/>
          <c:extLst>
            <c:ext xmlns:c16="http://schemas.microsoft.com/office/drawing/2014/chart" uri="{C3380CC4-5D6E-409C-BE32-E72D297353CC}">
              <c16:uniqueId val="{00000004-5569-419D-B5E4-8B81A083A2A6}"/>
            </c:ext>
          </c:extLst>
        </c:ser>
        <c:dLbls>
          <c:showLegendKey val="0"/>
          <c:showVal val="0"/>
          <c:showCatName val="0"/>
          <c:showSerName val="0"/>
          <c:showPercent val="0"/>
          <c:showBubbleSize val="0"/>
        </c:dLbls>
        <c:marker val="1"/>
        <c:smooth val="0"/>
        <c:axId val="768912128"/>
        <c:axId val="768914848"/>
      </c:lineChart>
      <c:catAx>
        <c:axId val="768912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de-DE"/>
          </a:p>
        </c:txPr>
        <c:crossAx val="768914848"/>
        <c:crossesAt val="0"/>
        <c:auto val="1"/>
        <c:lblAlgn val="ctr"/>
        <c:lblOffset val="100"/>
        <c:noMultiLvlLbl val="0"/>
      </c:catAx>
      <c:valAx>
        <c:axId val="768914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12128"/>
        <c:crossesAt val="1"/>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Entwicklung des </a:t>
            </a:r>
            <a:r>
              <a:rPr lang="de-DE" dirty="0" err="1"/>
              <a:t>Gini</a:t>
            </a:r>
            <a:r>
              <a:rPr lang="de-DE" dirty="0"/>
              <a:t>-Koeffizienten</a:t>
            </a:r>
            <a:br>
              <a:rPr lang="de-DE" dirty="0"/>
            </a:br>
            <a:r>
              <a:rPr lang="de-DE" dirty="0"/>
              <a:t> der Netto-Äquivalenzeinkommen in Deutschland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spPr>
            <a:ln w="28575" cap="rnd">
              <a:solidFill>
                <a:srgbClr val="FF0000"/>
              </a:solidFill>
              <a:round/>
            </a:ln>
            <a:effectLst/>
          </c:spPr>
          <c:marker>
            <c:symbol val="none"/>
          </c:marker>
          <c:cat>
            <c:strRef>
              <c:f>[ilc_di12.xls]Data!$B$9:$Y$9</c:f>
              <c:strCach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strCache>
            </c:strRef>
          </c:cat>
          <c:val>
            <c:numRef>
              <c:f>[ilc_di12.xls]Data!$B$10:$Y$10</c:f>
              <c:numCache>
                <c:formatCode>#,##0</c:formatCode>
                <c:ptCount val="24"/>
                <c:pt idx="0">
                  <c:v>29</c:v>
                </c:pt>
                <c:pt idx="1">
                  <c:v>27</c:v>
                </c:pt>
                <c:pt idx="2">
                  <c:v>25</c:v>
                </c:pt>
                <c:pt idx="3">
                  <c:v>25</c:v>
                </c:pt>
                <c:pt idx="4">
                  <c:v>25</c:v>
                </c:pt>
                <c:pt idx="5">
                  <c:v>25</c:v>
                </c:pt>
                <c:pt idx="6">
                  <c:v>25</c:v>
                </c:pt>
                <c:pt idx="10" formatCode="#,##0.0">
                  <c:v>26.1</c:v>
                </c:pt>
                <c:pt idx="11" formatCode="#,##0.0">
                  <c:v>26.8</c:v>
                </c:pt>
                <c:pt idx="12" formatCode="#,##0.0">
                  <c:v>30.4</c:v>
                </c:pt>
                <c:pt idx="13" formatCode="#,##0.0">
                  <c:v>30.2</c:v>
                </c:pt>
                <c:pt idx="14" formatCode="#,##0.0">
                  <c:v>29.1</c:v>
                </c:pt>
                <c:pt idx="15" formatCode="#,##0.0">
                  <c:v>29.3</c:v>
                </c:pt>
                <c:pt idx="16" formatCode="#,##0.0">
                  <c:v>29</c:v>
                </c:pt>
                <c:pt idx="17" formatCode="#,##0.0">
                  <c:v>28.3</c:v>
                </c:pt>
                <c:pt idx="18" formatCode="#,##0.0">
                  <c:v>29.7</c:v>
                </c:pt>
                <c:pt idx="19" formatCode="#,##0.0">
                  <c:v>30.7</c:v>
                </c:pt>
                <c:pt idx="20" formatCode="#,##0.0">
                  <c:v>30.1</c:v>
                </c:pt>
                <c:pt idx="21" formatCode="#,##0.0">
                  <c:v>29.5</c:v>
                </c:pt>
                <c:pt idx="22" formatCode="#,##0.0">
                  <c:v>29.1</c:v>
                </c:pt>
                <c:pt idx="23" formatCode="#,##0.0">
                  <c:v>31.1</c:v>
                </c:pt>
              </c:numCache>
            </c:numRef>
          </c:val>
          <c:smooth val="0"/>
          <c:extLst>
            <c:ext xmlns:c16="http://schemas.microsoft.com/office/drawing/2014/chart" uri="{C3380CC4-5D6E-409C-BE32-E72D297353CC}">
              <c16:uniqueId val="{00000000-C86E-450E-A844-BF7403956BCE}"/>
            </c:ext>
          </c:extLst>
        </c:ser>
        <c:dLbls>
          <c:showLegendKey val="0"/>
          <c:showVal val="0"/>
          <c:showCatName val="0"/>
          <c:showSerName val="0"/>
          <c:showPercent val="0"/>
          <c:showBubbleSize val="0"/>
        </c:dLbls>
        <c:smooth val="0"/>
        <c:axId val="768917568"/>
        <c:axId val="768913760"/>
      </c:lineChart>
      <c:catAx>
        <c:axId val="76891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13760"/>
        <c:crosses val="autoZero"/>
        <c:auto val="1"/>
        <c:lblAlgn val="ctr"/>
        <c:lblOffset val="100"/>
        <c:tickLblSkip val="2"/>
        <c:tickMarkSkip val="1"/>
        <c:noMultiLvlLbl val="0"/>
      </c:catAx>
      <c:valAx>
        <c:axId val="768913760"/>
        <c:scaling>
          <c:orientation val="minMax"/>
          <c:max val="32"/>
          <c:min val="2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68917568"/>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de-DE" sz="2000"/>
              <a:t>Gini-Koeffizienten einiger EU-Staaten im Vergleich</a:t>
            </a:r>
          </a:p>
        </c:rich>
      </c:tx>
      <c:layout>
        <c:manualLayout>
          <c:xMode val="edge"/>
          <c:yMode val="edge"/>
          <c:x val="0.14767652859960553"/>
          <c:y val="2.344321803392621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6.6580927384076991E-2"/>
          <c:y val="0.12441091789708221"/>
          <c:w val="0.90286351706036749"/>
          <c:h val="0.45341698747264569"/>
        </c:manualLayout>
      </c:layout>
      <c:lineChart>
        <c:grouping val="standard"/>
        <c:varyColors val="0"/>
        <c:ser>
          <c:idx val="0"/>
          <c:order val="0"/>
          <c:tx>
            <c:strRef>
              <c:f>'[ilc_di12-1.xls]Data'!$A$10</c:f>
              <c:strCache>
                <c:ptCount val="1"/>
                <c:pt idx="0">
                  <c:v>EU15/ EU 28</c:v>
                </c:pt>
              </c:strCache>
            </c:strRef>
          </c:tx>
          <c:spPr>
            <a:ln w="28575" cap="rnd">
              <a:solidFill>
                <a:schemeClr val="accent1"/>
              </a:solidFill>
              <a:round/>
            </a:ln>
            <a:effectLst/>
          </c:spPr>
          <c:marker>
            <c:symbol val="none"/>
          </c:marker>
          <c:cat>
            <c:strRef>
              <c:f>'[ilc_di12-1.xls]Data'!$B$9:$C$9</c:f>
              <c:strCache>
                <c:ptCount val="2"/>
                <c:pt idx="0">
                  <c:v>2001</c:v>
                </c:pt>
                <c:pt idx="1">
                  <c:v>2018</c:v>
                </c:pt>
              </c:strCache>
            </c:strRef>
          </c:cat>
          <c:val>
            <c:numRef>
              <c:f>'[ilc_di12-1.xls]Data'!$B$10:$C$10</c:f>
              <c:numCache>
                <c:formatCode>#,##0.0</c:formatCode>
                <c:ptCount val="2"/>
                <c:pt idx="0" formatCode="#,##0">
                  <c:v>29</c:v>
                </c:pt>
                <c:pt idx="1">
                  <c:v>30.8</c:v>
                </c:pt>
              </c:numCache>
            </c:numRef>
          </c:val>
          <c:smooth val="0"/>
          <c:extLst>
            <c:ext xmlns:c16="http://schemas.microsoft.com/office/drawing/2014/chart" uri="{C3380CC4-5D6E-409C-BE32-E72D297353CC}">
              <c16:uniqueId val="{00000000-F989-4766-9C60-E7451666AE34}"/>
            </c:ext>
          </c:extLst>
        </c:ser>
        <c:ser>
          <c:idx val="1"/>
          <c:order val="1"/>
          <c:tx>
            <c:strRef>
              <c:f>'[ilc_di12-1.xls]Data'!$A$11</c:f>
              <c:strCache>
                <c:ptCount val="1"/>
                <c:pt idx="0">
                  <c:v>Bulgarien</c:v>
                </c:pt>
              </c:strCache>
            </c:strRef>
          </c:tx>
          <c:spPr>
            <a:ln w="28575" cap="rnd">
              <a:solidFill>
                <a:srgbClr val="FF0000"/>
              </a:solidFill>
              <a:round/>
            </a:ln>
            <a:effectLst/>
          </c:spPr>
          <c:marker>
            <c:symbol val="none"/>
          </c:marker>
          <c:cat>
            <c:strRef>
              <c:f>'[ilc_di12-1.xls]Data'!$B$9:$C$9</c:f>
              <c:strCache>
                <c:ptCount val="2"/>
                <c:pt idx="0">
                  <c:v>2001</c:v>
                </c:pt>
                <c:pt idx="1">
                  <c:v>2018</c:v>
                </c:pt>
              </c:strCache>
            </c:strRef>
          </c:cat>
          <c:val>
            <c:numRef>
              <c:f>'[ilc_di12-1.xls]Data'!$B$11:$C$11</c:f>
              <c:numCache>
                <c:formatCode>#,##0.0</c:formatCode>
                <c:ptCount val="2"/>
                <c:pt idx="0" formatCode="#,##0">
                  <c:v>26</c:v>
                </c:pt>
                <c:pt idx="1">
                  <c:v>39.6</c:v>
                </c:pt>
              </c:numCache>
            </c:numRef>
          </c:val>
          <c:smooth val="0"/>
          <c:extLst>
            <c:ext xmlns:c16="http://schemas.microsoft.com/office/drawing/2014/chart" uri="{C3380CC4-5D6E-409C-BE32-E72D297353CC}">
              <c16:uniqueId val="{00000001-F989-4766-9C60-E7451666AE34}"/>
            </c:ext>
          </c:extLst>
        </c:ser>
        <c:ser>
          <c:idx val="2"/>
          <c:order val="2"/>
          <c:tx>
            <c:strRef>
              <c:f>'[ilc_di12-1.xls]Data'!$A$12</c:f>
              <c:strCache>
                <c:ptCount val="1"/>
                <c:pt idx="0">
                  <c:v>Dänemark</c:v>
                </c:pt>
              </c:strCache>
            </c:strRef>
          </c:tx>
          <c:spPr>
            <a:ln w="28575" cap="rnd">
              <a:solidFill>
                <a:schemeClr val="accent1">
                  <a:lumMod val="40000"/>
                  <a:lumOff val="60000"/>
                </a:schemeClr>
              </a:solidFill>
              <a:round/>
            </a:ln>
            <a:effectLst/>
          </c:spPr>
          <c:marker>
            <c:symbol val="none"/>
          </c:marker>
          <c:cat>
            <c:strRef>
              <c:f>'[ilc_di12-1.xls]Data'!$B$9:$C$9</c:f>
              <c:strCache>
                <c:ptCount val="2"/>
                <c:pt idx="0">
                  <c:v>2001</c:v>
                </c:pt>
                <c:pt idx="1">
                  <c:v>2018</c:v>
                </c:pt>
              </c:strCache>
            </c:strRef>
          </c:cat>
          <c:val>
            <c:numRef>
              <c:f>'[ilc_di12-1.xls]Data'!$B$12:$C$12</c:f>
              <c:numCache>
                <c:formatCode>#,##0.0</c:formatCode>
                <c:ptCount val="2"/>
                <c:pt idx="0" formatCode="#,##0">
                  <c:v>22</c:v>
                </c:pt>
                <c:pt idx="1">
                  <c:v>27.8</c:v>
                </c:pt>
              </c:numCache>
            </c:numRef>
          </c:val>
          <c:smooth val="0"/>
          <c:extLst>
            <c:ext xmlns:c16="http://schemas.microsoft.com/office/drawing/2014/chart" uri="{C3380CC4-5D6E-409C-BE32-E72D297353CC}">
              <c16:uniqueId val="{00000002-F989-4766-9C60-E7451666AE34}"/>
            </c:ext>
          </c:extLst>
        </c:ser>
        <c:ser>
          <c:idx val="3"/>
          <c:order val="3"/>
          <c:tx>
            <c:strRef>
              <c:f>'[ilc_di12-1.xls]Data'!$A$13</c:f>
              <c:strCache>
                <c:ptCount val="1"/>
                <c:pt idx="0">
                  <c:v>Deutschland</c:v>
                </c:pt>
              </c:strCache>
            </c:strRef>
          </c:tx>
          <c:spPr>
            <a:ln w="28575" cap="rnd">
              <a:solidFill>
                <a:srgbClr val="7030A0"/>
              </a:solidFill>
              <a:round/>
            </a:ln>
            <a:effectLst/>
          </c:spPr>
          <c:marker>
            <c:symbol val="none"/>
          </c:marker>
          <c:cat>
            <c:strRef>
              <c:f>'[ilc_di12-1.xls]Data'!$B$9:$C$9</c:f>
              <c:strCache>
                <c:ptCount val="2"/>
                <c:pt idx="0">
                  <c:v>2001</c:v>
                </c:pt>
                <c:pt idx="1">
                  <c:v>2018</c:v>
                </c:pt>
              </c:strCache>
            </c:strRef>
          </c:cat>
          <c:val>
            <c:numRef>
              <c:f>'[ilc_di12-1.xls]Data'!$B$13:$C$13</c:f>
              <c:numCache>
                <c:formatCode>#,##0.0</c:formatCode>
                <c:ptCount val="2"/>
                <c:pt idx="0" formatCode="#,##0">
                  <c:v>25</c:v>
                </c:pt>
                <c:pt idx="1">
                  <c:v>31.1</c:v>
                </c:pt>
              </c:numCache>
            </c:numRef>
          </c:val>
          <c:smooth val="0"/>
          <c:extLst>
            <c:ext xmlns:c16="http://schemas.microsoft.com/office/drawing/2014/chart" uri="{C3380CC4-5D6E-409C-BE32-E72D297353CC}">
              <c16:uniqueId val="{00000003-F989-4766-9C60-E7451666AE34}"/>
            </c:ext>
          </c:extLst>
        </c:ser>
        <c:ser>
          <c:idx val="4"/>
          <c:order val="4"/>
          <c:tx>
            <c:strRef>
              <c:f>'[ilc_di12-1.xls]Data'!$A$14</c:f>
              <c:strCache>
                <c:ptCount val="1"/>
                <c:pt idx="0">
                  <c:v>Griechenland</c:v>
                </c:pt>
              </c:strCache>
            </c:strRef>
          </c:tx>
          <c:spPr>
            <a:ln w="28575" cap="rnd">
              <a:solidFill>
                <a:schemeClr val="accent2">
                  <a:lumMod val="75000"/>
                </a:schemeClr>
              </a:solidFill>
              <a:round/>
            </a:ln>
            <a:effectLst/>
          </c:spPr>
          <c:marker>
            <c:symbol val="none"/>
          </c:marker>
          <c:cat>
            <c:strRef>
              <c:f>'[ilc_di12-1.xls]Data'!$B$9:$C$9</c:f>
              <c:strCache>
                <c:ptCount val="2"/>
                <c:pt idx="0">
                  <c:v>2001</c:v>
                </c:pt>
                <c:pt idx="1">
                  <c:v>2018</c:v>
                </c:pt>
              </c:strCache>
            </c:strRef>
          </c:cat>
          <c:val>
            <c:numRef>
              <c:f>'[ilc_di12-1.xls]Data'!$B$14:$C$14</c:f>
              <c:numCache>
                <c:formatCode>#,##0.0</c:formatCode>
                <c:ptCount val="2"/>
                <c:pt idx="0" formatCode="#,##0">
                  <c:v>33</c:v>
                </c:pt>
                <c:pt idx="1">
                  <c:v>32.299999999999997</c:v>
                </c:pt>
              </c:numCache>
            </c:numRef>
          </c:val>
          <c:smooth val="0"/>
          <c:extLst>
            <c:ext xmlns:c16="http://schemas.microsoft.com/office/drawing/2014/chart" uri="{C3380CC4-5D6E-409C-BE32-E72D297353CC}">
              <c16:uniqueId val="{00000004-F989-4766-9C60-E7451666AE34}"/>
            </c:ext>
          </c:extLst>
        </c:ser>
        <c:ser>
          <c:idx val="5"/>
          <c:order val="5"/>
          <c:tx>
            <c:strRef>
              <c:f>'[ilc_di12-1.xls]Data'!$A$15</c:f>
              <c:strCache>
                <c:ptCount val="1"/>
                <c:pt idx="0">
                  <c:v>Frankreich</c:v>
                </c:pt>
              </c:strCache>
            </c:strRef>
          </c:tx>
          <c:spPr>
            <a:ln w="28575" cap="rnd">
              <a:solidFill>
                <a:srgbClr val="948FD1"/>
              </a:solidFill>
              <a:round/>
            </a:ln>
            <a:effectLst/>
          </c:spPr>
          <c:marker>
            <c:symbol val="none"/>
          </c:marker>
          <c:cat>
            <c:strRef>
              <c:f>'[ilc_di12-1.xls]Data'!$B$9:$C$9</c:f>
              <c:strCache>
                <c:ptCount val="2"/>
                <c:pt idx="0">
                  <c:v>2001</c:v>
                </c:pt>
                <c:pt idx="1">
                  <c:v>2018</c:v>
                </c:pt>
              </c:strCache>
            </c:strRef>
          </c:cat>
          <c:val>
            <c:numRef>
              <c:f>'[ilc_di12-1.xls]Data'!$B$15:$C$15</c:f>
              <c:numCache>
                <c:formatCode>#,##0.0</c:formatCode>
                <c:ptCount val="2"/>
                <c:pt idx="0" formatCode="#,##0">
                  <c:v>27</c:v>
                </c:pt>
                <c:pt idx="1">
                  <c:v>28.5</c:v>
                </c:pt>
              </c:numCache>
            </c:numRef>
          </c:val>
          <c:smooth val="0"/>
          <c:extLst>
            <c:ext xmlns:c16="http://schemas.microsoft.com/office/drawing/2014/chart" uri="{C3380CC4-5D6E-409C-BE32-E72D297353CC}">
              <c16:uniqueId val="{00000005-F989-4766-9C60-E7451666AE34}"/>
            </c:ext>
          </c:extLst>
        </c:ser>
        <c:ser>
          <c:idx val="6"/>
          <c:order val="6"/>
          <c:tx>
            <c:strRef>
              <c:f>'[ilc_di12-1.xls]Data'!$A$16</c:f>
              <c:strCache>
                <c:ptCount val="1"/>
                <c:pt idx="0">
                  <c:v>Italien</c:v>
                </c:pt>
              </c:strCache>
            </c:strRef>
          </c:tx>
          <c:spPr>
            <a:ln w="28575" cap="rnd">
              <a:solidFill>
                <a:schemeClr val="accent2">
                  <a:lumMod val="60000"/>
                  <a:lumOff val="40000"/>
                </a:schemeClr>
              </a:solidFill>
              <a:round/>
            </a:ln>
            <a:effectLst/>
          </c:spPr>
          <c:marker>
            <c:symbol val="none"/>
          </c:marker>
          <c:cat>
            <c:strRef>
              <c:f>'[ilc_di12-1.xls]Data'!$B$9:$C$9</c:f>
              <c:strCache>
                <c:ptCount val="2"/>
                <c:pt idx="0">
                  <c:v>2001</c:v>
                </c:pt>
                <c:pt idx="1">
                  <c:v>2018</c:v>
                </c:pt>
              </c:strCache>
            </c:strRef>
          </c:cat>
          <c:val>
            <c:numRef>
              <c:f>'[ilc_di12-1.xls]Data'!$B$16:$C$16</c:f>
              <c:numCache>
                <c:formatCode>#,##0.0</c:formatCode>
                <c:ptCount val="2"/>
                <c:pt idx="0" formatCode="#,##0">
                  <c:v>29</c:v>
                </c:pt>
                <c:pt idx="1">
                  <c:v>33.4</c:v>
                </c:pt>
              </c:numCache>
            </c:numRef>
          </c:val>
          <c:smooth val="0"/>
          <c:extLst>
            <c:ext xmlns:c16="http://schemas.microsoft.com/office/drawing/2014/chart" uri="{C3380CC4-5D6E-409C-BE32-E72D297353CC}">
              <c16:uniqueId val="{00000006-F989-4766-9C60-E7451666AE34}"/>
            </c:ext>
          </c:extLst>
        </c:ser>
        <c:ser>
          <c:idx val="7"/>
          <c:order val="7"/>
          <c:tx>
            <c:strRef>
              <c:f>'[ilc_di12-1.xls]Data'!$A$17</c:f>
              <c:strCache>
                <c:ptCount val="1"/>
                <c:pt idx="0">
                  <c:v>Luxemburg</c:v>
                </c:pt>
              </c:strCache>
            </c:strRef>
          </c:tx>
          <c:spPr>
            <a:ln w="28575" cap="rnd">
              <a:solidFill>
                <a:srgbClr val="00B050"/>
              </a:solidFill>
              <a:round/>
            </a:ln>
            <a:effectLst/>
          </c:spPr>
          <c:marker>
            <c:symbol val="none"/>
          </c:marker>
          <c:cat>
            <c:strRef>
              <c:f>'[ilc_di12-1.xls]Data'!$B$9:$C$9</c:f>
              <c:strCache>
                <c:ptCount val="2"/>
                <c:pt idx="0">
                  <c:v>2001</c:v>
                </c:pt>
                <c:pt idx="1">
                  <c:v>2018</c:v>
                </c:pt>
              </c:strCache>
            </c:strRef>
          </c:cat>
          <c:val>
            <c:numRef>
              <c:f>'[ilc_di12-1.xls]Data'!$B$17:$C$17</c:f>
              <c:numCache>
                <c:formatCode>#,##0.0</c:formatCode>
                <c:ptCount val="2"/>
                <c:pt idx="0" formatCode="#,##0">
                  <c:v>27</c:v>
                </c:pt>
                <c:pt idx="1">
                  <c:v>33.200000000000003</c:v>
                </c:pt>
              </c:numCache>
            </c:numRef>
          </c:val>
          <c:smooth val="0"/>
          <c:extLst>
            <c:ext xmlns:c16="http://schemas.microsoft.com/office/drawing/2014/chart" uri="{C3380CC4-5D6E-409C-BE32-E72D297353CC}">
              <c16:uniqueId val="{00000007-F989-4766-9C60-E7451666AE34}"/>
            </c:ext>
          </c:extLst>
        </c:ser>
        <c:ser>
          <c:idx val="8"/>
          <c:order val="8"/>
          <c:tx>
            <c:strRef>
              <c:f>'[ilc_di12-1.xls]Data'!$A$18</c:f>
              <c:strCache>
                <c:ptCount val="1"/>
                <c:pt idx="0">
                  <c:v>Niederlande</c:v>
                </c:pt>
              </c:strCache>
            </c:strRef>
          </c:tx>
          <c:spPr>
            <a:ln w="28575" cap="rnd">
              <a:solidFill>
                <a:srgbClr val="FFFF00"/>
              </a:solidFill>
              <a:round/>
            </a:ln>
            <a:effectLst/>
          </c:spPr>
          <c:marker>
            <c:symbol val="none"/>
          </c:marker>
          <c:cat>
            <c:strRef>
              <c:f>'[ilc_di12-1.xls]Data'!$B$9:$C$9</c:f>
              <c:strCache>
                <c:ptCount val="2"/>
                <c:pt idx="0">
                  <c:v>2001</c:v>
                </c:pt>
                <c:pt idx="1">
                  <c:v>2018</c:v>
                </c:pt>
              </c:strCache>
            </c:strRef>
          </c:cat>
          <c:val>
            <c:numRef>
              <c:f>'[ilc_di12-1.xls]Data'!$B$18:$C$18</c:f>
              <c:numCache>
                <c:formatCode>#,##0.0</c:formatCode>
                <c:ptCount val="2"/>
                <c:pt idx="0" formatCode="#,##0">
                  <c:v>27</c:v>
                </c:pt>
                <c:pt idx="1">
                  <c:v>27.4</c:v>
                </c:pt>
              </c:numCache>
            </c:numRef>
          </c:val>
          <c:smooth val="0"/>
          <c:extLst>
            <c:ext xmlns:c16="http://schemas.microsoft.com/office/drawing/2014/chart" uri="{C3380CC4-5D6E-409C-BE32-E72D297353CC}">
              <c16:uniqueId val="{00000008-F989-4766-9C60-E7451666AE34}"/>
            </c:ext>
          </c:extLst>
        </c:ser>
        <c:ser>
          <c:idx val="9"/>
          <c:order val="9"/>
          <c:tx>
            <c:strRef>
              <c:f>'[ilc_di12-1.xls]Data'!$A$19</c:f>
              <c:strCache>
                <c:ptCount val="1"/>
                <c:pt idx="0">
                  <c:v>Österreich</c:v>
                </c:pt>
              </c:strCache>
            </c:strRef>
          </c:tx>
          <c:spPr>
            <a:ln w="28575" cap="rnd">
              <a:solidFill>
                <a:srgbClr val="92D050"/>
              </a:solidFill>
              <a:round/>
            </a:ln>
            <a:effectLst/>
          </c:spPr>
          <c:marker>
            <c:symbol val="none"/>
          </c:marker>
          <c:cat>
            <c:strRef>
              <c:f>'[ilc_di12-1.xls]Data'!$B$9:$C$9</c:f>
              <c:strCache>
                <c:ptCount val="2"/>
                <c:pt idx="0">
                  <c:v>2001</c:v>
                </c:pt>
                <c:pt idx="1">
                  <c:v>2018</c:v>
                </c:pt>
              </c:strCache>
            </c:strRef>
          </c:cat>
          <c:val>
            <c:numRef>
              <c:f>'[ilc_di12-1.xls]Data'!$B$19:$C$19</c:f>
              <c:numCache>
                <c:formatCode>#,##0.0</c:formatCode>
                <c:ptCount val="2"/>
                <c:pt idx="0" formatCode="#,##0">
                  <c:v>24</c:v>
                </c:pt>
                <c:pt idx="1">
                  <c:v>26.8</c:v>
                </c:pt>
              </c:numCache>
            </c:numRef>
          </c:val>
          <c:smooth val="0"/>
          <c:extLst>
            <c:ext xmlns:c16="http://schemas.microsoft.com/office/drawing/2014/chart" uri="{C3380CC4-5D6E-409C-BE32-E72D297353CC}">
              <c16:uniqueId val="{00000009-F989-4766-9C60-E7451666AE34}"/>
            </c:ext>
          </c:extLst>
        </c:ser>
        <c:ser>
          <c:idx val="10"/>
          <c:order val="10"/>
          <c:tx>
            <c:strRef>
              <c:f>Data!#REF!</c:f>
              <c:strCache>
                <c:ptCount val="1"/>
                <c:pt idx="0">
                  <c:v>#REF!</c:v>
                </c:pt>
              </c:strCache>
            </c:strRef>
          </c:tx>
          <c:spPr>
            <a:ln w="28575" cap="rnd">
              <a:solidFill>
                <a:schemeClr val="accent5">
                  <a:lumMod val="60000"/>
                </a:schemeClr>
              </a:solidFill>
              <a:round/>
            </a:ln>
            <a:effectLst/>
          </c:spPr>
          <c:marker>
            <c:symbol val="none"/>
          </c:marker>
          <c:cat>
            <c:strRef>
              <c:f>'[ilc_di12-1.xls]Data'!$B$9:$C$9</c:f>
              <c:strCache>
                <c:ptCount val="2"/>
                <c:pt idx="0">
                  <c:v>2001</c:v>
                </c:pt>
                <c:pt idx="1">
                  <c:v>2018</c:v>
                </c:pt>
              </c:strCache>
            </c:strRef>
          </c:cat>
          <c:val>
            <c:numRef>
              <c:f>Data!#REF!</c:f>
              <c:numCache>
                <c:formatCode>General</c:formatCode>
                <c:ptCount val="1"/>
                <c:pt idx="0">
                  <c:v>1</c:v>
                </c:pt>
              </c:numCache>
            </c:numRef>
          </c:val>
          <c:smooth val="0"/>
          <c:extLst>
            <c:ext xmlns:c16="http://schemas.microsoft.com/office/drawing/2014/chart" uri="{C3380CC4-5D6E-409C-BE32-E72D297353CC}">
              <c16:uniqueId val="{0000000A-F989-4766-9C60-E7451666AE34}"/>
            </c:ext>
          </c:extLst>
        </c:ser>
        <c:ser>
          <c:idx val="11"/>
          <c:order val="11"/>
          <c:tx>
            <c:strRef>
              <c:f>Data!#REF!</c:f>
              <c:strCache>
                <c:ptCount val="1"/>
                <c:pt idx="0">
                  <c:v>#REF!</c:v>
                </c:pt>
              </c:strCache>
            </c:strRef>
          </c:tx>
          <c:spPr>
            <a:ln w="28575" cap="rnd">
              <a:solidFill>
                <a:schemeClr val="accent1">
                  <a:lumMod val="60000"/>
                  <a:lumOff val="40000"/>
                </a:schemeClr>
              </a:solidFill>
              <a:round/>
            </a:ln>
            <a:effectLst/>
          </c:spPr>
          <c:marker>
            <c:symbol val="none"/>
          </c:marker>
          <c:cat>
            <c:strRef>
              <c:f>'[ilc_di12-1.xls]Data'!$B$9:$C$9</c:f>
              <c:strCache>
                <c:ptCount val="2"/>
                <c:pt idx="0">
                  <c:v>2001</c:v>
                </c:pt>
                <c:pt idx="1">
                  <c:v>2018</c:v>
                </c:pt>
              </c:strCache>
            </c:strRef>
          </c:cat>
          <c:val>
            <c:numRef>
              <c:f>Data!#REF!</c:f>
              <c:numCache>
                <c:formatCode>General</c:formatCode>
                <c:ptCount val="1"/>
                <c:pt idx="0">
                  <c:v>1</c:v>
                </c:pt>
              </c:numCache>
            </c:numRef>
          </c:val>
          <c:smooth val="0"/>
          <c:extLst>
            <c:ext xmlns:c16="http://schemas.microsoft.com/office/drawing/2014/chart" uri="{C3380CC4-5D6E-409C-BE32-E72D297353CC}">
              <c16:uniqueId val="{0000000B-F989-4766-9C60-E7451666AE34}"/>
            </c:ext>
          </c:extLst>
        </c:ser>
        <c:ser>
          <c:idx val="12"/>
          <c:order val="12"/>
          <c:tx>
            <c:strRef>
              <c:f>'[ilc_di12-1.xls]Data'!$A$20</c:f>
              <c:strCache>
                <c:ptCount val="1"/>
                <c:pt idx="0">
                  <c:v>Vereinigtes Königreich</c:v>
                </c:pt>
              </c:strCache>
            </c:strRef>
          </c:tx>
          <c:spPr>
            <a:ln w="28575" cap="rnd">
              <a:solidFill>
                <a:schemeClr val="tx1"/>
              </a:solidFill>
              <a:round/>
            </a:ln>
            <a:effectLst/>
          </c:spPr>
          <c:marker>
            <c:symbol val="none"/>
          </c:marker>
          <c:cat>
            <c:strRef>
              <c:f>'[ilc_di12-1.xls]Data'!$B$9:$C$9</c:f>
              <c:strCache>
                <c:ptCount val="2"/>
                <c:pt idx="0">
                  <c:v>2001</c:v>
                </c:pt>
                <c:pt idx="1">
                  <c:v>2018</c:v>
                </c:pt>
              </c:strCache>
            </c:strRef>
          </c:cat>
          <c:val>
            <c:numRef>
              <c:f>'[ilc_di12-1.xls]Data'!$B$20:$C$20</c:f>
              <c:numCache>
                <c:formatCode>#,##0.0</c:formatCode>
                <c:ptCount val="2"/>
                <c:pt idx="0" formatCode="#,##0">
                  <c:v>35</c:v>
                </c:pt>
                <c:pt idx="1">
                  <c:v>33.5</c:v>
                </c:pt>
              </c:numCache>
            </c:numRef>
          </c:val>
          <c:smooth val="0"/>
          <c:extLst>
            <c:ext xmlns:c16="http://schemas.microsoft.com/office/drawing/2014/chart" uri="{C3380CC4-5D6E-409C-BE32-E72D297353CC}">
              <c16:uniqueId val="{0000000C-F989-4766-9C60-E7451666AE34}"/>
            </c:ext>
          </c:extLst>
        </c:ser>
        <c:ser>
          <c:idx val="13"/>
          <c:order val="13"/>
          <c:tx>
            <c:strRef>
              <c:f>Data!#REF!</c:f>
              <c:strCache>
                <c:ptCount val="1"/>
                <c:pt idx="0">
                  <c:v>#REF!</c:v>
                </c:pt>
              </c:strCache>
            </c:strRef>
          </c:tx>
          <c:spPr>
            <a:ln w="28575" cap="rnd">
              <a:solidFill>
                <a:schemeClr val="tx1"/>
              </a:solidFill>
              <a:prstDash val="dash"/>
              <a:round/>
            </a:ln>
            <a:effectLst/>
          </c:spPr>
          <c:marker>
            <c:symbol val="none"/>
          </c:marker>
          <c:cat>
            <c:strRef>
              <c:f>'[ilc_di12-1.xls]Data'!$B$9:$C$9</c:f>
              <c:strCache>
                <c:ptCount val="2"/>
                <c:pt idx="0">
                  <c:v>2001</c:v>
                </c:pt>
                <c:pt idx="1">
                  <c:v>2018</c:v>
                </c:pt>
              </c:strCache>
            </c:strRef>
          </c:cat>
          <c:val>
            <c:numRef>
              <c:f>Data!#REF!</c:f>
              <c:numCache>
                <c:formatCode>General</c:formatCode>
                <c:ptCount val="1"/>
                <c:pt idx="0">
                  <c:v>1</c:v>
                </c:pt>
              </c:numCache>
            </c:numRef>
          </c:val>
          <c:smooth val="0"/>
          <c:extLst>
            <c:ext xmlns:c16="http://schemas.microsoft.com/office/drawing/2014/chart" uri="{C3380CC4-5D6E-409C-BE32-E72D297353CC}">
              <c16:uniqueId val="{0000000D-F989-4766-9C60-E7451666AE34}"/>
            </c:ext>
          </c:extLst>
        </c:ser>
        <c:dLbls>
          <c:showLegendKey val="0"/>
          <c:showVal val="0"/>
          <c:showCatName val="0"/>
          <c:showSerName val="0"/>
          <c:showPercent val="0"/>
          <c:showBubbleSize val="0"/>
        </c:dLbls>
        <c:smooth val="0"/>
        <c:axId val="768905056"/>
        <c:axId val="768906144"/>
      </c:lineChart>
      <c:catAx>
        <c:axId val="76890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de-DE"/>
          </a:p>
        </c:txPr>
        <c:crossAx val="768906144"/>
        <c:crosses val="autoZero"/>
        <c:auto val="1"/>
        <c:lblAlgn val="ctr"/>
        <c:lblOffset val="100"/>
        <c:noMultiLvlLbl val="0"/>
      </c:catAx>
      <c:valAx>
        <c:axId val="768906144"/>
        <c:scaling>
          <c:orientation val="minMax"/>
          <c:max val="40"/>
          <c:min val="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768905056"/>
        <c:crosses val="autoZero"/>
        <c:crossBetween val="between"/>
        <c:majorUnit val="2.5"/>
      </c:valAx>
      <c:spPr>
        <a:noFill/>
        <a:ln>
          <a:noFill/>
        </a:ln>
        <a:effectLst/>
      </c:spPr>
    </c:plotArea>
    <c:legend>
      <c:legendPos val="b"/>
      <c:legendEntry>
        <c:idx val="10"/>
        <c:delete val="1"/>
      </c:legendEntry>
      <c:legendEntry>
        <c:idx val="11"/>
        <c:delete val="1"/>
      </c:legendEntry>
      <c:legendEntry>
        <c:idx val="13"/>
        <c:delete val="1"/>
      </c:legendEntry>
      <c:layout>
        <c:manualLayout>
          <c:xMode val="edge"/>
          <c:yMode val="edge"/>
          <c:x val="7.9228127734033246E-2"/>
          <c:y val="0.67957758828355952"/>
          <c:w val="0.8804324146981628"/>
          <c:h val="0.3204224117164404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136063C-FA5F-450B-A96C-7DCCA9989BC6}" type="datetimeFigureOut">
              <a:rPr lang="de-DE" smtClean="0"/>
              <a:pPr/>
              <a:t>17.06.2023</a:t>
            </a:fld>
            <a:endParaRPr lang="de-DE"/>
          </a:p>
        </p:txBody>
      </p:sp>
      <p:sp>
        <p:nvSpPr>
          <p:cNvPr id="4" name="Fußzeilenplatzhalt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31338"/>
            <a:ext cx="2946400" cy="496887"/>
          </a:xfrm>
          <a:prstGeom prst="rect">
            <a:avLst/>
          </a:prstGeom>
        </p:spPr>
        <p:txBody>
          <a:bodyPr vert="horz" lIns="91440" tIns="45720" rIns="91440" bIns="45720" rtlCol="0" anchor="b"/>
          <a:lstStyle>
            <a:lvl1pPr algn="r">
              <a:defRPr sz="1200"/>
            </a:lvl1pPr>
          </a:lstStyle>
          <a:p>
            <a:fld id="{EF525035-43B6-404A-9040-108232662FA9}" type="slidenum">
              <a:rPr lang="de-DE" smtClean="0"/>
              <a:pPr/>
              <a:t>‹Nr.›</a:t>
            </a:fld>
            <a:endParaRPr lang="de-DE"/>
          </a:p>
        </p:txBody>
      </p:sp>
    </p:spTree>
    <p:extLst>
      <p:ext uri="{BB962C8B-B14F-4D97-AF65-F5344CB8AC3E}">
        <p14:creationId xmlns:p14="http://schemas.microsoft.com/office/powerpoint/2010/main" val="13060760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9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50443" y="0"/>
            <a:ext cx="2945659" cy="49649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0EDB67E-8ED5-4E91-B1CB-B1DEEF2889D6}" type="datetimeFigureOut">
              <a:rPr lang="de-DE"/>
              <a:pPr>
                <a:defRPr/>
              </a:pPr>
              <a:t>17.06.2023</a:t>
            </a:fld>
            <a:endParaRPr lang="de-DE"/>
          </a:p>
        </p:txBody>
      </p:sp>
      <p:sp>
        <p:nvSpPr>
          <p:cNvPr id="4" name="Folienbildplatzhalt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6661"/>
            <a:ext cx="5438140" cy="4468416"/>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873FB8-134F-4AC5-B7F8-8357E5393EFC}" type="slidenum">
              <a:rPr lang="de-DE"/>
              <a:pPr>
                <a:defRPr/>
              </a:pPr>
              <a:t>‹Nr.›</a:t>
            </a:fld>
            <a:endParaRPr lang="de-DE"/>
          </a:p>
        </p:txBody>
      </p:sp>
    </p:spTree>
    <p:extLst>
      <p:ext uri="{BB962C8B-B14F-4D97-AF65-F5344CB8AC3E}">
        <p14:creationId xmlns:p14="http://schemas.microsoft.com/office/powerpoint/2010/main" val="31601893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3873FB8-134F-4AC5-B7F8-8357E5393EFC}" type="slidenum">
              <a:rPr lang="de-DE" smtClean="0"/>
              <a:pPr>
                <a:defRPr/>
              </a:pPr>
              <a:t>2</a:t>
            </a:fld>
            <a:endParaRPr lang="de-DE"/>
          </a:p>
        </p:txBody>
      </p:sp>
    </p:spTree>
    <p:extLst>
      <p:ext uri="{BB962C8B-B14F-4D97-AF65-F5344CB8AC3E}">
        <p14:creationId xmlns:p14="http://schemas.microsoft.com/office/powerpoint/2010/main" val="259117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4538"/>
            <a:ext cx="6619875"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3873FB8-134F-4AC5-B7F8-8357E5393EFC}" type="slidenum">
              <a:rPr lang="de-DE" smtClean="0"/>
              <a:pPr>
                <a:defRPr/>
              </a:pPr>
              <a:t>19</a:t>
            </a:fld>
            <a:endParaRPr lang="de-DE"/>
          </a:p>
        </p:txBody>
      </p:sp>
    </p:spTree>
    <p:extLst>
      <p:ext uri="{BB962C8B-B14F-4D97-AF65-F5344CB8AC3E}">
        <p14:creationId xmlns:p14="http://schemas.microsoft.com/office/powerpoint/2010/main" val="162455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30000"/>
              </a:spcBef>
              <a:defRPr sz="1200">
                <a:solidFill>
                  <a:schemeClr val="tx1"/>
                </a:solidFill>
                <a:latin typeface="Arial" panose="020B0604020202020204" pitchFamily="34" charset="0"/>
              </a:defRPr>
            </a:lvl1pPr>
            <a:lvl2pPr marL="742950" indent="-285750" algn="just">
              <a:spcBef>
                <a:spcPct val="30000"/>
              </a:spcBef>
              <a:defRPr sz="1200">
                <a:solidFill>
                  <a:schemeClr val="tx1"/>
                </a:solidFill>
                <a:latin typeface="Arial" panose="020B0604020202020204" pitchFamily="34" charset="0"/>
              </a:defRPr>
            </a:lvl2pPr>
            <a:lvl3pPr marL="1143000" indent="-228600" algn="just">
              <a:spcBef>
                <a:spcPct val="30000"/>
              </a:spcBef>
              <a:defRPr sz="1200">
                <a:solidFill>
                  <a:schemeClr val="tx1"/>
                </a:solidFill>
                <a:latin typeface="Arial" panose="020B0604020202020204" pitchFamily="34" charset="0"/>
              </a:defRPr>
            </a:lvl3pPr>
            <a:lvl4pPr marL="1600200" indent="-228600" algn="just">
              <a:spcBef>
                <a:spcPct val="30000"/>
              </a:spcBef>
              <a:defRPr sz="1200">
                <a:solidFill>
                  <a:schemeClr val="tx1"/>
                </a:solidFill>
                <a:latin typeface="Arial" panose="020B0604020202020204" pitchFamily="34" charset="0"/>
              </a:defRPr>
            </a:lvl4pPr>
            <a:lvl5pPr marL="2057400" indent="-228600" algn="just">
              <a:spcBef>
                <a:spcPct val="30000"/>
              </a:spcBef>
              <a:defRPr sz="1200">
                <a:solidFill>
                  <a:schemeClr val="tx1"/>
                </a:solidFill>
                <a:latin typeface="Arial" panose="020B0604020202020204" pitchFamily="34" charset="0"/>
              </a:defRPr>
            </a:lvl5pPr>
            <a:lvl6pPr marL="2514600" indent="-228600" algn="just" eaLnBrk="0" fontAlgn="base" hangingPunct="0">
              <a:spcBef>
                <a:spcPct val="30000"/>
              </a:spcBef>
              <a:spcAft>
                <a:spcPct val="0"/>
              </a:spcAft>
              <a:defRPr sz="1200">
                <a:solidFill>
                  <a:schemeClr val="tx1"/>
                </a:solidFill>
                <a:latin typeface="Arial" panose="020B0604020202020204" pitchFamily="34" charset="0"/>
              </a:defRPr>
            </a:lvl6pPr>
            <a:lvl7pPr marL="2971800" indent="-228600" algn="just" eaLnBrk="0" fontAlgn="base" hangingPunct="0">
              <a:spcBef>
                <a:spcPct val="30000"/>
              </a:spcBef>
              <a:spcAft>
                <a:spcPct val="0"/>
              </a:spcAft>
              <a:defRPr sz="1200">
                <a:solidFill>
                  <a:schemeClr val="tx1"/>
                </a:solidFill>
                <a:latin typeface="Arial" panose="020B0604020202020204" pitchFamily="34" charset="0"/>
              </a:defRPr>
            </a:lvl7pPr>
            <a:lvl8pPr marL="3429000" indent="-228600" algn="just" eaLnBrk="0" fontAlgn="base" hangingPunct="0">
              <a:spcBef>
                <a:spcPct val="30000"/>
              </a:spcBef>
              <a:spcAft>
                <a:spcPct val="0"/>
              </a:spcAft>
              <a:defRPr sz="1200">
                <a:solidFill>
                  <a:schemeClr val="tx1"/>
                </a:solidFill>
                <a:latin typeface="Arial" panose="020B0604020202020204" pitchFamily="34" charset="0"/>
              </a:defRPr>
            </a:lvl8pPr>
            <a:lvl9pPr marL="3886200" indent="-228600" algn="just"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B9FE35A6-B788-498D-B368-348967C22557}" type="slidenum">
              <a:rPr lang="de-DE" altLang="de-DE" sz="1000" smtClean="0"/>
              <a:pPr algn="r">
                <a:spcBef>
                  <a:spcPct val="0"/>
                </a:spcBef>
              </a:pPr>
              <a:t>109</a:t>
            </a:fld>
            <a:endParaRPr lang="de-DE" altLang="de-DE" sz="1000"/>
          </a:p>
        </p:txBody>
      </p:sp>
      <p:sp>
        <p:nvSpPr>
          <p:cNvPr id="80899" name="Rectangle 2"/>
          <p:cNvSpPr>
            <a:spLocks noGrp="1" noRot="1" noChangeAspect="1" noChangeArrowheads="1" noTextEdit="1"/>
          </p:cNvSpPr>
          <p:nvPr>
            <p:ph type="sldImg"/>
          </p:nvPr>
        </p:nvSpPr>
        <p:spPr>
          <a:xfrm>
            <a:off x="88900" y="744538"/>
            <a:ext cx="6619875" cy="3724275"/>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50554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3873FB8-134F-4AC5-B7F8-8357E5393EFC}" type="slidenum">
              <a:rPr lang="de-DE" smtClean="0"/>
              <a:pPr>
                <a:defRPr/>
              </a:pPr>
              <a:t>120</a:t>
            </a:fld>
            <a:endParaRPr lang="de-DE"/>
          </a:p>
        </p:txBody>
      </p:sp>
    </p:spTree>
    <p:extLst>
      <p:ext uri="{BB962C8B-B14F-4D97-AF65-F5344CB8AC3E}">
        <p14:creationId xmlns:p14="http://schemas.microsoft.com/office/powerpoint/2010/main" val="245756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0"/>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5" name="Foliennummernplatzhalter 5"/>
          <p:cNvSpPr>
            <a:spLocks noGrp="1"/>
          </p:cNvSpPr>
          <p:nvPr>
            <p:ph type="sldNum" sz="quarter" idx="11"/>
          </p:nvPr>
        </p:nvSpPr>
        <p:spPr/>
        <p:txBody>
          <a:bodyPr/>
          <a:lstStyle>
            <a:lvl1pPr>
              <a:defRPr/>
            </a:lvl1pPr>
          </a:lstStyle>
          <a:p>
            <a:pPr>
              <a:defRPr/>
            </a:pPr>
            <a:fld id="{6B0F231F-73F4-46EA-A199-26B3F3AC4FBD}"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24418" y="692150"/>
            <a:ext cx="10943167" cy="1060450"/>
          </a:xfrm>
        </p:spPr>
        <p:txBody>
          <a:bodyPr/>
          <a:lstStyle/>
          <a:p>
            <a:r>
              <a:rPr lang="de-DE"/>
              <a:t>Titelmasterformat durch Klicken bearbeiten</a:t>
            </a:r>
          </a:p>
        </p:txBody>
      </p:sp>
      <p:sp>
        <p:nvSpPr>
          <p:cNvPr id="3" name="Tabellenplatzhalter 2"/>
          <p:cNvSpPr>
            <a:spLocks noGrp="1"/>
          </p:cNvSpPr>
          <p:nvPr>
            <p:ph type="tbl" idx="1"/>
          </p:nvPr>
        </p:nvSpPr>
        <p:spPr>
          <a:xfrm>
            <a:off x="624417" y="1981200"/>
            <a:ext cx="8447616" cy="4184650"/>
          </a:xfrm>
        </p:spPr>
        <p:txBody>
          <a:bodyPr/>
          <a:lstStyle/>
          <a:p>
            <a:pPr lvl="0"/>
            <a:endParaRPr lang="de-DE" noProof="0"/>
          </a:p>
        </p:txBody>
      </p:sp>
      <p:sp>
        <p:nvSpPr>
          <p:cNvPr id="4" name="Rectangle 4"/>
          <p:cNvSpPr>
            <a:spLocks noGrp="1" noChangeArrowheads="1"/>
          </p:cNvSpPr>
          <p:nvPr>
            <p:ph type="ftr" sz="quarter" idx="10"/>
          </p:nvPr>
        </p:nvSpPr>
        <p:spPr>
          <a:ln/>
        </p:spPr>
        <p:txBody>
          <a:bodyPr/>
          <a:lstStyle>
            <a:lvl1pPr>
              <a:defRPr/>
            </a:lvl1pPr>
          </a:lstStyle>
          <a:p>
            <a:pPr>
              <a:defRPr/>
            </a:pPr>
            <a:r>
              <a:rPr lang="de-DE"/>
              <a:t>© Anselm Dohle-Beltinger 2023</a:t>
            </a:r>
          </a:p>
        </p:txBody>
      </p:sp>
      <p:sp>
        <p:nvSpPr>
          <p:cNvPr id="5" name="Rectangle 5"/>
          <p:cNvSpPr>
            <a:spLocks noGrp="1" noChangeArrowheads="1"/>
          </p:cNvSpPr>
          <p:nvPr>
            <p:ph type="sldNum" sz="quarter" idx="11"/>
          </p:nvPr>
        </p:nvSpPr>
        <p:spPr>
          <a:ln/>
        </p:spPr>
        <p:txBody>
          <a:bodyPr/>
          <a:lstStyle>
            <a:lvl1pPr>
              <a:defRPr/>
            </a:lvl1pPr>
          </a:lstStyle>
          <a:p>
            <a:pPr>
              <a:defRPr/>
            </a:pPr>
            <a:fld id="{EEAADFF0-2AA5-412A-8575-D332723A2800}" type="slidenum">
              <a:rPr lang="de-DE" altLang="de-DE"/>
              <a:pPr>
                <a:defRPr/>
              </a:pPr>
              <a:t>‹Nr.›</a:t>
            </a:fld>
            <a:endParaRPr lang="de-DE" altLang="de-DE"/>
          </a:p>
        </p:txBody>
      </p:sp>
    </p:spTree>
    <p:extLst>
      <p:ext uri="{BB962C8B-B14F-4D97-AF65-F5344CB8AC3E}">
        <p14:creationId xmlns:p14="http://schemas.microsoft.com/office/powerpoint/2010/main" val="133012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3392" y="1052736"/>
            <a:ext cx="10972800" cy="1143000"/>
          </a:xfrm>
        </p:spPr>
        <p:txBody>
          <a:bodyPr/>
          <a:lstStyle/>
          <a:p>
            <a:r>
              <a:rPr lang="de-DE" dirty="0"/>
              <a:t>Titelmasterformat durch Klicken bearbeiten</a:t>
            </a:r>
          </a:p>
        </p:txBody>
      </p:sp>
      <p:sp>
        <p:nvSpPr>
          <p:cNvPr id="3" name="Inhaltsplatzhalter 2"/>
          <p:cNvSpPr>
            <a:spLocks noGrp="1"/>
          </p:cNvSpPr>
          <p:nvPr>
            <p:ph idx="1"/>
          </p:nvPr>
        </p:nvSpPr>
        <p:spPr>
          <a:xfrm>
            <a:off x="609600" y="2276874"/>
            <a:ext cx="10972800" cy="3849292"/>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5" name="Foliennummernplatzhalter 5"/>
          <p:cNvSpPr>
            <a:spLocks noGrp="1"/>
          </p:cNvSpPr>
          <p:nvPr>
            <p:ph type="sldNum" sz="quarter" idx="11"/>
          </p:nvPr>
        </p:nvSpPr>
        <p:spPr/>
        <p:txBody>
          <a:bodyPr/>
          <a:lstStyle>
            <a:lvl1pPr>
              <a:defRPr/>
            </a:lvl1pPr>
          </a:lstStyle>
          <a:p>
            <a:pPr>
              <a:defRPr/>
            </a:pPr>
            <a:fld id="{E30DA896-0134-4BE5-B637-D316821E572E}"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4"/>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5" name="Foliennummernplatzhalter 5"/>
          <p:cNvSpPr>
            <a:spLocks noGrp="1"/>
          </p:cNvSpPr>
          <p:nvPr>
            <p:ph type="sldNum" sz="quarter" idx="11"/>
          </p:nvPr>
        </p:nvSpPr>
        <p:spPr/>
        <p:txBody>
          <a:bodyPr/>
          <a:lstStyle>
            <a:lvl1pPr>
              <a:defRPr/>
            </a:lvl1pPr>
          </a:lstStyle>
          <a:p>
            <a:pPr>
              <a:defRPr/>
            </a:pPr>
            <a:fld id="{4F055E37-714D-47D0-AFB4-9A4B0D6FAD67}"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3392" y="1052736"/>
            <a:ext cx="10972800" cy="1143000"/>
          </a:xfrm>
        </p:spPr>
        <p:txBody>
          <a:bodyPr/>
          <a:lstStyle/>
          <a:p>
            <a:r>
              <a:rPr lang="de-DE" dirty="0"/>
              <a:t>Titelmasterformat durch Klicken bearbeiten</a:t>
            </a:r>
          </a:p>
        </p:txBody>
      </p:sp>
      <p:sp>
        <p:nvSpPr>
          <p:cNvPr id="3" name="Inhaltsplatzhalter 2"/>
          <p:cNvSpPr>
            <a:spLocks noGrp="1"/>
          </p:cNvSpPr>
          <p:nvPr>
            <p:ph sz="half" idx="1"/>
          </p:nvPr>
        </p:nvSpPr>
        <p:spPr>
          <a:xfrm>
            <a:off x="623392" y="2348884"/>
            <a:ext cx="53848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2348881"/>
            <a:ext cx="5384800" cy="37772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6" name="Foliennummernplatzhalter 5"/>
          <p:cNvSpPr>
            <a:spLocks noGrp="1"/>
          </p:cNvSpPr>
          <p:nvPr>
            <p:ph type="sldNum" sz="quarter" idx="11"/>
          </p:nvPr>
        </p:nvSpPr>
        <p:spPr/>
        <p:txBody>
          <a:bodyPr/>
          <a:lstStyle>
            <a:lvl1pPr>
              <a:defRPr/>
            </a:lvl1pPr>
          </a:lstStyle>
          <a:p>
            <a:pPr>
              <a:defRPr/>
            </a:pPr>
            <a:fld id="{3CE740D8-03FF-43F1-9019-F66BF6562710}"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3392" y="1340768"/>
            <a:ext cx="10972800" cy="1143000"/>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623392" y="2564908"/>
            <a:ext cx="537659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609604" y="3212979"/>
            <a:ext cx="5386917" cy="2913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2018" y="256490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6193376" y="3212979"/>
            <a:ext cx="5389033" cy="2913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8" name="Foliennummernplatzhalter 5"/>
          <p:cNvSpPr>
            <a:spLocks noGrp="1"/>
          </p:cNvSpPr>
          <p:nvPr>
            <p:ph type="sldNum" sz="quarter" idx="11"/>
          </p:nvPr>
        </p:nvSpPr>
        <p:spPr/>
        <p:txBody>
          <a:bodyPr/>
          <a:lstStyle>
            <a:lvl1pPr>
              <a:defRPr/>
            </a:lvl1pPr>
          </a:lstStyle>
          <a:p>
            <a:pPr>
              <a:defRPr/>
            </a:pPr>
            <a:fld id="{3F9B04E0-1FAE-4DAE-A67F-B7D5948AF3DF}"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3392" y="2492896"/>
            <a:ext cx="10972800" cy="1143000"/>
          </a:xfrm>
          <a:solidFill>
            <a:srgbClr val="FFFF00"/>
          </a:solidFill>
        </p:spPr>
        <p:txBody>
          <a:bodyPr/>
          <a:lstStyle/>
          <a:p>
            <a:r>
              <a:rPr lang="de-DE" dirty="0"/>
              <a:t>Titelmasterformat durch Klicken bearbeiten</a:t>
            </a:r>
          </a:p>
        </p:txBody>
      </p:sp>
      <p:sp>
        <p:nvSpPr>
          <p:cNvPr id="3"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4" name="Foliennummernplatzhalter 5"/>
          <p:cNvSpPr>
            <a:spLocks noGrp="1"/>
          </p:cNvSpPr>
          <p:nvPr>
            <p:ph type="sldNum" sz="quarter" idx="11"/>
          </p:nvPr>
        </p:nvSpPr>
        <p:spPr/>
        <p:txBody>
          <a:bodyPr/>
          <a:lstStyle>
            <a:lvl1pPr>
              <a:defRPr/>
            </a:lvl1pPr>
          </a:lstStyle>
          <a:p>
            <a:pPr>
              <a:defRPr/>
            </a:pPr>
            <a:fld id="{DB01DCA3-C324-4925-9D77-E837994A3187}"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3" name="Foliennummernplatzhalter 5"/>
          <p:cNvSpPr>
            <a:spLocks noGrp="1"/>
          </p:cNvSpPr>
          <p:nvPr>
            <p:ph type="sldNum" sz="quarter" idx="11"/>
          </p:nvPr>
        </p:nvSpPr>
        <p:spPr/>
        <p:txBody>
          <a:bodyPr/>
          <a:lstStyle>
            <a:lvl1pPr>
              <a:defRPr/>
            </a:lvl1pPr>
          </a:lstStyle>
          <a:p>
            <a:pPr>
              <a:defRPr/>
            </a:pPr>
            <a:fld id="{AD3D9C7F-ED86-4121-88ED-8B62BC2C88F5}"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398" y="1412780"/>
            <a:ext cx="4011084" cy="1162051"/>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4766738" y="1412780"/>
            <a:ext cx="6815668" cy="47133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9" y="2564907"/>
            <a:ext cx="4011084" cy="35612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6" name="Foliennummernplatzhalter 5"/>
          <p:cNvSpPr>
            <a:spLocks noGrp="1"/>
          </p:cNvSpPr>
          <p:nvPr>
            <p:ph type="sldNum" sz="quarter" idx="11"/>
          </p:nvPr>
        </p:nvSpPr>
        <p:spPr/>
        <p:txBody>
          <a:bodyPr/>
          <a:lstStyle>
            <a:lvl1pPr>
              <a:defRPr/>
            </a:lvl1pPr>
          </a:lstStyle>
          <a:p>
            <a:pPr>
              <a:defRPr/>
            </a:pPr>
            <a:fld id="{1DA4B6A2-8349-4676-8934-AAADBCA62A7B}"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3"/>
            <a:ext cx="7315200" cy="566739"/>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1124747"/>
            <a:ext cx="7315200" cy="36028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42"/>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a:lvl1pPr>
          </a:lstStyle>
          <a:p>
            <a:pPr>
              <a:defRPr/>
            </a:pPr>
            <a:r>
              <a:rPr lang="de-DE"/>
              <a:t>© Anselm Dohle-Beltinger 2023</a:t>
            </a:r>
          </a:p>
        </p:txBody>
      </p:sp>
      <p:sp>
        <p:nvSpPr>
          <p:cNvPr id="6" name="Foliennummernplatzhalter 5"/>
          <p:cNvSpPr>
            <a:spLocks noGrp="1"/>
          </p:cNvSpPr>
          <p:nvPr>
            <p:ph type="sldNum" sz="quarter" idx="11"/>
          </p:nvPr>
        </p:nvSpPr>
        <p:spPr/>
        <p:txBody>
          <a:bodyPr/>
          <a:lstStyle>
            <a:lvl1pPr>
              <a:defRPr/>
            </a:lvl1pPr>
          </a:lstStyle>
          <a:p>
            <a:pPr>
              <a:defRPr/>
            </a:pPr>
            <a:fld id="{AE798A34-C725-46A0-BE9A-9095AEA59C39}"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Titelplatzhalt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58371" name="Textplatzhalt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a:t>© Anselm Dohle-Beltinger 2023</a:t>
            </a: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B408F26-CDDF-4E3A-A563-91FABD1B1633}"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 id="2147483649" r:id="rId9"/>
    <p:sldLayoutId id="2147483658" r:id="rId10"/>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eltinger.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ec.europa.eu/eurostat/statistics-explained/index.php/Income_distribution_statistics/de" TargetMode="Externa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hyperlink" Target="http://www.sachverstaendigenrat-wirtschaft.de/fileadmin/dateiablage/gutachten/jg201415/JG14_ges.pdf"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sachverstaendigenrat-wirtschaft.de/fileadmin/dateiablage/gutachten/jg201415/JG14_ges.pdf" TargetMode="External"/><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4.vml"/><Relationship Id="rId4" Type="http://schemas.openxmlformats.org/officeDocument/2006/relationships/image" Target="../media/image53.emf"/></Relationships>
</file>

<file path=ppt/slides/_rels/slide112.xml.rels><?xml version="1.0" encoding="UTF-8" standalone="yes"?>
<Relationships xmlns="http://schemas.openxmlformats.org/package/2006/relationships"><Relationship Id="rId3" Type="http://schemas.openxmlformats.org/officeDocument/2006/relationships/hyperlink" Target="http://www.sueddeutsche.de/wirtschaft/steuern-deutschlands-reiche-kommen-billig-davon-1.3025128"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hyperlink" Target="https://www.finanz-tools.de/einkommensteuer/zu-versteuerndes-einkommen"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s://www.bmf-steuerrechner.de/ekst/eingabeformekst.xhtml" TargetMode="Externa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hyperlink" Target="https://www.insm.de/fileadmin/insm-dms/text/publikationen/studien/IW-Koeln-Gutachten-Einkommensteuer.pdf"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klardenker.kpmg.de/internationaler-steuerwettbewerb-hinzurechnungsbesteuerung-uebermass-und-doppelbesteuerung/"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slide" Target="slide74.xml"/><Relationship Id="rId4" Type="http://schemas.openxmlformats.org/officeDocument/2006/relationships/image" Target="../media/image60.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iw.de/documents/publikationen/73/diw_01.c.584727.de/18-21-1.pdf" TargetMode="Externa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beltinger.de/vwl_barv/vwr_foli/dhbw-mat_5-6/r5-2_vollbeschaeftigung.ppt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aufe.de/recht/arbeits-sozialrecht/bverfg-kippt-wesentlichen-teil-der-hartz-iv-sanktionen_218_503490.html" TargetMode="External"/><Relationship Id="rId2" Type="http://schemas.openxmlformats.org/officeDocument/2006/relationships/hyperlink" Target="http://beltinger.de/vwl_barv/vwr_foli/dhbw-mat_3-4/r3-1_vgr.pptx"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tatistik.arbeitsagentur.de/Statistikdaten/Detail/201912/iiia7/bedarf/bedarf-d-0-201912-xlsx.xls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hartziv.org/regelbedarf.html"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4.xml"/><Relationship Id="rId18" Type="http://schemas.openxmlformats.org/officeDocument/2006/relationships/slide" Target="slide44.xml"/><Relationship Id="rId3" Type="http://schemas.openxmlformats.org/officeDocument/2006/relationships/slide" Target="slide3.xml"/><Relationship Id="rId21" Type="http://schemas.openxmlformats.org/officeDocument/2006/relationships/slide" Target="slide91.xml"/><Relationship Id="rId7" Type="http://schemas.openxmlformats.org/officeDocument/2006/relationships/slide" Target="slide12.xml"/><Relationship Id="rId12" Type="http://schemas.openxmlformats.org/officeDocument/2006/relationships/slide" Target="slide33.xml"/><Relationship Id="rId17" Type="http://schemas.openxmlformats.org/officeDocument/2006/relationships/slide" Target="slide43.xml"/><Relationship Id="rId25" Type="http://schemas.openxmlformats.org/officeDocument/2006/relationships/slide" Target="slide129.xml"/><Relationship Id="rId2" Type="http://schemas.openxmlformats.org/officeDocument/2006/relationships/notesSlide" Target="../notesSlides/notesSlide1.xml"/><Relationship Id="rId16" Type="http://schemas.openxmlformats.org/officeDocument/2006/relationships/slide" Target="slide42.xml"/><Relationship Id="rId20"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5.xml"/><Relationship Id="rId24" Type="http://schemas.openxmlformats.org/officeDocument/2006/relationships/slide" Target="slide118.xml"/><Relationship Id="rId5" Type="http://schemas.openxmlformats.org/officeDocument/2006/relationships/slide" Target="slide10.xml"/><Relationship Id="rId15" Type="http://schemas.openxmlformats.org/officeDocument/2006/relationships/slide" Target="slide39.xml"/><Relationship Id="rId23" Type="http://schemas.openxmlformats.org/officeDocument/2006/relationships/slide" Target="slide107.xml"/><Relationship Id="rId10" Type="http://schemas.openxmlformats.org/officeDocument/2006/relationships/slide" Target="slide24.xml"/><Relationship Id="rId19" Type="http://schemas.openxmlformats.org/officeDocument/2006/relationships/slide" Target="slide78.xml"/><Relationship Id="rId4" Type="http://schemas.openxmlformats.org/officeDocument/2006/relationships/slide" Target="slide4.xml"/><Relationship Id="rId9" Type="http://schemas.openxmlformats.org/officeDocument/2006/relationships/slide" Target="slide18.xml"/><Relationship Id="rId14" Type="http://schemas.openxmlformats.org/officeDocument/2006/relationships/slide" Target="slide36.xml"/><Relationship Id="rId22" Type="http://schemas.openxmlformats.org/officeDocument/2006/relationships/slide" Target="slide105.xml"/></Relationships>
</file>

<file path=ppt/slides/_rels/slide20.xml.rels><?xml version="1.0" encoding="UTF-8" standalone="yes"?>
<Relationships xmlns="http://schemas.openxmlformats.org/package/2006/relationships"><Relationship Id="rId2" Type="http://schemas.openxmlformats.org/officeDocument/2006/relationships/hyperlink" Target="http://beltinger.de/vwl_barv/vwr_foli/dhbw-mat_5-6/r5-1_grundlagen-stabilisierung.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beltinger.de/vwl_barv/vwr_foli/dhbw-mat_5-6/r6-1_sozialpolitik-grundlagen.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ppsso.eurostat.ec.europa.eu/nui/show.do?query=BOOKMARK_DS-053406_QID_-2B0178E7_UID_-3F171EB0&amp;layout=TIME,C,X,0;GEO,L,Y,0;AGE,L,Z,0;SEX,L,Z,1;INDIC_IL,L,Z,2;UNIT,L,Z,3;INDICATORS,C,Z,4;&amp;zSelection=DS-053406INDICATORS,OBS_FLAG;DS-053406SEX,T;DS-053406AGE,TOTAL;DS-053406UNIT,EUR;DS-053406INDIC_IL,MEI_E;&amp;rankName1=INDIC-IL_1_2_-1_2&amp;rankName2=UNIT_1_2_-1_2&amp;rankName3=AGE_1_2_-1_2&amp;rankName4=INDICATORS_1_2_-1_2&amp;rankName5=SEX_1_2_-1_2&amp;rankName6=TIME_1_0_0_0&amp;rankName7=GEO_1_2_0_1&amp;sortC=ASC_-1_FIRST&amp;rStp=&amp;cStp=&amp;rDCh=&amp;cDCh=&amp;rDM=true&amp;cDM=true&amp;footnes=false&amp;empty=false&amp;wai=false&amp;time_mode=ROLLING&amp;time_most_recent=true&amp;lang=DE&amp;cfo=###.###,###"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iw.de/documents/publikationen/73/diw_01.c.584723.de/18-21.pdf" TargetMode="External"/><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keepeek.com/Digital-Asset-Management/oecd/employment/in-it-together-why-less-inequality-benefits-all_9789264235120-en" TargetMode="External"/><Relationship Id="rId1" Type="http://schemas.openxmlformats.org/officeDocument/2006/relationships/slideLayout" Target="../slideLayouts/slideLayout7.xml"/><Relationship Id="rId4" Type="http://schemas.openxmlformats.org/officeDocument/2006/relationships/hyperlink" Target="https://comment.ipsp.org/chapter/chapter-3-inequality-and-social-progress#3-why-inequality-matter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c.europa.eu/eurostat/databrowser/view/tepsr_wc170/default/table?lang=en"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statistik.arbeitsagentur.de/Statistikdaten/Detail/201912/iiia7/dauern/dauern-d-0-201912-xlsm.xlsm"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www.statistikportal.de/de/sbe/ergebnisse/einkommensarmut-und-verteilung/einkommensreichtum-0"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statistikportal.de/de/sbe/ergebnisse/einkommensarmut-und-verteilung/armutsgefaehrdung" TargetMode="External"/><Relationship Id="rId2" Type="http://schemas.openxmlformats.org/officeDocument/2006/relationships/hyperlink" Target="http://www.statistikportal.de/de/sbe/ergebnisse/einkommensarmut-und-verteilung" TargetMode="External"/><Relationship Id="rId1" Type="http://schemas.openxmlformats.org/officeDocument/2006/relationships/slideLayout" Target="../slideLayouts/slideLayout7.xml"/><Relationship Id="rId4" Type="http://schemas.openxmlformats.org/officeDocument/2006/relationships/hyperlink" Target="https://www.statistikportal.de/de/sbe/ergebnisse/einkommensarmut-und-verteilung/armutsgefaehrdung-2"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dejure.org/gesetze/GG/74.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hyperlink" Target="https://www.iwkoeln.de/fileadmin/user_upload/Studien/Gutachten/PDF/2019/insm_teilhabemonitor_2019_kapitel_3.pdf" TargetMode="External"/><Relationship Id="rId4" Type="http://schemas.openxmlformats.org/officeDocument/2006/relationships/image" Target="../media/image1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destatis.de/DE/Themen/Gesellschaft-Umwelt/Bevoelkerung/Haushalte-Familien/Publikationen/Downloads-Haushalte/haushalte-familien-2010300187004.pdf?__blob=publicationFile"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tatistik.arbeitsagentur.de/Navigation/Statistik/Statistische-Analysen/Analyse-in-Grafiken/TOP-Grafiken/TOP-Grafiken-Nav.html"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destatis.de/DE/Themen/Gesellschaft-Umwelt/Einkommen-Konsum-Lebensbedingungen/Lebensbedingungen-Armutsgefaehrdung/Publikationen/Downloads-Lebensbedingungen/einkommen-lebensbedingungen-2150300177004.pdf?__blob=publicationFile" TargetMode="External"/><Relationship Id="rId2" Type="http://schemas.openxmlformats.org/officeDocument/2006/relationships/hyperlink" Target="https://www.statistikportal.de/de/sbe/ergebnisse/einkommensarmut-und-verteilung/armutsgefaehrdung-2" TargetMode="External"/><Relationship Id="rId1" Type="http://schemas.openxmlformats.org/officeDocument/2006/relationships/slideLayout" Target="../slideLayouts/slideLayout7.xml"/><Relationship Id="rId6" Type="http://schemas.openxmlformats.org/officeDocument/2006/relationships/hyperlink" Target="https://www.destatis.de/DE/Themen/Gesellschaft-Umwelt/Einkommen-Konsum-Lebensbedingungen/Einkommen-Einnahmen-Ausgaben/Publikationen/Downloads-Einkommen/einkommensverteilung-2152606139004.pdf?__blob=publicationFile" TargetMode="External"/><Relationship Id="rId5" Type="http://schemas.openxmlformats.org/officeDocument/2006/relationships/hyperlink" Target="https://www.statistischebibliothek.de/mir/servlets/MCRFileNodeServlet/BBHeft_derivate_00021230/SP_Tabellen_Sozialbericht-000-000_DE_2019_BBB.xlsx" TargetMode="External"/><Relationship Id="rId4" Type="http://schemas.openxmlformats.org/officeDocument/2006/relationships/hyperlink" Target="https://www.destatis.de/DE/Themen/Gesellschaft-Umwelt/Bevoelkerung/Migration-Integration/_inhalt.html#sprg233648"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armuts-und-reichtumsbericht.de/DE/Indikatoren/Armut/Materielle-Deprivation/A09-Indikator-Materielle-Deprivation.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hyperlink" Target="https://www.destatis.de/DE/Themen/Gesellschaft-Umwelt/Einkommen-Konsum-Lebensbedingungen/Lebensbedingungen-Armutsgefaehrdung/Publikationen/Downloads-Lebensbedingungen/einkommen-lebensbedingungen-2150300187004.pdf?__blob=publicationFile" TargetMode="External"/><Relationship Id="rId4" Type="http://schemas.openxmlformats.org/officeDocument/2006/relationships/image" Target="../media/image18.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destatis.de/DE/Themen/Gesellschaft-Umwelt/Einkommen-Konsum-Lebensbedingungen/Einkommen-Einnahmen-Ausgaben/Publikationen/Downloads-Einkommen/einkommensverteilung-2152606139004.pdf?__blob=publicationFile" TargetMode="External"/><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hyperlink" Target="https://www.armuts-und-reichtumsbericht.de/DE/Indikatoren/Armut/Wirkung-von-Sozialtransfers/wirkung-von-sozialtransfers.html" TargetMode="External"/><Relationship Id="rId4" Type="http://schemas.openxmlformats.org/officeDocument/2006/relationships/hyperlink" Target="https://www.armuts-und-reichtumsbericht.de/SharedDocs/Downloads/Alle-Indikatoren/Alle-Indikatoren-Excel-2019.xlsx;jsessionid=733D78AB9EEADCEA743D3042B5FB47D5?__blob=publicationFile&amp;v=3"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appsso.eurostat.ec.europa.eu/nui/show.do?query=BOOKMARK_DS-050270_QID_-1EE74766_UID_-3F171EB0&amp;layout=TIME,C,X,0;GEO,L,Y,0;QUANTILE,L,Z,0;INDIC_IL,L,Z,1;CURRENCY,L,Z,2;INDICATORS,C,Z,3;&amp;zSelection=DS-050270INDIC_IL,SHARE;DS-050270CURRENCY,EUR;DS-050270INDICATORS,OBS_FLAG;DS-050270QUANTILE,D9;&amp;rankName1=INDIC-IL_1_2_-1_2&amp;rankName2=CURRENCY_1_2_-1_2&amp;rankName3=INDICATORS_1_2_-1_2&amp;rankName4=QUANTILE_1_2_-1_2&amp;rankName5=TIME_1_0_0_0&amp;rankName6=GEO_1_2_0_1&amp;sortC=ASC_-1_FIRST&amp;rStp=&amp;cStp=&amp;rDCh=&amp;cDCh=&amp;rDM=true&amp;cDM=true&amp;footnes=false&amp;empty=false&amp;wai=false&amp;time_mode=NONE&amp;time_most_recent=false&amp;lang=DE&amp;cfo=###.###,###"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hyperlink" Target="https://www.diw.de/documents/publikationen/73/diw_01.c.620814.de/19-19-3.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3" Type="http://schemas.openxmlformats.org/officeDocument/2006/relationships/hyperlink" Target="https://appsso.eurostat.ec.europa.eu/nui/show.do?query=BOOKMARK_DS-050270_QID_-1EE74766_UID_-3F171EB0&amp;layout=TIME,C,X,0;GEO,L,Y,0;QUANTILE,L,Z,0;INDIC_IL,L,Z,1;CURRENCY,L,Z,2;INDICATORS,C,Z,3;&amp;zSelection=DS-050270INDIC_IL,SHARE;DS-050270CURRENCY,EUR;DS-050270INDICATORS,OBS_FLAG;DS-050270QUANTILE,D9;&amp;rankName1=INDIC-IL_1_2_-1_2&amp;rankName2=CURRENCY_1_2_-1_2&amp;rankName3=INDICATORS_1_2_-1_2&amp;rankName4=QUANTILE_1_2_-1_2&amp;rankName5=TIME_1_0_0_0&amp;rankName6=GEO_1_2_0_1&amp;sortC=ASC_-1_FIRST&amp;rStp=&amp;cStp=&amp;rDCh=&amp;cDCh=&amp;rDM=true&amp;cDM=true&amp;footnes=false&amp;empty=false&amp;wai=false&amp;time_mode=NONE&amp;time_most_recent=false&amp;lang=DE&amp;cfo=###.###,###" TargetMode="Externa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diw.de/documents/publikationen/73/diw_01.c.549401.de/16-51-1.pdf" TargetMode="External"/><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appsso.eurostat.ec.europa.eu/nui/show.do?query=BOOKMARK_DS-053230_QID_-3FEA29BC_UID_-3F171EB0&amp;layout=TIME,C,X,0;GEO,L,Y,0;INDIC_IL,L,Z,0;INDICATORS,C,Z,1;&amp;zSelection=DS-053230INDICATORS,OBS_FLAG;DS-053230INDIC_IL,GINI_HND;&amp;rankName1=INDIC-IL_1_2_-1_2&amp;rankName2=INDICATORS_1_2_-1_2&amp;rankName3=TIME_1_0_0_0&amp;rankName4=GEO_1_2_0_1&amp;sortC=ASC_-1_FIRST&amp;rStp=&amp;cStp=&amp;rDCh=&amp;cDCh=&amp;rDM=true&amp;cDM=true&amp;footnes=false&amp;empty=false&amp;wai=false&amp;time_mode=ROLLING&amp;time_most_recent=false&amp;lang=DE&amp;cfo=###.###,###" TargetMode="External"/><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www.dasinvestment.com/uploads/images/teaser/big/Commerzbank-Klo-web.jpg" TargetMode="External"/><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hyperlink" Target="https://www.armuts-und-reichtumsbericht.de/SharedDocs/Downloads/Alle-Indikatoren/Alle-Indikatoren-Excel-2019.xlsx;jsessionid=733D78AB9EEADCEA743D3042B5FB47D5?__blob=publicationFile&amp;v=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sso.eurostat.ec.europa.eu/nui/show.do?query=BOOKMARK_DS-050270_QID_-1EE74766_UID_-3F171EB0&amp;layout=TIME,C,X,0;GEO,L,Y,0;QUANTILE,L,Z,0;INDIC_IL,L,Z,1;CURRENCY,L,Z,2;INDICATORS,C,Z,3;&amp;zSelection=DS-050270INDIC_IL,SHARE;DS-050270CURRENCY,EUR;DS-050270INDICATORS,OBS_FLAG;DS-050270QUANTILE,D9;&amp;rankName1=INDIC-IL_1_2_-1_2&amp;rankName2=CURRENCY_1_2_-1_2&amp;rankName3=INDICATORS_1_2_-1_2&amp;rankName4=QUANTILE_1_2_-1_2&amp;rankName5=TIME_1_0_0_0&amp;rankName6=GEO_1_2_0_1&amp;sortC=ASC_-1_FIRST&amp;rStp=&amp;cStp=&amp;rDCh=&amp;cDCh=&amp;rDM=true&amp;cDM=true&amp;footnes=false&amp;empty=false&amp;wai=false&amp;time_mode=NONE&amp;time_most_recent=false&amp;lang=DE&amp;cfo=###.###,###"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hyperlink" Target="https://www.bundesbank.de/resource/blob/794130/d523cb34074622e1b4cfa729f12a1276/mL/2019-04-vermoegensbefragung-data.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hyperlink" Target="https://www.bundesbank.de/resource/blob/794130/d523cb34074622e1b4cfa729f12a1276/mL/2019-04-vermoegensbefragung-data.pdf" TargetMode="External"/><Relationship Id="rId4" Type="http://schemas.openxmlformats.org/officeDocument/2006/relationships/image" Target="../media/image32.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hyperlink" Target="https://www.iwkoeln.de/fileadmin/publikationen/2017/341554/Studie_Vermoegensverteilung_vbw.pdf" TargetMode="Externa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hyperlink" Target="https://www.bundesbank.de/resource/blob/794130/d523cb34074622e1b4cfa729f12a1276/mL/2019-04-vermoegensbefragung-data.pdf"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c.europa.eu/eurostat/statistical-atlas/gis/viewer/?ch=GRP,C14,C06,C02&amp;mids=BKGCNT,C06M01,CNTOVL&amp;o=1,1,0.7&amp;center=50.00754,19.98211,3&amp;lcis=C06M01&amp;"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ec.europa.eu/eurostat/statistical-atlas/gis/viewer/?ch=GRP,C14,C06,C02,NUTS&amp;mids=BKGCNT,C14M07,CNTOVL&amp;o=1,1,0.7&amp;center=54.1782,20.96754,3&amp;lcis=C14M07&amp;" TargetMode="Externa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hyperlink" Target="https://ec.europa.eu/eurostat/documents/3217494/9079352/KS-DZ-18-001-EN-N.pdf/884f6fec-2450-430a-b68d-f12c3012f4d0" TargetMode="External"/><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ec.europa.eu/eurostat/statistics-explained/index.php/Income_distribution_statistics/de"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ctrTitle"/>
          </p:nvPr>
        </p:nvSpPr>
        <p:spPr>
          <a:xfrm>
            <a:off x="2209800" y="2130426"/>
            <a:ext cx="7772400" cy="1470025"/>
          </a:xfrm>
          <a:solidFill>
            <a:srgbClr val="FFFF00"/>
          </a:solidFill>
        </p:spPr>
        <p:txBody>
          <a:bodyPr/>
          <a:lstStyle/>
          <a:p>
            <a:pPr algn="l" eaLnBrk="1" hangingPunct="1"/>
            <a:r>
              <a:rPr lang="de-DE" dirty="0"/>
              <a:t>Verteilungs- und Sozialpolitik</a:t>
            </a:r>
          </a:p>
        </p:txBody>
      </p:sp>
      <p:sp>
        <p:nvSpPr>
          <p:cNvPr id="12290" name="Untertitel 2"/>
          <p:cNvSpPr>
            <a:spLocks noGrp="1"/>
          </p:cNvSpPr>
          <p:nvPr>
            <p:ph type="subTitle" idx="1"/>
          </p:nvPr>
        </p:nvSpPr>
        <p:spPr>
          <a:xfrm>
            <a:off x="2895600" y="4221164"/>
            <a:ext cx="6400800" cy="1417637"/>
          </a:xfrm>
        </p:spPr>
        <p:txBody>
          <a:bodyPr/>
          <a:lstStyle/>
          <a:p>
            <a:pPr algn="l" eaLnBrk="1" hangingPunct="1"/>
            <a:r>
              <a:rPr lang="de-DE" sz="2400" dirty="0"/>
              <a:t>Diplom-Volkswirt Anselm Dohle-Beltinger</a:t>
            </a:r>
          </a:p>
          <a:p>
            <a:pPr algn="l" eaLnBrk="1" hangingPunct="1"/>
            <a:r>
              <a:rPr lang="de-DE" sz="2400" dirty="0"/>
              <a:t>Internet: </a:t>
            </a:r>
            <a:r>
              <a:rPr lang="de-DE" sz="2400" dirty="0">
                <a:hlinkClick r:id="rId2"/>
              </a:rPr>
              <a:t>www.beltinger.de</a:t>
            </a:r>
            <a:endParaRPr lang="de-DE" sz="2400" dirty="0"/>
          </a:p>
        </p:txBody>
      </p:sp>
      <p:sp>
        <p:nvSpPr>
          <p:cNvPr id="4" name="Foliennummernplatzhalter 3"/>
          <p:cNvSpPr>
            <a:spLocks noGrp="1"/>
          </p:cNvSpPr>
          <p:nvPr>
            <p:ph type="sldNum" sz="quarter" idx="11"/>
          </p:nvPr>
        </p:nvSpPr>
        <p:spPr/>
        <p:txBody>
          <a:bodyPr/>
          <a:lstStyle/>
          <a:p>
            <a:pPr>
              <a:defRPr/>
            </a:pPr>
            <a:fld id="{6E29F69E-52D8-47A0-A3C1-B01F9A670538}" type="slidenum">
              <a:rPr lang="de-DE"/>
              <a:pPr>
                <a:defRPr/>
              </a:pPr>
              <a:t>1</a:t>
            </a:fld>
            <a:endParaRPr lang="de-DE"/>
          </a:p>
        </p:txBody>
      </p:sp>
      <p:sp>
        <p:nvSpPr>
          <p:cNvPr id="5" name="Fußzeilenplatzhalter 4"/>
          <p:cNvSpPr>
            <a:spLocks noGrp="1"/>
          </p:cNvSpPr>
          <p:nvPr>
            <p:ph type="ftr" sz="quarter" idx="10"/>
          </p:nvPr>
        </p:nvSpPr>
        <p:spPr/>
        <p:txBody>
          <a:bodyPr/>
          <a:lstStyle/>
          <a:p>
            <a:pPr>
              <a:defRPr/>
            </a:pPr>
            <a:r>
              <a:rPr lang="de-DE"/>
              <a:t>© Anselm Dohle-Beltinger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992313" y="1052513"/>
            <a:ext cx="8229600" cy="1143000"/>
          </a:xfrm>
        </p:spPr>
        <p:txBody>
          <a:bodyPr/>
          <a:lstStyle/>
          <a:p>
            <a:pPr eaLnBrk="1" hangingPunct="1"/>
            <a:r>
              <a:rPr lang="de-DE" dirty="0"/>
              <a:t>1.2 Stichprobe</a:t>
            </a:r>
          </a:p>
        </p:txBody>
      </p:sp>
      <p:sp>
        <p:nvSpPr>
          <p:cNvPr id="15362" name="Inhaltsplatzhalter 2"/>
          <p:cNvSpPr>
            <a:spLocks noGrp="1"/>
          </p:cNvSpPr>
          <p:nvPr>
            <p:ph idx="1"/>
          </p:nvPr>
        </p:nvSpPr>
        <p:spPr>
          <a:xfrm>
            <a:off x="695400" y="1988841"/>
            <a:ext cx="10225136" cy="4732635"/>
          </a:xfrm>
        </p:spPr>
        <p:txBody>
          <a:bodyPr>
            <a:normAutofit fontScale="77500" lnSpcReduction="20000"/>
          </a:bodyPr>
          <a:lstStyle/>
          <a:p>
            <a:pPr eaLnBrk="1" hangingPunct="1"/>
            <a:r>
              <a:rPr lang="de-DE" dirty="0"/>
              <a:t>stellt eine Auswahl (echte Teilmenge) aus der Grundgesamtheit an vorhandenen Merkmalsausprägungen dar</a:t>
            </a:r>
          </a:p>
          <a:p>
            <a:pPr eaLnBrk="1" hangingPunct="1"/>
            <a:r>
              <a:rPr lang="de-DE" dirty="0"/>
              <a:t>kann maximal so gut sein, wie die Erfassung der Grundgesamtheit ist</a:t>
            </a:r>
          </a:p>
          <a:p>
            <a:pPr lvl="1" eaLnBrk="1" hangingPunct="1">
              <a:buNone/>
            </a:pPr>
            <a:r>
              <a:rPr lang="de-DE" dirty="0"/>
              <a:t>Probleme bei Einkommens- und Vermögensverteilung: </a:t>
            </a:r>
          </a:p>
          <a:p>
            <a:pPr lvl="1" eaLnBrk="1" hangingPunct="1"/>
            <a:r>
              <a:rPr lang="de-DE" dirty="0"/>
              <a:t>die obersten Werte sind unbekannt; </a:t>
            </a:r>
          </a:p>
          <a:p>
            <a:pPr lvl="1" eaLnBrk="1" hangingPunct="1"/>
            <a:r>
              <a:rPr lang="de-DE" dirty="0"/>
              <a:t>Schattenökonomie auch nicht zugeordnet</a:t>
            </a:r>
          </a:p>
          <a:p>
            <a:pPr eaLnBrk="1" hangingPunct="1"/>
            <a:r>
              <a:rPr lang="de-DE" dirty="0"/>
              <a:t>Aussagekraft wird beeinflusst durch Selektionskriterien und Befragungstechnik</a:t>
            </a:r>
          </a:p>
          <a:p>
            <a:pPr lvl="1" eaLnBrk="1" hangingPunct="1"/>
            <a:r>
              <a:rPr lang="de-DE" dirty="0"/>
              <a:t>Telefonumfrage liefert je nach Einbeziehung von Handy- und Festnetznummern sowie Tageszeit unterschiedliche Teilnehmerschichten, die sozial sehr divergent sein können</a:t>
            </a:r>
          </a:p>
          <a:p>
            <a:pPr lvl="1" eaLnBrk="1" hangingPunct="1"/>
            <a:r>
              <a:rPr lang="de-DE" dirty="0"/>
              <a:t>fehlende Rückfragemöglichkeit führt zur Einbeziehung von falschen Werten, Ersatzannahmen oder der Ausdünnung der Teilnehmeranzahl</a:t>
            </a:r>
          </a:p>
        </p:txBody>
      </p:sp>
      <p:sp>
        <p:nvSpPr>
          <p:cNvPr id="9" name="Foliennummernplatzhalter 8"/>
          <p:cNvSpPr>
            <a:spLocks noGrp="1"/>
          </p:cNvSpPr>
          <p:nvPr>
            <p:ph type="sldNum" sz="quarter" idx="11"/>
          </p:nvPr>
        </p:nvSpPr>
        <p:spPr/>
        <p:txBody>
          <a:bodyPr/>
          <a:lstStyle/>
          <a:p>
            <a:pPr>
              <a:defRPr/>
            </a:pPr>
            <a:fld id="{237E0C88-52FB-4F28-89BE-B873E6B3728C}" type="slidenum">
              <a:rPr lang="de-DE"/>
              <a:pPr>
                <a:defRPr/>
              </a:pPr>
              <a:t>10</a:t>
            </a:fld>
            <a:endParaRPr lang="de-DE"/>
          </a:p>
        </p:txBody>
      </p:sp>
      <p:sp>
        <p:nvSpPr>
          <p:cNvPr id="10" name="Fußzeilenplatzhalter 9"/>
          <p:cNvSpPr>
            <a:spLocks noGrp="1"/>
          </p:cNvSpPr>
          <p:nvPr>
            <p:ph type="ftr" sz="quarter" idx="10"/>
          </p:nvPr>
        </p:nvSpPr>
        <p:spPr/>
        <p:txBody>
          <a:bodyPr/>
          <a:lstStyle/>
          <a:p>
            <a:pPr>
              <a:defRPr/>
            </a:pPr>
            <a:r>
              <a:rPr lang="de-DE"/>
              <a:t>© Anselm Dohle-Beltinger 2023</a:t>
            </a:r>
          </a:p>
        </p:txBody>
      </p:sp>
      <p:sp>
        <p:nvSpPr>
          <p:cNvPr id="11" name="Textfeld 10"/>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12" name="Textfeld 11"/>
          <p:cNvSpPr txBox="1"/>
          <p:nvPr/>
        </p:nvSpPr>
        <p:spPr>
          <a:xfrm>
            <a:off x="5591944" y="0"/>
            <a:ext cx="345638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65000"/>
                  </a:schemeClr>
                </a:solidFill>
                <a:latin typeface="+mn-lt"/>
              </a:rPr>
              <a:t> Maße</a:t>
            </a:r>
            <a:br>
              <a:rPr lang="de-DE" sz="1400" dirty="0">
                <a:latin typeface="+mn-lt"/>
              </a:rPr>
            </a:br>
            <a:r>
              <a:rPr lang="de-DE" sz="1400" dirty="0">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100</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17" y="2276872"/>
            <a:ext cx="9144000" cy="3848668"/>
          </a:xfrm>
          <a:prstGeom prst="rect">
            <a:avLst/>
          </a:prstGeom>
        </p:spPr>
      </p:pic>
      <p:sp>
        <p:nvSpPr>
          <p:cNvPr id="5" name="Textfeld 4"/>
          <p:cNvSpPr txBox="1"/>
          <p:nvPr/>
        </p:nvSpPr>
        <p:spPr>
          <a:xfrm>
            <a:off x="1530989"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6" name="Textfeld 5"/>
          <p:cNvSpPr txBox="1"/>
          <p:nvPr/>
        </p:nvSpPr>
        <p:spPr>
          <a:xfrm>
            <a:off x="8207953" y="6356351"/>
            <a:ext cx="2483296" cy="246221"/>
          </a:xfrm>
          <a:prstGeom prst="rect">
            <a:avLst/>
          </a:prstGeom>
          <a:noFill/>
        </p:spPr>
        <p:txBody>
          <a:bodyPr wrap="square" rtlCol="0">
            <a:spAutoFit/>
          </a:bodyPr>
          <a:lstStyle/>
          <a:p>
            <a:r>
              <a:rPr lang="de-DE" sz="1000" dirty="0"/>
              <a:t>Quelle: </a:t>
            </a:r>
            <a:r>
              <a:rPr lang="de-DE" sz="1000" dirty="0">
                <a:hlinkClick r:id="rId3"/>
              </a:rPr>
              <a:t>Eurostat</a:t>
            </a:r>
            <a:endParaRPr lang="de-DE" sz="1000" dirty="0"/>
          </a:p>
        </p:txBody>
      </p:sp>
      <p:sp>
        <p:nvSpPr>
          <p:cNvPr id="7" name="Textfeld 6"/>
          <p:cNvSpPr txBox="1"/>
          <p:nvPr/>
        </p:nvSpPr>
        <p:spPr>
          <a:xfrm>
            <a:off x="1631504" y="1124744"/>
            <a:ext cx="9036496" cy="369332"/>
          </a:xfrm>
          <a:prstGeom prst="rect">
            <a:avLst/>
          </a:prstGeom>
          <a:noFill/>
        </p:spPr>
        <p:txBody>
          <a:bodyPr wrap="square" rtlCol="0">
            <a:spAutoFit/>
          </a:bodyPr>
          <a:lstStyle/>
          <a:p>
            <a:r>
              <a:rPr lang="de-DE" dirty="0"/>
              <a:t>Altersarmut: Einkommensmedian der Rentner (65+) im Vergleich zu Personen unter 65</a:t>
            </a:r>
          </a:p>
        </p:txBody>
      </p:sp>
      <p:sp>
        <p:nvSpPr>
          <p:cNvPr id="8" name="Ellipse 7"/>
          <p:cNvSpPr/>
          <p:nvPr/>
        </p:nvSpPr>
        <p:spPr>
          <a:xfrm>
            <a:off x="5519936" y="4201206"/>
            <a:ext cx="346224" cy="11000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CF9A4C-50EF-4A47-9521-5EE8AB0F3EF6}"/>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6185039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99</a:t>
            </a:r>
          </a:p>
        </p:txBody>
      </p:sp>
      <p:sp>
        <p:nvSpPr>
          <p:cNvPr id="3" name="Inhaltsplatzhalter 2"/>
          <p:cNvSpPr>
            <a:spLocks noGrp="1"/>
          </p:cNvSpPr>
          <p:nvPr>
            <p:ph idx="1"/>
          </p:nvPr>
        </p:nvSpPr>
        <p:spPr/>
        <p:txBody>
          <a:bodyPr>
            <a:normAutofit/>
          </a:bodyPr>
          <a:lstStyle/>
          <a:p>
            <a:r>
              <a:rPr lang="de-DE" dirty="0"/>
              <a:t>Überraschenderweise gibt es Ländern, deren Rentner ein höheres Medianeinkommen haben als die arbeitende Bevölkerung</a:t>
            </a:r>
          </a:p>
          <a:p>
            <a:r>
              <a:rPr lang="de-DE" dirty="0"/>
              <a:t>Dies kann an hohen Anteilen junger Menschen ohne Einkommen liegen, an steuerlichen Privilegien oder an einer anderen Verteilung nur im relevanten Bereich</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101</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7" name="Textfeld 6">
            <a:extLst>
              <a:ext uri="{FF2B5EF4-FFF2-40B4-BE49-F238E27FC236}">
                <a16:creationId xmlns:a16="http://schemas.microsoft.com/office/drawing/2014/main" id="{1EC9D00A-4B54-453C-9312-101D70D1C7E2}"/>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33099847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ieren 7"/>
          <p:cNvGrpSpPr/>
          <p:nvPr/>
        </p:nvGrpSpPr>
        <p:grpSpPr>
          <a:xfrm>
            <a:off x="1506212" y="476672"/>
            <a:ext cx="9186863" cy="5283200"/>
            <a:chOff x="-17789" y="476672"/>
            <a:chExt cx="9186863" cy="528320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9" y="476672"/>
              <a:ext cx="91868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4823191" y="859278"/>
              <a:ext cx="1656184" cy="184666"/>
            </a:xfrm>
            <a:prstGeom prst="rect">
              <a:avLst/>
            </a:prstGeom>
            <a:solidFill>
              <a:srgbClr val="E5F8FF"/>
            </a:solidFill>
          </p:spPr>
          <p:txBody>
            <a:bodyPr wrap="square" lIns="0" tIns="0" rIns="0" bIns="0" rtlCol="0">
              <a:spAutoFit/>
            </a:bodyPr>
            <a:lstStyle/>
            <a:p>
              <a:r>
                <a:rPr lang="de-DE" sz="1200" dirty="0"/>
                <a:t>der 2000er Jahre</a:t>
              </a:r>
            </a:p>
          </p:txBody>
        </p:sp>
      </p:gr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102</a:t>
            </a:fld>
            <a:endParaRPr lang="de-DE"/>
          </a:p>
        </p:txBody>
      </p:sp>
      <p:grpSp>
        <p:nvGrpSpPr>
          <p:cNvPr id="11" name="Gruppieren 10"/>
          <p:cNvGrpSpPr/>
          <p:nvPr/>
        </p:nvGrpSpPr>
        <p:grpSpPr>
          <a:xfrm>
            <a:off x="1499919" y="1645052"/>
            <a:ext cx="9151293" cy="4711299"/>
            <a:chOff x="-24082" y="1645051"/>
            <a:chExt cx="9151293" cy="4711299"/>
          </a:xfrm>
        </p:grpSpPr>
        <p:grpSp>
          <p:nvGrpSpPr>
            <p:cNvPr id="9" name="Gruppieren 8"/>
            <p:cNvGrpSpPr/>
            <p:nvPr/>
          </p:nvGrpSpPr>
          <p:grpSpPr>
            <a:xfrm>
              <a:off x="-24082" y="1645051"/>
              <a:ext cx="9151293" cy="4711299"/>
              <a:chOff x="-24082" y="1645051"/>
              <a:chExt cx="9151293" cy="4711299"/>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2" y="1645051"/>
                <a:ext cx="9151293" cy="4711299"/>
              </a:xfrm>
              <a:prstGeom prst="rect">
                <a:avLst/>
              </a:prstGeom>
            </p:spPr>
          </p:pic>
          <p:sp>
            <p:nvSpPr>
              <p:cNvPr id="7" name="Textfeld 6"/>
              <p:cNvSpPr txBox="1"/>
              <p:nvPr/>
            </p:nvSpPr>
            <p:spPr>
              <a:xfrm>
                <a:off x="3419872" y="1963892"/>
                <a:ext cx="2017204" cy="369332"/>
              </a:xfrm>
              <a:prstGeom prst="rect">
                <a:avLst/>
              </a:prstGeom>
              <a:noFill/>
            </p:spPr>
            <p:txBody>
              <a:bodyPr wrap="square" rtlCol="0">
                <a:spAutoFit/>
              </a:bodyPr>
              <a:lstStyle/>
              <a:p>
                <a:r>
                  <a:rPr lang="de-DE" dirty="0"/>
                  <a:t>Daten 2010-2012</a:t>
                </a:r>
              </a:p>
            </p:txBody>
          </p:sp>
        </p:grpSp>
        <p:sp>
          <p:nvSpPr>
            <p:cNvPr id="10" name="Textfeld 9"/>
            <p:cNvSpPr txBox="1"/>
            <p:nvPr/>
          </p:nvSpPr>
          <p:spPr>
            <a:xfrm>
              <a:off x="7164288" y="2576803"/>
              <a:ext cx="1656184" cy="553998"/>
            </a:xfrm>
            <a:prstGeom prst="rect">
              <a:avLst/>
            </a:prstGeom>
            <a:noFill/>
          </p:spPr>
          <p:txBody>
            <a:bodyPr wrap="square" rtlCol="0">
              <a:spAutoFit/>
            </a:bodyPr>
            <a:lstStyle/>
            <a:p>
              <a:r>
                <a:rPr lang="de-DE" sz="1000" dirty="0"/>
                <a:t>Quelle: </a:t>
              </a:r>
              <a:r>
                <a:rPr lang="de-DE" sz="1000" dirty="0">
                  <a:hlinkClick r:id="rId4"/>
                </a:rPr>
                <a:t>Gutachten des Sachverständigenrates (SVR 2014/2015</a:t>
              </a:r>
              <a:endParaRPr lang="de-DE" sz="1000" dirty="0"/>
            </a:p>
          </p:txBody>
        </p:sp>
      </p:grpSp>
      <p:sp>
        <p:nvSpPr>
          <p:cNvPr id="12" name="Ellipse 11"/>
          <p:cNvSpPr/>
          <p:nvPr/>
        </p:nvSpPr>
        <p:spPr>
          <a:xfrm>
            <a:off x="4165600" y="4941168"/>
            <a:ext cx="20220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10094064" y="4931822"/>
            <a:ext cx="20220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8468497" y="4931822"/>
            <a:ext cx="20220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375920" y="4949552"/>
            <a:ext cx="20220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CCC9612-5296-44F0-88F0-4D0134DEC622}"/>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38097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102</a:t>
            </a:r>
          </a:p>
        </p:txBody>
      </p:sp>
      <p:sp>
        <p:nvSpPr>
          <p:cNvPr id="3" name="Inhaltsplatzhalter 2"/>
          <p:cNvSpPr>
            <a:spLocks noGrp="1"/>
          </p:cNvSpPr>
          <p:nvPr>
            <p:ph idx="1"/>
          </p:nvPr>
        </p:nvSpPr>
        <p:spPr/>
        <p:txBody>
          <a:bodyPr>
            <a:normAutofit/>
          </a:bodyPr>
          <a:lstStyle/>
          <a:p>
            <a:r>
              <a:rPr lang="de-DE" dirty="0"/>
              <a:t>Der Vergleich von Irland und den USA relativ zu Deutschland zeigt die unterschiedlich starke Umverteilung im Land.</a:t>
            </a:r>
          </a:p>
          <a:p>
            <a:r>
              <a:rPr lang="de-DE" dirty="0"/>
              <a:t>Die starke Korrektur in Irland finanziert wohl auch wesentlich die gute Korrektur der Bedürftigkeit durch Transfers (</a:t>
            </a:r>
            <a:r>
              <a:rPr lang="de-DE" dirty="0" err="1"/>
              <a:t>vgl</a:t>
            </a:r>
            <a:r>
              <a:rPr lang="de-DE" dirty="0"/>
              <a:t> Folie 94 unten).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103</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7" name="Textfeld 6">
            <a:extLst>
              <a:ext uri="{FF2B5EF4-FFF2-40B4-BE49-F238E27FC236}">
                <a16:creationId xmlns:a16="http://schemas.microsoft.com/office/drawing/2014/main" id="{DEC49B2C-75E9-40C0-93F2-AE40D7C201D0}"/>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17455591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104</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88" y="1277607"/>
            <a:ext cx="9001416" cy="4804481"/>
          </a:xfrm>
          <a:prstGeom prst="rect">
            <a:avLst/>
          </a:prstGeom>
        </p:spPr>
      </p:pic>
      <p:sp>
        <p:nvSpPr>
          <p:cNvPr id="6" name="Textfeld 5"/>
          <p:cNvSpPr txBox="1"/>
          <p:nvPr/>
        </p:nvSpPr>
        <p:spPr>
          <a:xfrm>
            <a:off x="8554616" y="4365104"/>
            <a:ext cx="1656184" cy="553998"/>
          </a:xfrm>
          <a:prstGeom prst="rect">
            <a:avLst/>
          </a:prstGeom>
          <a:noFill/>
        </p:spPr>
        <p:txBody>
          <a:bodyPr wrap="square" rtlCol="0">
            <a:spAutoFit/>
          </a:bodyPr>
          <a:lstStyle/>
          <a:p>
            <a:r>
              <a:rPr lang="de-DE" sz="1000" dirty="0"/>
              <a:t>Quelle: </a:t>
            </a:r>
            <a:r>
              <a:rPr lang="de-DE" sz="1000" dirty="0">
                <a:hlinkClick r:id="rId3"/>
              </a:rPr>
              <a:t>Gutachten des Sachverständigenrates (SVR 2014/2015</a:t>
            </a:r>
            <a:endParaRPr lang="de-DE" sz="1000" dirty="0"/>
          </a:p>
        </p:txBody>
      </p:sp>
      <p:cxnSp>
        <p:nvCxnSpPr>
          <p:cNvPr id="7" name="Gerade Verbindung mit Pfeil 6"/>
          <p:cNvCxnSpPr/>
          <p:nvPr/>
        </p:nvCxnSpPr>
        <p:spPr>
          <a:xfrm>
            <a:off x="7824192" y="1628800"/>
            <a:ext cx="0" cy="36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8472264" y="1628800"/>
            <a:ext cx="0" cy="36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9120336" y="1628800"/>
            <a:ext cx="0" cy="36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10056440" y="1628800"/>
            <a:ext cx="0" cy="36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7680176" y="4202234"/>
            <a:ext cx="3462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7536160" y="6082088"/>
            <a:ext cx="3024336" cy="369332"/>
          </a:xfrm>
          <a:prstGeom prst="rect">
            <a:avLst/>
          </a:prstGeom>
          <a:noFill/>
        </p:spPr>
        <p:txBody>
          <a:bodyPr wrap="square" rtlCol="0">
            <a:spAutoFit/>
          </a:bodyPr>
          <a:lstStyle/>
          <a:p>
            <a:r>
              <a:rPr lang="de-DE" dirty="0" err="1"/>
              <a:t>Takeaway</a:t>
            </a:r>
            <a:r>
              <a:rPr lang="de-DE" dirty="0"/>
              <a:t> s. Folie 79 unten </a:t>
            </a:r>
          </a:p>
        </p:txBody>
      </p:sp>
      <p:sp>
        <p:nvSpPr>
          <p:cNvPr id="12" name="Textfeld 11"/>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13" name="Textfeld 12">
            <a:extLst>
              <a:ext uri="{FF2B5EF4-FFF2-40B4-BE49-F238E27FC236}">
                <a16:creationId xmlns:a16="http://schemas.microsoft.com/office/drawing/2014/main" id="{658F4D94-E62E-421D-9640-A7C59EA8069D}"/>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16660234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91544" y="2492896"/>
            <a:ext cx="8229600" cy="1584176"/>
          </a:xfrm>
        </p:spPr>
        <p:txBody>
          <a:bodyPr/>
          <a:lstStyle/>
          <a:p>
            <a:r>
              <a:rPr lang="de-DE" dirty="0"/>
              <a:t>6. Politische Gestaltungsmöglichkeiten</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105</a:t>
            </a:fld>
            <a:endParaRPr lang="de-DE"/>
          </a:p>
        </p:txBody>
      </p:sp>
      <p:sp>
        <p:nvSpPr>
          <p:cNvPr id="5" name="Textfeld 4"/>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38276649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Gestaltungselemente</a:t>
            </a:r>
          </a:p>
        </p:txBody>
      </p:sp>
      <p:sp>
        <p:nvSpPr>
          <p:cNvPr id="5" name="Inhaltsplatzhalter 4"/>
          <p:cNvSpPr>
            <a:spLocks noGrp="1"/>
          </p:cNvSpPr>
          <p:nvPr>
            <p:ph idx="1"/>
          </p:nvPr>
        </p:nvSpPr>
        <p:spPr/>
        <p:txBody>
          <a:bodyPr/>
          <a:lstStyle/>
          <a:p>
            <a:r>
              <a:rPr lang="de-DE" dirty="0"/>
              <a:t>Die Umverteilung besteht aus den Elementen</a:t>
            </a:r>
          </a:p>
          <a:p>
            <a:pPr lvl="1"/>
            <a:r>
              <a:rPr lang="de-DE" dirty="0"/>
              <a:t>Abgaben erheben und</a:t>
            </a:r>
          </a:p>
          <a:p>
            <a:pPr lvl="1"/>
            <a:r>
              <a:rPr lang="de-DE" dirty="0"/>
              <a:t>Transfers gewähren</a:t>
            </a:r>
          </a:p>
          <a:p>
            <a:pPr marL="457200" lvl="1" indent="0">
              <a:buNone/>
            </a:pPr>
            <a:r>
              <a:rPr lang="de-DE" dirty="0"/>
              <a:t>Eine Zuordnung der Transfers erfolgt i.d.R. nur für den Bereich der Geldzahlungen; Sach-/ Dienstleistungen und Abgabenreduzierungen werden selten klar zugerechnet</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106</a:t>
            </a:fld>
            <a:endParaRPr lang="de-DE"/>
          </a:p>
        </p:txBody>
      </p:sp>
      <p:sp>
        <p:nvSpPr>
          <p:cNvPr id="7" name="Textfeld 6">
            <a:extLst>
              <a:ext uri="{FF2B5EF4-FFF2-40B4-BE49-F238E27FC236}">
                <a16:creationId xmlns:a16="http://schemas.microsoft.com/office/drawing/2014/main" id="{198B0A44-CEDA-4111-AFBC-EFDD744E1B1C}"/>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8" name="Textfeld 7">
            <a:extLst>
              <a:ext uri="{FF2B5EF4-FFF2-40B4-BE49-F238E27FC236}">
                <a16:creationId xmlns:a16="http://schemas.microsoft.com/office/drawing/2014/main" id="{A7ABDE06-D07D-4382-A4DA-438391B67E73}"/>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37641567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ußzeilenplatzhalt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de-DE" altLang="de-DE" sz="1400">
                <a:solidFill>
                  <a:schemeClr val="bg1"/>
                </a:solidFill>
              </a:rPr>
              <a:t>© Anselm Dohle-Beltinger 2023</a:t>
            </a:r>
          </a:p>
        </p:txBody>
      </p:sp>
      <p:sp>
        <p:nvSpPr>
          <p:cNvPr id="77827"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0"/>
              </a:spcBef>
              <a:buFontTx/>
              <a:buNone/>
            </a:pPr>
            <a:fld id="{FCC2BFE4-42C7-4F90-B5FE-E5C7E4DEBDCE}" type="slidenum">
              <a:rPr lang="de-DE" altLang="de-DE" sz="1400">
                <a:solidFill>
                  <a:schemeClr val="bg1"/>
                </a:solidFill>
              </a:rPr>
              <a:pPr algn="l">
                <a:spcBef>
                  <a:spcPct val="0"/>
                </a:spcBef>
                <a:buFontTx/>
                <a:buNone/>
              </a:pPr>
              <a:t>107</a:t>
            </a:fld>
            <a:endParaRPr lang="de-DE" altLang="de-DE" sz="1400">
              <a:solidFill>
                <a:schemeClr val="bg1"/>
              </a:solidFill>
            </a:endParaRPr>
          </a:p>
        </p:txBody>
      </p:sp>
      <p:sp>
        <p:nvSpPr>
          <p:cNvPr id="77828" name="Rectangle 4"/>
          <p:cNvSpPr>
            <a:spLocks noGrp="1" noChangeArrowheads="1"/>
          </p:cNvSpPr>
          <p:nvPr>
            <p:ph type="title"/>
          </p:nvPr>
        </p:nvSpPr>
        <p:spPr>
          <a:xfrm>
            <a:off x="1992314" y="2205039"/>
            <a:ext cx="8207375" cy="1368425"/>
          </a:xfrm>
          <a:solidFill>
            <a:srgbClr val="FFFF00"/>
          </a:solidFill>
        </p:spPr>
        <p:txBody>
          <a:bodyPr/>
          <a:lstStyle/>
          <a:p>
            <a:r>
              <a:rPr lang="de-DE" altLang="de-DE" dirty="0"/>
              <a:t>6.1 Abgaben an den Staat</a:t>
            </a:r>
          </a:p>
        </p:txBody>
      </p:sp>
      <p:sp>
        <p:nvSpPr>
          <p:cNvPr id="6" name="Textfeld 5">
            <a:extLst>
              <a:ext uri="{FF2B5EF4-FFF2-40B4-BE49-F238E27FC236}">
                <a16:creationId xmlns:a16="http://schemas.microsoft.com/office/drawing/2014/main" id="{393F3FC3-5E6C-4FBD-8DC3-7653E64657BE}"/>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12783614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de-DE" altLang="de-DE" sz="1400">
                <a:solidFill>
                  <a:schemeClr val="bg1"/>
                </a:solidFill>
              </a:rPr>
              <a:t>© Anselm Dohle-Beltinger 2023</a:t>
            </a:r>
          </a:p>
        </p:txBody>
      </p:sp>
      <p:sp>
        <p:nvSpPr>
          <p:cNvPr id="7885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0"/>
              </a:spcBef>
              <a:buFontTx/>
              <a:buNone/>
            </a:pPr>
            <a:fld id="{C3AD2DA1-6A1B-4291-9E3C-E5B6567C2814}" type="slidenum">
              <a:rPr lang="de-DE" altLang="de-DE" sz="1400">
                <a:solidFill>
                  <a:schemeClr val="bg1"/>
                </a:solidFill>
              </a:rPr>
              <a:pPr algn="l">
                <a:spcBef>
                  <a:spcPct val="0"/>
                </a:spcBef>
                <a:buFontTx/>
                <a:buNone/>
              </a:pPr>
              <a:t>108</a:t>
            </a:fld>
            <a:endParaRPr lang="de-DE" altLang="de-DE" sz="1400">
              <a:solidFill>
                <a:schemeClr val="bg1"/>
              </a:solidFill>
            </a:endParaRPr>
          </a:p>
        </p:txBody>
      </p:sp>
      <p:sp>
        <p:nvSpPr>
          <p:cNvPr id="78852" name="Rectangle 2"/>
          <p:cNvSpPr>
            <a:spLocks noGrp="1" noChangeArrowheads="1"/>
          </p:cNvSpPr>
          <p:nvPr>
            <p:ph type="title"/>
          </p:nvPr>
        </p:nvSpPr>
        <p:spPr/>
        <p:txBody>
          <a:bodyPr/>
          <a:lstStyle/>
          <a:p>
            <a:r>
              <a:rPr lang="de-DE" altLang="de-DE"/>
              <a:t>Staatliche Abgaben =</a:t>
            </a:r>
          </a:p>
        </p:txBody>
      </p:sp>
      <p:sp>
        <p:nvSpPr>
          <p:cNvPr id="78853" name="Rectangle 3"/>
          <p:cNvSpPr>
            <a:spLocks noGrp="1" noChangeArrowheads="1"/>
          </p:cNvSpPr>
          <p:nvPr>
            <p:ph type="body" idx="1"/>
          </p:nvPr>
        </p:nvSpPr>
        <p:spPr/>
        <p:txBody>
          <a:bodyPr/>
          <a:lstStyle/>
          <a:p>
            <a:r>
              <a:rPr lang="de-DE" altLang="de-DE" dirty="0"/>
              <a:t>Gebühren</a:t>
            </a:r>
          </a:p>
          <a:p>
            <a:pPr lvl="1"/>
            <a:r>
              <a:rPr lang="de-DE" altLang="de-DE" dirty="0"/>
              <a:t>Entgelt für individuell angeforderte Leistungen der öffentlichen Hand; Ziel: Kostendeckung</a:t>
            </a:r>
          </a:p>
          <a:p>
            <a:r>
              <a:rPr lang="de-DE" altLang="de-DE" dirty="0"/>
              <a:t>Beiträge</a:t>
            </a:r>
          </a:p>
          <a:p>
            <a:pPr lvl="1"/>
            <a:r>
              <a:rPr lang="de-DE" altLang="de-DE" dirty="0"/>
              <a:t>Entgelt für pauschal gewährte Nutzungsmöglichkeit an staatlichen Leistungen </a:t>
            </a:r>
            <a:r>
              <a:rPr lang="de-DE" altLang="de-DE" dirty="0" err="1"/>
              <a:t>unabh</a:t>
            </a:r>
            <a:r>
              <a:rPr lang="de-DE" altLang="de-DE" dirty="0"/>
              <a:t>. von der individuellen Inanspruchnahme; Ziel: Kostendeckung</a:t>
            </a:r>
          </a:p>
          <a:p>
            <a:r>
              <a:rPr lang="de-DE" altLang="de-DE" dirty="0"/>
              <a:t>Steuern</a:t>
            </a:r>
          </a:p>
        </p:txBody>
      </p:sp>
      <p:sp>
        <p:nvSpPr>
          <p:cNvPr id="7" name="Textfeld 6"/>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8" name="Textfeld 7">
            <a:extLst>
              <a:ext uri="{FF2B5EF4-FFF2-40B4-BE49-F238E27FC236}">
                <a16:creationId xmlns:a16="http://schemas.microsoft.com/office/drawing/2014/main" id="{00B7A906-F987-4783-AAF3-4226B19CF1B4}"/>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3341328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de-DE" altLang="de-DE" sz="1400">
                <a:solidFill>
                  <a:schemeClr val="bg1"/>
                </a:solidFill>
              </a:rPr>
              <a:t>© Anselm Dohle-Beltinger 2023</a:t>
            </a:r>
          </a:p>
        </p:txBody>
      </p:sp>
      <p:sp>
        <p:nvSpPr>
          <p:cNvPr id="7987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0"/>
              </a:spcBef>
              <a:buFontTx/>
              <a:buNone/>
            </a:pPr>
            <a:fld id="{1E953393-514F-499B-8534-3A377600A52D}" type="slidenum">
              <a:rPr lang="de-DE" altLang="de-DE" sz="1400">
                <a:solidFill>
                  <a:schemeClr val="bg1"/>
                </a:solidFill>
              </a:rPr>
              <a:pPr algn="l">
                <a:spcBef>
                  <a:spcPct val="0"/>
                </a:spcBef>
                <a:buFontTx/>
                <a:buNone/>
              </a:pPr>
              <a:t>109</a:t>
            </a:fld>
            <a:endParaRPr lang="de-DE" altLang="de-DE" sz="1400">
              <a:solidFill>
                <a:schemeClr val="bg1"/>
              </a:solidFill>
            </a:endParaRPr>
          </a:p>
        </p:txBody>
      </p:sp>
      <p:sp>
        <p:nvSpPr>
          <p:cNvPr id="79876" name="Rectangle 2"/>
          <p:cNvSpPr>
            <a:spLocks noGrp="1" noChangeArrowheads="1"/>
          </p:cNvSpPr>
          <p:nvPr>
            <p:ph type="title"/>
          </p:nvPr>
        </p:nvSpPr>
        <p:spPr>
          <a:xfrm>
            <a:off x="623392" y="692696"/>
            <a:ext cx="10972800" cy="762994"/>
          </a:xfrm>
        </p:spPr>
        <p:txBody>
          <a:bodyPr/>
          <a:lstStyle/>
          <a:p>
            <a:r>
              <a:rPr lang="de-DE" altLang="de-DE" dirty="0"/>
              <a:t>Steuern</a:t>
            </a:r>
          </a:p>
        </p:txBody>
      </p:sp>
      <p:sp>
        <p:nvSpPr>
          <p:cNvPr id="79877" name="Rectangle 3"/>
          <p:cNvSpPr>
            <a:spLocks noGrp="1" noChangeArrowheads="1"/>
          </p:cNvSpPr>
          <p:nvPr>
            <p:ph type="body" idx="1"/>
          </p:nvPr>
        </p:nvSpPr>
        <p:spPr>
          <a:xfrm>
            <a:off x="983432" y="4305300"/>
            <a:ext cx="10369152" cy="2004020"/>
          </a:xfrm>
        </p:spPr>
        <p:txBody>
          <a:bodyPr/>
          <a:lstStyle/>
          <a:p>
            <a:r>
              <a:rPr lang="de-DE" altLang="de-DE" sz="2000" dirty="0"/>
              <a:t>Keine besondere Gegenleistung: </a:t>
            </a:r>
            <a:r>
              <a:rPr lang="de-DE" altLang="de-DE" sz="2000" dirty="0">
                <a:solidFill>
                  <a:srgbClr val="FF0000"/>
                </a:solidFill>
              </a:rPr>
              <a:t>Non-Affektationsprinzip</a:t>
            </a:r>
            <a:r>
              <a:rPr lang="de-DE" altLang="de-DE" sz="2000" dirty="0"/>
              <a:t> (keine Zweckbindung von Steuern)</a:t>
            </a:r>
          </a:p>
          <a:p>
            <a:r>
              <a:rPr lang="de-DE" altLang="de-DE" sz="2000" dirty="0"/>
              <a:t>Die Zuordnung von Abgaben an den Staat und öffentliche Körperschaften (z.B. Sozialversicherungsträger) zum Begriff „Steuern“ ist nicht einheitlich. Zölle werden in Deutschland hinzugerechnet, in den USA z.B. nicht, bei Sozialabgaben ist es umgekehrt.</a:t>
            </a:r>
          </a:p>
        </p:txBody>
      </p:sp>
      <p:sp>
        <p:nvSpPr>
          <p:cNvPr id="79878" name="Text Box 4"/>
          <p:cNvSpPr txBox="1">
            <a:spLocks noChangeArrowheads="1"/>
          </p:cNvSpPr>
          <p:nvPr/>
        </p:nvSpPr>
        <p:spPr bwMode="auto">
          <a:xfrm>
            <a:off x="1055440" y="2000395"/>
            <a:ext cx="9937104" cy="193963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de-DE" altLang="de-DE" sz="2400" dirty="0">
                <a:solidFill>
                  <a:srgbClr val="FF0000"/>
                </a:solidFill>
              </a:rPr>
              <a:t>Zwangsabgabe</a:t>
            </a:r>
            <a:r>
              <a:rPr lang="de-DE" altLang="de-DE" sz="2400" dirty="0"/>
              <a:t>, die von einem öffentlich-rechtlichen Gemeinwesen allen auferlegt wird, die ein bestimmtes, die Leistungspflicht begründendes Merkmal aufweisen und für die </a:t>
            </a:r>
            <a:r>
              <a:rPr lang="de-DE" altLang="de-DE" sz="2400" dirty="0">
                <a:solidFill>
                  <a:srgbClr val="FF0000"/>
                </a:solidFill>
              </a:rPr>
              <a:t>keine besondere Gegenleistung</a:t>
            </a:r>
            <a:r>
              <a:rPr lang="de-DE" altLang="de-DE" sz="2400" dirty="0"/>
              <a:t> erbracht wird. Die Erzielung von Einnahmen kann Nebenzweck sein. [nach § 3 Abs. I Abgabenordnung (AO)]</a:t>
            </a:r>
          </a:p>
        </p:txBody>
      </p:sp>
      <p:sp>
        <p:nvSpPr>
          <p:cNvPr id="8" name="Textfeld 7"/>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9" name="Textfeld 8">
            <a:extLst>
              <a:ext uri="{FF2B5EF4-FFF2-40B4-BE49-F238E27FC236}">
                <a16:creationId xmlns:a16="http://schemas.microsoft.com/office/drawing/2014/main" id="{EFEF1DA7-F012-4B74-B1EF-BE70EF857EAB}"/>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99064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1.3 Haushalte als Basiseinheiten</a:t>
            </a:r>
          </a:p>
        </p:txBody>
      </p:sp>
      <p:sp>
        <p:nvSpPr>
          <p:cNvPr id="3" name="Inhaltsplatzhalter 2"/>
          <p:cNvSpPr>
            <a:spLocks noGrp="1"/>
          </p:cNvSpPr>
          <p:nvPr>
            <p:ph idx="1"/>
          </p:nvPr>
        </p:nvSpPr>
        <p:spPr>
          <a:xfrm>
            <a:off x="1127448" y="2276874"/>
            <a:ext cx="9793088" cy="4444601"/>
          </a:xfrm>
        </p:spPr>
        <p:txBody>
          <a:bodyPr>
            <a:normAutofit fontScale="70000" lnSpcReduction="20000"/>
          </a:bodyPr>
          <a:lstStyle/>
          <a:p>
            <a:r>
              <a:rPr lang="de-DE" dirty="0"/>
              <a:t>Personen, die in einem Haushalt leben, </a:t>
            </a:r>
            <a:r>
              <a:rPr lang="de-DE" dirty="0" err="1"/>
              <a:t>poolen</a:t>
            </a:r>
            <a:r>
              <a:rPr lang="de-DE" dirty="0"/>
              <a:t> in der Regel Ressourcen, </a:t>
            </a:r>
          </a:p>
          <a:p>
            <a:pPr lvl="1"/>
            <a:r>
              <a:rPr lang="de-DE" dirty="0"/>
              <a:t>Gebrauchsgüter werden gemeinsam genutzt</a:t>
            </a:r>
          </a:p>
          <a:p>
            <a:pPr lvl="1"/>
            <a:r>
              <a:rPr lang="de-DE" dirty="0"/>
              <a:t>Einkommen wird gemeinsam verwaltet</a:t>
            </a:r>
          </a:p>
          <a:p>
            <a:r>
              <a:rPr lang="de-DE" dirty="0"/>
              <a:t>Je nach Größe und Erwerbssituation des Haushaltes sind sie ökonomisch unterschiedlich positioniert</a:t>
            </a:r>
          </a:p>
          <a:p>
            <a:pPr lvl="1">
              <a:buFont typeface="Symbol" panose="05050102010706020507" pitchFamily="18" charset="2"/>
              <a:buChar char=""/>
            </a:pPr>
            <a:r>
              <a:rPr lang="de-DE" dirty="0"/>
              <a:t>Einkommen zusammenfassen und Haushaltsgröße durch Teiler (</a:t>
            </a:r>
            <a:r>
              <a:rPr lang="de-DE" dirty="0" err="1"/>
              <a:t>Äqivalenzfaktoren</a:t>
            </a:r>
            <a:r>
              <a:rPr lang="de-DE" dirty="0"/>
              <a:t> = Bedarfsgewichtung) berücksichtigen </a:t>
            </a:r>
          </a:p>
          <a:p>
            <a:pPr lvl="1">
              <a:buFont typeface="Symbol" panose="05050102010706020507" pitchFamily="18" charset="2"/>
              <a:buChar char=""/>
            </a:pPr>
            <a:r>
              <a:rPr lang="de-DE" dirty="0"/>
              <a:t>Singles und Familien vergleichbar; bei Vermögen bisher kaum verwendet</a:t>
            </a:r>
          </a:p>
          <a:p>
            <a:pPr marL="0" indent="0" defTabSz="539750">
              <a:buNone/>
              <a:tabLst>
                <a:tab pos="357188" algn="l"/>
              </a:tabLst>
            </a:pPr>
            <a:r>
              <a:rPr lang="de-DE" dirty="0">
                <a:solidFill>
                  <a:srgbClr val="FF0000"/>
                </a:solidFill>
              </a:rPr>
              <a:t>	Äquivalenzfaktoren</a:t>
            </a:r>
            <a:r>
              <a:rPr lang="de-DE" dirty="0"/>
              <a:t> der OECD</a:t>
            </a:r>
            <a:endParaRPr lang="de-DE" altLang="de-DE" sz="2000" dirty="0"/>
          </a:p>
          <a:p>
            <a:pPr lvl="1">
              <a:buFontTx/>
              <a:buChar char="•"/>
            </a:pPr>
            <a:r>
              <a:rPr lang="de-DE" altLang="de-DE" sz="2900" dirty="0"/>
              <a:t>Hauptverdiener  		</a:t>
            </a:r>
            <a:r>
              <a:rPr lang="de-DE" altLang="de-DE" sz="2900" b="1" dirty="0"/>
              <a:t>1,0</a:t>
            </a:r>
            <a:endParaRPr lang="de-DE" altLang="de-DE" sz="2900" dirty="0"/>
          </a:p>
          <a:p>
            <a:pPr lvl="1">
              <a:buFontTx/>
              <a:buChar char="•"/>
            </a:pPr>
            <a:r>
              <a:rPr lang="de-DE" altLang="de-DE" sz="2900" dirty="0">
                <a:solidFill>
                  <a:srgbClr val="FF0000"/>
                </a:solidFill>
              </a:rPr>
              <a:t>Personen über 14 Jahre</a:t>
            </a:r>
            <a:r>
              <a:rPr lang="de-DE" altLang="de-DE" sz="2900" dirty="0"/>
              <a:t>	</a:t>
            </a:r>
            <a:r>
              <a:rPr lang="de-DE" altLang="de-DE" sz="2900" b="1" dirty="0"/>
              <a:t>0,5</a:t>
            </a:r>
            <a:r>
              <a:rPr lang="de-DE" altLang="de-DE" sz="2900" dirty="0"/>
              <a:t> ohne Unterschied Erwachsene/Kind</a:t>
            </a:r>
          </a:p>
          <a:p>
            <a:pPr lvl="1">
              <a:buFontTx/>
              <a:buChar char="•"/>
            </a:pPr>
            <a:r>
              <a:rPr lang="de-DE" altLang="de-DE" sz="2900" dirty="0"/>
              <a:t>Kinder bis 14		</a:t>
            </a:r>
            <a:r>
              <a:rPr lang="de-DE" altLang="de-DE" sz="2900" b="1" dirty="0"/>
              <a:t>0,3</a:t>
            </a:r>
          </a:p>
          <a:p>
            <a:pPr marL="457200" lvl="1" indent="0">
              <a:buNone/>
            </a:pPr>
            <a:r>
              <a:rPr lang="de-DE" sz="3600" dirty="0">
                <a:solidFill>
                  <a:srgbClr val="FF0000"/>
                </a:solidFill>
              </a:rPr>
              <a:t>für Einkommen </a:t>
            </a:r>
            <a:r>
              <a:rPr lang="de-DE" sz="3600" dirty="0">
                <a:solidFill>
                  <a:srgbClr val="FF0000"/>
                </a:solidFill>
                <a:sym typeface="Symbol" panose="05050102010706020507" pitchFamily="18" charset="2"/>
              </a:rPr>
              <a:t> „bedarfsgewichtetes Einkommen“</a:t>
            </a:r>
            <a:endParaRPr lang="de-DE" sz="3600" dirty="0"/>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11</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7" name="Textfeld 6"/>
          <p:cNvSpPr txBox="1"/>
          <p:nvPr/>
        </p:nvSpPr>
        <p:spPr>
          <a:xfrm>
            <a:off x="5591944" y="0"/>
            <a:ext cx="345638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Stichproben</a:t>
            </a:r>
          </a:p>
          <a:p>
            <a:pPr fontAlgn="auto">
              <a:spcBef>
                <a:spcPts val="0"/>
              </a:spcBef>
              <a:spcAft>
                <a:spcPts val="0"/>
              </a:spcAft>
              <a:defRPr/>
            </a:pPr>
            <a:r>
              <a:rPr lang="de-DE" sz="1400" dirty="0">
                <a:latin typeface="+mn-lt"/>
              </a:rPr>
              <a:t>3. Haushalte als wirtschaftliche Einheiten</a:t>
            </a:r>
          </a:p>
          <a:p>
            <a:pPr fontAlgn="auto">
              <a:spcBef>
                <a:spcPts val="0"/>
              </a:spcBef>
              <a:spcAft>
                <a:spcPts val="0"/>
              </a:spcAft>
              <a:defRPr/>
            </a:pPr>
            <a:r>
              <a:rPr lang="de-DE" sz="1400" dirty="0">
                <a:solidFill>
                  <a:schemeClr val="bg1">
                    <a:lumMod val="50000"/>
                  </a:schemeClr>
                </a:solidFill>
                <a:latin typeface="+mn-lt"/>
              </a:rPr>
              <a:t>4. Begriffe Einkommen/Vermögen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Abgabenerhebung</a:t>
            </a:r>
          </a:p>
        </p:txBody>
      </p:sp>
      <p:sp>
        <p:nvSpPr>
          <p:cNvPr id="5" name="Inhaltsplatzhalter 4"/>
          <p:cNvSpPr>
            <a:spLocks noGrp="1"/>
          </p:cNvSpPr>
          <p:nvPr>
            <p:ph idx="1"/>
          </p:nvPr>
        </p:nvSpPr>
        <p:spPr/>
        <p:txBody>
          <a:bodyPr/>
          <a:lstStyle/>
          <a:p>
            <a:r>
              <a:rPr lang="de-DE" dirty="0"/>
              <a:t>Wesentlich sind</a:t>
            </a:r>
          </a:p>
          <a:p>
            <a:pPr lvl="1"/>
            <a:r>
              <a:rPr lang="de-DE" dirty="0"/>
              <a:t>Objekt der Besteuerung</a:t>
            </a:r>
          </a:p>
          <a:p>
            <a:pPr lvl="1"/>
            <a:r>
              <a:rPr lang="de-DE" dirty="0"/>
              <a:t>Umfang der Bemessungsgrundlage</a:t>
            </a:r>
          </a:p>
          <a:p>
            <a:pPr lvl="1"/>
            <a:r>
              <a:rPr lang="de-DE" dirty="0"/>
              <a:t>Verlauf des Steuertarifes</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110</a:t>
            </a:fld>
            <a:endParaRPr lang="de-DE"/>
          </a:p>
        </p:txBody>
      </p:sp>
      <p:sp>
        <p:nvSpPr>
          <p:cNvPr id="7" name="Textfeld 6"/>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8" name="Textfeld 7">
            <a:extLst>
              <a:ext uri="{FF2B5EF4-FFF2-40B4-BE49-F238E27FC236}">
                <a16:creationId xmlns:a16="http://schemas.microsoft.com/office/drawing/2014/main" id="{9A664B0D-E850-4278-B1AE-3B9E5939B46D}"/>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7075469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de-DE" altLang="de-DE" sz="1400">
                <a:solidFill>
                  <a:schemeClr val="bg1"/>
                </a:solidFill>
              </a:rPr>
              <a:t>© Anselm Dohle-Beltinger 2023</a:t>
            </a:r>
          </a:p>
        </p:txBody>
      </p:sp>
      <p:sp>
        <p:nvSpPr>
          <p:cNvPr id="8192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0"/>
              </a:spcBef>
              <a:buFontTx/>
              <a:buNone/>
            </a:pPr>
            <a:fld id="{D1C1D6B0-7B8D-4E27-A615-B1F71BC3BEDA}" type="slidenum">
              <a:rPr lang="de-DE" altLang="de-DE" sz="1400">
                <a:solidFill>
                  <a:schemeClr val="bg1"/>
                </a:solidFill>
              </a:rPr>
              <a:pPr algn="l">
                <a:spcBef>
                  <a:spcPct val="0"/>
                </a:spcBef>
                <a:buFontTx/>
                <a:buNone/>
              </a:pPr>
              <a:t>111</a:t>
            </a:fld>
            <a:endParaRPr lang="de-DE" altLang="de-DE" sz="1400">
              <a:solidFill>
                <a:schemeClr val="bg1"/>
              </a:solidFill>
            </a:endParaRPr>
          </a:p>
        </p:txBody>
      </p:sp>
      <p:sp>
        <p:nvSpPr>
          <p:cNvPr id="81924" name="Rectangle 2"/>
          <p:cNvSpPr>
            <a:spLocks noGrp="1" noChangeArrowheads="1"/>
          </p:cNvSpPr>
          <p:nvPr>
            <p:ph type="title"/>
          </p:nvPr>
        </p:nvSpPr>
        <p:spPr>
          <a:xfrm>
            <a:off x="1992314" y="629444"/>
            <a:ext cx="8207375" cy="495300"/>
          </a:xfrm>
          <a:solidFill>
            <a:schemeClr val="bg1"/>
          </a:solidFill>
        </p:spPr>
        <p:txBody>
          <a:bodyPr/>
          <a:lstStyle/>
          <a:p>
            <a:r>
              <a:rPr lang="de-DE" altLang="de-DE" sz="3200" dirty="0"/>
              <a:t>Begriffsdefinitionen</a:t>
            </a:r>
          </a:p>
        </p:txBody>
      </p:sp>
      <p:graphicFrame>
        <p:nvGraphicFramePr>
          <p:cNvPr id="81925" name="Object 3"/>
          <p:cNvGraphicFramePr>
            <a:graphicFrameLocks noGrp="1" noChangeAspect="1"/>
          </p:cNvGraphicFramePr>
          <p:nvPr>
            <p:ph type="tbl" idx="1"/>
            <p:extLst>
              <p:ext uri="{D42A27DB-BD31-4B8C-83A1-F6EECF244321}">
                <p14:modId xmlns:p14="http://schemas.microsoft.com/office/powerpoint/2010/main" val="1279462754"/>
              </p:ext>
            </p:extLst>
          </p:nvPr>
        </p:nvGraphicFramePr>
        <p:xfrm>
          <a:off x="2068513" y="1370409"/>
          <a:ext cx="7929562" cy="5514975"/>
        </p:xfrm>
        <a:graphic>
          <a:graphicData uri="http://schemas.openxmlformats.org/presentationml/2006/ole">
            <mc:AlternateContent xmlns:mc="http://schemas.openxmlformats.org/markup-compatibility/2006">
              <mc:Choice xmlns:v="urn:schemas-microsoft-com:vml" Requires="v">
                <p:oleObj spid="_x0000_s6264" name="Document" r:id="rId3" imgW="8427084" imgH="5860478" progId="Word.Document.8">
                  <p:embed/>
                </p:oleObj>
              </mc:Choice>
              <mc:Fallback>
                <p:oleObj name="Document" r:id="rId3" imgW="8427084" imgH="5860478"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b="13312"/>
                      <a:stretch>
                        <a:fillRect/>
                      </a:stretch>
                    </p:blipFill>
                    <p:spPr bwMode="auto">
                      <a:xfrm>
                        <a:off x="2068513" y="1370409"/>
                        <a:ext cx="7929562"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feld 6"/>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8" name="Textfeld 7">
            <a:extLst>
              <a:ext uri="{FF2B5EF4-FFF2-40B4-BE49-F238E27FC236}">
                <a16:creationId xmlns:a16="http://schemas.microsoft.com/office/drawing/2014/main" id="{B7294158-3A80-4EB1-8591-F77D544C2FD9}"/>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13610248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a:xfrm>
            <a:off x="1977612" y="668956"/>
            <a:ext cx="8229600" cy="1143000"/>
          </a:xfrm>
        </p:spPr>
        <p:txBody>
          <a:bodyPr/>
          <a:lstStyle/>
          <a:p>
            <a:r>
              <a:rPr lang="de-DE" dirty="0"/>
              <a:t>Besteuerungsobjekte</a:t>
            </a:r>
          </a:p>
        </p:txBody>
      </p:sp>
      <p:sp>
        <p:nvSpPr>
          <p:cNvPr id="5" name="Inhaltsplatzhalter 4"/>
          <p:cNvSpPr>
            <a:spLocks noGrp="1"/>
          </p:cNvSpPr>
          <p:nvPr>
            <p:ph idx="1"/>
          </p:nvPr>
        </p:nvSpPr>
        <p:spPr>
          <a:xfrm>
            <a:off x="1775521" y="1628800"/>
            <a:ext cx="8712967" cy="3849292"/>
          </a:xfrm>
        </p:spPr>
        <p:txBody>
          <a:bodyPr/>
          <a:lstStyle/>
          <a:p>
            <a:r>
              <a:rPr lang="de-DE" sz="2800" dirty="0"/>
              <a:t>Im Wesentlichen werden besteuert:</a:t>
            </a:r>
          </a:p>
          <a:p>
            <a:pPr lvl="1"/>
            <a:r>
              <a:rPr lang="de-DE" sz="2400" dirty="0"/>
              <a:t>Einkommen aller Art</a:t>
            </a:r>
          </a:p>
          <a:p>
            <a:pPr lvl="1"/>
            <a:r>
              <a:rPr lang="de-DE" sz="2400" dirty="0"/>
              <a:t>Umsätze</a:t>
            </a:r>
          </a:p>
          <a:p>
            <a:pPr marL="457200" lvl="1" indent="0">
              <a:buNone/>
            </a:pPr>
            <a:r>
              <a:rPr lang="de-DE" sz="2400" dirty="0"/>
              <a:t>Eine Vermögens-/Eigentumsbesteuerung findet kaum statt.</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112</a:t>
            </a:fld>
            <a:endParaRPr lang="de-DE"/>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583878" y="3478474"/>
            <a:ext cx="5384330" cy="3379527"/>
          </a:xfrm>
          <a:prstGeom prst="rect">
            <a:avLst/>
          </a:prstGeom>
        </p:spPr>
      </p:pic>
      <p:sp>
        <p:nvSpPr>
          <p:cNvPr id="7" name="Textfeld 6"/>
          <p:cNvSpPr txBox="1"/>
          <p:nvPr/>
        </p:nvSpPr>
        <p:spPr>
          <a:xfrm>
            <a:off x="7732450" y="5767937"/>
            <a:ext cx="2395998" cy="246221"/>
          </a:xfrm>
          <a:prstGeom prst="rect">
            <a:avLst/>
          </a:prstGeom>
          <a:noFill/>
        </p:spPr>
        <p:txBody>
          <a:bodyPr wrap="square" rtlCol="0">
            <a:spAutoFit/>
          </a:bodyPr>
          <a:lstStyle/>
          <a:p>
            <a:r>
              <a:rPr lang="de-DE" sz="1000" dirty="0"/>
              <a:t>Quelle: </a:t>
            </a:r>
            <a:r>
              <a:rPr lang="de-DE" sz="1000" dirty="0">
                <a:hlinkClick r:id="rId3"/>
              </a:rPr>
              <a:t>Süddeutsche Zeitung</a:t>
            </a:r>
            <a:r>
              <a:rPr lang="de-DE" sz="1000" dirty="0"/>
              <a:t> / OECD</a:t>
            </a:r>
          </a:p>
        </p:txBody>
      </p:sp>
      <p:sp>
        <p:nvSpPr>
          <p:cNvPr id="9" name="Textfeld 8"/>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10" name="Textfeld 9">
            <a:extLst>
              <a:ext uri="{FF2B5EF4-FFF2-40B4-BE49-F238E27FC236}">
                <a16:creationId xmlns:a16="http://schemas.microsoft.com/office/drawing/2014/main" id="{9B4FC474-D69C-4949-8361-04563BB34232}"/>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11" name="Textfeld 10">
            <a:extLst>
              <a:ext uri="{FF2B5EF4-FFF2-40B4-BE49-F238E27FC236}">
                <a16:creationId xmlns:a16="http://schemas.microsoft.com/office/drawing/2014/main" id="{7C61CDC7-07B6-4DF6-9355-CD6A6DFA5C23}"/>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11870023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Erbschaft / Kapitalertrag</a:t>
            </a:r>
          </a:p>
        </p:txBody>
      </p:sp>
      <p:sp>
        <p:nvSpPr>
          <p:cNvPr id="3" name="Inhaltsplatzhalter 2"/>
          <p:cNvSpPr>
            <a:spLocks noGrp="1"/>
          </p:cNvSpPr>
          <p:nvPr>
            <p:ph idx="1"/>
          </p:nvPr>
        </p:nvSpPr>
        <p:spPr/>
        <p:txBody>
          <a:bodyPr>
            <a:normAutofit fontScale="92500" lnSpcReduction="20000"/>
          </a:bodyPr>
          <a:lstStyle/>
          <a:p>
            <a:r>
              <a:rPr lang="de-DE" dirty="0"/>
              <a:t>Bisweilen vertreten: </a:t>
            </a:r>
            <a:r>
              <a:rPr lang="de-DE" dirty="0">
                <a:solidFill>
                  <a:srgbClr val="FF0000"/>
                </a:solidFill>
              </a:rPr>
              <a:t>Vererbtes</a:t>
            </a:r>
            <a:r>
              <a:rPr lang="de-DE" dirty="0"/>
              <a:t> </a:t>
            </a:r>
            <a:r>
              <a:rPr lang="de-DE" dirty="0">
                <a:solidFill>
                  <a:schemeClr val="bg1">
                    <a:lumMod val="65000"/>
                  </a:schemeClr>
                </a:solidFill>
              </a:rPr>
              <a:t>Vermögen wurde aus versteuertem Einkommen des Erblassers gebildet; sollte deshalb für Erben steuerfrei sein</a:t>
            </a:r>
            <a:r>
              <a:rPr lang="de-DE" dirty="0"/>
              <a:t>.</a:t>
            </a:r>
            <a:br>
              <a:rPr lang="de-DE" dirty="0"/>
            </a:br>
            <a:r>
              <a:rPr lang="de-DE" dirty="0"/>
              <a:t>Gegenteilige Meinung: Erbe hat keinen steuerlich relevanten Beitrag zur Bildung geleistet; deshalb voll wie Einkommen zu besteuern </a:t>
            </a:r>
          </a:p>
          <a:p>
            <a:r>
              <a:rPr lang="de-DE" dirty="0"/>
              <a:t>Analog: </a:t>
            </a:r>
            <a:r>
              <a:rPr lang="de-DE" dirty="0">
                <a:solidFill>
                  <a:srgbClr val="FF0000"/>
                </a:solidFill>
              </a:rPr>
              <a:t>Kapitalerträge</a:t>
            </a:r>
            <a:r>
              <a:rPr lang="de-DE" dirty="0"/>
              <a:t> </a:t>
            </a:r>
            <a:r>
              <a:rPr lang="de-DE" dirty="0">
                <a:solidFill>
                  <a:schemeClr val="bg1">
                    <a:lumMod val="65000"/>
                  </a:schemeClr>
                </a:solidFill>
              </a:rPr>
              <a:t>fließen, wenn früher versteuertes Einkommen Erträge abwirft </a:t>
            </a:r>
            <a:r>
              <a:rPr lang="de-DE" dirty="0"/>
              <a:t>oder: die Erträge stellen neues, zusätzliches Einkommen dar genauso wie Arbeitslohn Einkommen aus Humankapital ist.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113</a:t>
            </a:fld>
            <a:endParaRPr lang="de-DE" dirty="0"/>
          </a:p>
        </p:txBody>
      </p:sp>
      <p:sp>
        <p:nvSpPr>
          <p:cNvPr id="7" name="Textfeld 6"/>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8" name="Textfeld 7">
            <a:extLst>
              <a:ext uri="{FF2B5EF4-FFF2-40B4-BE49-F238E27FC236}">
                <a16:creationId xmlns:a16="http://schemas.microsoft.com/office/drawing/2014/main" id="{C753C06F-A4BA-4867-9CC2-41D2B3605517}"/>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40992617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692696"/>
            <a:ext cx="10972800" cy="1440160"/>
          </a:xfrm>
        </p:spPr>
        <p:txBody>
          <a:bodyPr/>
          <a:lstStyle/>
          <a:p>
            <a:r>
              <a:rPr lang="de-DE" dirty="0"/>
              <a:t>Modelle der Lastenverteilung</a:t>
            </a:r>
            <a:br>
              <a:rPr lang="de-DE" dirty="0"/>
            </a:br>
            <a:r>
              <a:rPr lang="de-DE" dirty="0"/>
              <a:t>Indikatorsuche</a:t>
            </a:r>
          </a:p>
        </p:txBody>
      </p:sp>
      <p:sp>
        <p:nvSpPr>
          <p:cNvPr id="6" name="Textplatzhalter 5"/>
          <p:cNvSpPr>
            <a:spLocks noGrp="1"/>
          </p:cNvSpPr>
          <p:nvPr>
            <p:ph type="body" idx="1"/>
          </p:nvPr>
        </p:nvSpPr>
        <p:spPr>
          <a:xfrm>
            <a:off x="623392" y="2348884"/>
            <a:ext cx="5376597" cy="639763"/>
          </a:xfrm>
        </p:spPr>
        <p:txBody>
          <a:bodyPr/>
          <a:lstStyle/>
          <a:p>
            <a:r>
              <a:rPr lang="de-DE" dirty="0"/>
              <a:t>Äquivalenzprinzip</a:t>
            </a:r>
          </a:p>
        </p:txBody>
      </p:sp>
      <p:sp>
        <p:nvSpPr>
          <p:cNvPr id="3" name="Inhaltsplatzhalter 2"/>
          <p:cNvSpPr>
            <a:spLocks noGrp="1"/>
          </p:cNvSpPr>
          <p:nvPr>
            <p:ph sz="half" idx="2"/>
          </p:nvPr>
        </p:nvSpPr>
        <p:spPr>
          <a:xfrm>
            <a:off x="609604" y="2996955"/>
            <a:ext cx="5386917" cy="3359396"/>
          </a:xfrm>
        </p:spPr>
        <p:txBody>
          <a:bodyPr>
            <a:normAutofit fontScale="85000" lnSpcReduction="10000"/>
          </a:bodyPr>
          <a:lstStyle/>
          <a:p>
            <a:r>
              <a:rPr lang="de-DE" dirty="0"/>
              <a:t>Nutzung oder Nutzungsmöglichkeit  führt zur Belastung </a:t>
            </a:r>
          </a:p>
          <a:p>
            <a:r>
              <a:rPr lang="de-DE" dirty="0"/>
              <a:t>gut für Gebühren </a:t>
            </a:r>
          </a:p>
          <a:p>
            <a:r>
              <a:rPr lang="de-DE" dirty="0"/>
              <a:t>rel. einfach zu kalkulieren, aber Äquivalenz nur indirekt bei Beiträgen</a:t>
            </a:r>
            <a:br>
              <a:rPr lang="de-DE"/>
            </a:br>
            <a:r>
              <a:rPr lang="de-DE"/>
              <a:t>s</a:t>
            </a:r>
            <a:r>
              <a:rPr lang="de-DE" i="1"/>
              <a:t>ollen </a:t>
            </a:r>
            <a:r>
              <a:rPr lang="de-DE" i="1" dirty="0"/>
              <a:t>Rentner z.B. mehr zahlen in GKV, da sie mehr Leistungen brauchen?</a:t>
            </a:r>
          </a:p>
          <a:p>
            <a:r>
              <a:rPr lang="de-DE" dirty="0">
                <a:solidFill>
                  <a:srgbClr val="FF0000"/>
                </a:solidFill>
              </a:rPr>
              <a:t>Steuern werden ohne Gegenleistung erhoben (Folie 108)</a:t>
            </a:r>
          </a:p>
          <a:p>
            <a:r>
              <a:rPr lang="de-DE" dirty="0">
                <a:solidFill>
                  <a:srgbClr val="FF0000"/>
                </a:solidFill>
              </a:rPr>
              <a:t>unbrauchbar für z.B. Umverteilung; deshalb nicht für Steuern</a:t>
            </a:r>
          </a:p>
        </p:txBody>
      </p:sp>
      <p:sp>
        <p:nvSpPr>
          <p:cNvPr id="7" name="Textplatzhalter 6"/>
          <p:cNvSpPr>
            <a:spLocks noGrp="1"/>
          </p:cNvSpPr>
          <p:nvPr>
            <p:ph type="body" sz="quarter" idx="3"/>
          </p:nvPr>
        </p:nvSpPr>
        <p:spPr>
          <a:xfrm>
            <a:off x="6192018" y="2348884"/>
            <a:ext cx="5389033" cy="639763"/>
          </a:xfrm>
        </p:spPr>
        <p:txBody>
          <a:bodyPr/>
          <a:lstStyle/>
          <a:p>
            <a:r>
              <a:rPr lang="de-DE" dirty="0"/>
              <a:t>Leistungsfähigkeitsprinzip</a:t>
            </a:r>
          </a:p>
        </p:txBody>
      </p:sp>
      <p:sp>
        <p:nvSpPr>
          <p:cNvPr id="8" name="Inhaltsplatzhalter 7"/>
          <p:cNvSpPr>
            <a:spLocks noGrp="1"/>
          </p:cNvSpPr>
          <p:nvPr>
            <p:ph sz="quarter" idx="4"/>
          </p:nvPr>
        </p:nvSpPr>
        <p:spPr>
          <a:xfrm>
            <a:off x="6193376" y="2996955"/>
            <a:ext cx="5389033" cy="2913187"/>
          </a:xfrm>
        </p:spPr>
        <p:txBody>
          <a:bodyPr/>
          <a:lstStyle/>
          <a:p>
            <a:r>
              <a:rPr lang="de-DE" dirty="0"/>
              <a:t>Wirtschaftliche Position führt zur Belastung</a:t>
            </a:r>
          </a:p>
          <a:p>
            <a:r>
              <a:rPr lang="de-DE" dirty="0">
                <a:solidFill>
                  <a:srgbClr val="FF0000"/>
                </a:solidFill>
              </a:rPr>
              <a:t>gut für Steuern, </a:t>
            </a:r>
            <a:r>
              <a:rPr lang="de-DE" sz="2000" dirty="0">
                <a:solidFill>
                  <a:srgbClr val="FF0000"/>
                </a:solidFill>
              </a:rPr>
              <a:t>z.T. für Beiträge</a:t>
            </a:r>
            <a:endParaRPr lang="de-DE" dirty="0"/>
          </a:p>
          <a:p>
            <a:r>
              <a:rPr lang="de-DE" dirty="0"/>
              <a:t>möglich für Strafgebühren (Tagessätze)</a:t>
            </a:r>
          </a:p>
          <a:p>
            <a:r>
              <a:rPr lang="de-DE" dirty="0"/>
              <a:t>schwierig zu kalkulieren bei kostendeckenden Beiträgen/ Gebühren</a:t>
            </a:r>
          </a:p>
          <a:p>
            <a:endParaRPr lang="de-DE" dirty="0"/>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114</a:t>
            </a:fld>
            <a:endParaRPr lang="de-DE"/>
          </a:p>
        </p:txBody>
      </p:sp>
      <p:sp>
        <p:nvSpPr>
          <p:cNvPr id="10" name="Textfeld 9"/>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11" name="Textfeld 10">
            <a:extLst>
              <a:ext uri="{FF2B5EF4-FFF2-40B4-BE49-F238E27FC236}">
                <a16:creationId xmlns:a16="http://schemas.microsoft.com/office/drawing/2014/main" id="{A40E8235-665C-4A8D-A9FC-82578869D292}"/>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9046414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Bemessungsgrundlage und Tarif</a:t>
            </a:r>
          </a:p>
        </p:txBody>
      </p:sp>
      <p:sp>
        <p:nvSpPr>
          <p:cNvPr id="3" name="Inhaltsplatzhalter 2"/>
          <p:cNvSpPr>
            <a:spLocks noGrp="1"/>
          </p:cNvSpPr>
          <p:nvPr>
            <p:ph idx="1"/>
          </p:nvPr>
        </p:nvSpPr>
        <p:spPr>
          <a:xfrm>
            <a:off x="623392" y="2276874"/>
            <a:ext cx="10729192" cy="4444601"/>
          </a:xfrm>
        </p:spPr>
        <p:txBody>
          <a:bodyPr>
            <a:normAutofit fontScale="92500"/>
          </a:bodyPr>
          <a:lstStyle/>
          <a:p>
            <a:r>
              <a:rPr lang="de-DE" dirty="0">
                <a:solidFill>
                  <a:srgbClr val="FF0000"/>
                </a:solidFill>
              </a:rPr>
              <a:t>Horizontale Steuergerechtigkeit</a:t>
            </a:r>
            <a:r>
              <a:rPr lang="de-DE" dirty="0"/>
              <a:t> verlangt, dass gleiche ökonomische Position zur gleichen Steuerlast führt</a:t>
            </a:r>
          </a:p>
          <a:p>
            <a:pPr lvl="1"/>
            <a:r>
              <a:rPr lang="de-DE" dirty="0"/>
              <a:t>Also z.B. gleiche Pauschalabzüge und gleicher Steuertarif für alle Einkunftsarten </a:t>
            </a:r>
          </a:p>
          <a:p>
            <a:pPr lvl="1"/>
            <a:r>
              <a:rPr lang="de-DE" dirty="0"/>
              <a:t>Verletzungen durch </a:t>
            </a:r>
          </a:p>
          <a:p>
            <a:pPr lvl="2"/>
            <a:r>
              <a:rPr lang="de-DE" dirty="0"/>
              <a:t>Freistellungen von der Bemessungsgrundlage (Aktien umsatzsteuerfrei), </a:t>
            </a:r>
          </a:p>
          <a:p>
            <a:pPr lvl="2"/>
            <a:r>
              <a:rPr lang="de-DE" dirty="0"/>
              <a:t>ungleiche Pauschalen (1000 € bei </a:t>
            </a:r>
            <a:r>
              <a:rPr lang="de-DE" dirty="0" err="1"/>
              <a:t>nichtselbst</a:t>
            </a:r>
            <a:r>
              <a:rPr lang="de-DE" dirty="0"/>
              <a:t>. Arbeit; 801 für Kapitalerträge; 102 für Versorgungsbezüge) </a:t>
            </a:r>
          </a:p>
          <a:p>
            <a:pPr lvl="2"/>
            <a:r>
              <a:rPr lang="de-DE" dirty="0"/>
              <a:t>ungleiche Steuersätze [Einkommensteuer 14%-45 %; Abgeltungssteuer: (14 % - )25%; jeweils zzgl. Soli und Kirchensteuer] </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115</a:t>
            </a:fld>
            <a:endParaRPr lang="de-DE"/>
          </a:p>
        </p:txBody>
      </p:sp>
      <p:sp>
        <p:nvSpPr>
          <p:cNvPr id="7" name="Textfeld 6"/>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8" name="Textfeld 7">
            <a:extLst>
              <a:ext uri="{FF2B5EF4-FFF2-40B4-BE49-F238E27FC236}">
                <a16:creationId xmlns:a16="http://schemas.microsoft.com/office/drawing/2014/main" id="{9F9C49D0-8EFC-4ABD-A439-6EA04155239E}"/>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37263265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Bemessungsgrundlage und Tarif</a:t>
            </a:r>
          </a:p>
        </p:txBody>
      </p:sp>
      <p:sp>
        <p:nvSpPr>
          <p:cNvPr id="3" name="Inhaltsplatzhalter 2"/>
          <p:cNvSpPr>
            <a:spLocks noGrp="1"/>
          </p:cNvSpPr>
          <p:nvPr>
            <p:ph idx="1"/>
          </p:nvPr>
        </p:nvSpPr>
        <p:spPr/>
        <p:txBody>
          <a:bodyPr/>
          <a:lstStyle/>
          <a:p>
            <a:r>
              <a:rPr lang="de-DE" dirty="0">
                <a:solidFill>
                  <a:srgbClr val="FF0000"/>
                </a:solidFill>
              </a:rPr>
              <a:t>Vertikale Steuergerechtigkeit</a:t>
            </a:r>
            <a:r>
              <a:rPr lang="de-DE" dirty="0"/>
              <a:t> bedeutet, dass jemand mit höherer wirtschaftlicher Verfügungsmacht </a:t>
            </a:r>
            <a:r>
              <a:rPr lang="de-DE" dirty="0">
                <a:solidFill>
                  <a:schemeClr val="bg1">
                    <a:lumMod val="65000"/>
                  </a:schemeClr>
                </a:solidFill>
              </a:rPr>
              <a:t>(Mischung aus Einkommen, Vermögen und Verschuldungsfähigkeit) </a:t>
            </a:r>
            <a:r>
              <a:rPr lang="de-DE" dirty="0"/>
              <a:t>mehr Steuern zahlt als jemand mit geringerer</a:t>
            </a:r>
          </a:p>
          <a:p>
            <a:r>
              <a:rPr lang="de-DE" dirty="0"/>
              <a:t>Kann z.B. durch Steuersparmodelle verletzt werden oder durch unterschiedliche Tarife für unterschiedliche Einkommen  </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116</a:t>
            </a:fld>
            <a:endParaRPr lang="de-DE"/>
          </a:p>
        </p:txBody>
      </p:sp>
      <p:sp>
        <p:nvSpPr>
          <p:cNvPr id="7" name="Textfeld 6"/>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8" name="Textfeld 7">
            <a:extLst>
              <a:ext uri="{FF2B5EF4-FFF2-40B4-BE49-F238E27FC236}">
                <a16:creationId xmlns:a16="http://schemas.microsoft.com/office/drawing/2014/main" id="{090FC1FD-9594-4490-A11B-EB44488D56FD}"/>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1159979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917418"/>
            <a:ext cx="8229600" cy="1215438"/>
          </a:xfrm>
        </p:spPr>
        <p:txBody>
          <a:bodyPr/>
          <a:lstStyle/>
          <a:p>
            <a:r>
              <a:rPr lang="de-DE" dirty="0"/>
              <a:t>Modelle der Lastenverteilung</a:t>
            </a:r>
            <a:br>
              <a:rPr lang="de-DE" dirty="0"/>
            </a:br>
            <a:r>
              <a:rPr lang="de-DE" dirty="0"/>
              <a:t>Höhe der Zumessung</a:t>
            </a:r>
          </a:p>
        </p:txBody>
      </p:sp>
      <p:sp>
        <p:nvSpPr>
          <p:cNvPr id="6" name="Textplatzhalter 5"/>
          <p:cNvSpPr>
            <a:spLocks noGrp="1"/>
          </p:cNvSpPr>
          <p:nvPr>
            <p:ph type="body" idx="1"/>
          </p:nvPr>
        </p:nvSpPr>
        <p:spPr/>
        <p:txBody>
          <a:bodyPr/>
          <a:lstStyle/>
          <a:p>
            <a:r>
              <a:rPr lang="de-DE" dirty="0">
                <a:solidFill>
                  <a:srgbClr val="FF0000"/>
                </a:solidFill>
              </a:rPr>
              <a:t>Leistungsgerechtigkeit</a:t>
            </a:r>
          </a:p>
        </p:txBody>
      </p:sp>
      <p:sp>
        <p:nvSpPr>
          <p:cNvPr id="3" name="Inhaltsplatzhalter 2"/>
          <p:cNvSpPr>
            <a:spLocks noGrp="1"/>
          </p:cNvSpPr>
          <p:nvPr>
            <p:ph sz="half" idx="2"/>
          </p:nvPr>
        </p:nvSpPr>
        <p:spPr>
          <a:xfrm>
            <a:off x="609604" y="3212979"/>
            <a:ext cx="5386917" cy="3312365"/>
          </a:xfrm>
        </p:spPr>
        <p:txBody>
          <a:bodyPr/>
          <a:lstStyle/>
          <a:p>
            <a:r>
              <a:rPr lang="de-DE" dirty="0"/>
              <a:t>Die unterschiedliche Leistungs-fähigkeit ist hauptsächlich Ausdruck unterschiedlicher Anstrengung und Risikobereitschaft; </a:t>
            </a:r>
            <a:r>
              <a:rPr lang="de-DE" dirty="0">
                <a:sym typeface="Symbol" panose="05050102010706020507" pitchFamily="18" charset="2"/>
              </a:rPr>
              <a:t> Steuersätze linear (=gleichbleibend; flat </a:t>
            </a:r>
            <a:r>
              <a:rPr lang="de-DE" dirty="0" err="1">
                <a:sym typeface="Symbol" panose="05050102010706020507" pitchFamily="18" charset="2"/>
              </a:rPr>
              <a:t>tax</a:t>
            </a:r>
            <a:r>
              <a:rPr lang="de-DE" dirty="0">
                <a:sym typeface="Symbol" panose="05050102010706020507" pitchFamily="18" charset="2"/>
              </a:rPr>
              <a:t>) oder nur gering progressiv  Umverteilung nur durch Transfers</a:t>
            </a:r>
            <a:endParaRPr lang="de-DE" dirty="0"/>
          </a:p>
        </p:txBody>
      </p:sp>
      <p:sp>
        <p:nvSpPr>
          <p:cNvPr id="7" name="Textplatzhalter 6"/>
          <p:cNvSpPr>
            <a:spLocks noGrp="1"/>
          </p:cNvSpPr>
          <p:nvPr>
            <p:ph type="body" sz="quarter" idx="3"/>
          </p:nvPr>
        </p:nvSpPr>
        <p:spPr/>
        <p:txBody>
          <a:bodyPr/>
          <a:lstStyle/>
          <a:p>
            <a:r>
              <a:rPr lang="de-DE" dirty="0">
                <a:solidFill>
                  <a:srgbClr val="FF0000"/>
                </a:solidFill>
              </a:rPr>
              <a:t>Bedarfsgerechtigkeit</a:t>
            </a:r>
          </a:p>
        </p:txBody>
      </p:sp>
      <p:sp>
        <p:nvSpPr>
          <p:cNvPr id="8" name="Inhaltsplatzhalter 7"/>
          <p:cNvSpPr>
            <a:spLocks noGrp="1"/>
          </p:cNvSpPr>
          <p:nvPr>
            <p:ph sz="quarter" idx="4"/>
          </p:nvPr>
        </p:nvSpPr>
        <p:spPr>
          <a:xfrm>
            <a:off x="6193376" y="3212979"/>
            <a:ext cx="5389033" cy="3143372"/>
          </a:xfrm>
        </p:spPr>
        <p:txBody>
          <a:bodyPr/>
          <a:lstStyle/>
          <a:p>
            <a:r>
              <a:rPr lang="de-DE" dirty="0"/>
              <a:t>Unterschiedliche Leistungsfähigkeit führt nicht zu unterschiedlichem Bedarf; Oberhalb einer den Grundbedarf deckenden Freizone kann daher beliebig progressiv (steigende Steuersätze) besteuert werden </a:t>
            </a:r>
            <a:r>
              <a:rPr lang="de-DE" dirty="0">
                <a:sym typeface="Symbol" panose="05050102010706020507" pitchFamily="18" charset="2"/>
              </a:rPr>
              <a:t> Umverteilung durch Steuern und Transfers</a:t>
            </a:r>
            <a:endParaRPr lang="de-DE" dirty="0"/>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117</a:t>
            </a:fld>
            <a:endParaRPr lang="de-DE"/>
          </a:p>
        </p:txBody>
      </p:sp>
      <p:sp>
        <p:nvSpPr>
          <p:cNvPr id="10" name="Textfeld 9"/>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11" name="Textfeld 10"/>
          <p:cNvSpPr txBox="1"/>
          <p:nvPr/>
        </p:nvSpPr>
        <p:spPr>
          <a:xfrm>
            <a:off x="983432" y="6165304"/>
            <a:ext cx="10081120" cy="646331"/>
          </a:xfrm>
          <a:prstGeom prst="rect">
            <a:avLst/>
          </a:prstGeom>
          <a:noFill/>
        </p:spPr>
        <p:txBody>
          <a:bodyPr wrap="square" rtlCol="0">
            <a:spAutoFit/>
          </a:bodyPr>
          <a:lstStyle/>
          <a:p>
            <a:r>
              <a:rPr lang="de-DE" dirty="0">
                <a:solidFill>
                  <a:srgbClr val="00B050"/>
                </a:solidFill>
              </a:rPr>
              <a:t>Sozialleistungen wie Steuerfreiheit des Existenzminimums, Sicherung des Existenzminimums etc. sind in beiden Systemen möglich.</a:t>
            </a:r>
          </a:p>
        </p:txBody>
      </p:sp>
      <p:sp>
        <p:nvSpPr>
          <p:cNvPr id="12" name="Textfeld 11">
            <a:extLst>
              <a:ext uri="{FF2B5EF4-FFF2-40B4-BE49-F238E27FC236}">
                <a16:creationId xmlns:a16="http://schemas.microsoft.com/office/drawing/2014/main" id="{8EFA4230-9BFC-4BE8-905A-60568893D6DB}"/>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25360436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6.2 Einkommensteuer</a:t>
            </a:r>
          </a:p>
        </p:txBody>
      </p:sp>
      <p:sp>
        <p:nvSpPr>
          <p:cNvPr id="7" name="Fußzeilenplatzhalter 6"/>
          <p:cNvSpPr>
            <a:spLocks noGrp="1"/>
          </p:cNvSpPr>
          <p:nvPr>
            <p:ph type="ftr" sz="quarter" idx="10"/>
          </p:nvPr>
        </p:nvSpPr>
        <p:spPr/>
        <p:txBody>
          <a:bodyPr/>
          <a:lstStyle/>
          <a:p>
            <a:pPr>
              <a:defRPr/>
            </a:pPr>
            <a:r>
              <a:rPr lang="de-DE"/>
              <a:t>© Anselm Dohle-Beltinger 2023</a:t>
            </a:r>
          </a:p>
        </p:txBody>
      </p:sp>
      <p:sp>
        <p:nvSpPr>
          <p:cNvPr id="8" name="Foliennummernplatzhalter 7"/>
          <p:cNvSpPr>
            <a:spLocks noGrp="1"/>
          </p:cNvSpPr>
          <p:nvPr>
            <p:ph type="sldNum" sz="quarter" idx="11"/>
          </p:nvPr>
        </p:nvSpPr>
        <p:spPr/>
        <p:txBody>
          <a:bodyPr/>
          <a:lstStyle/>
          <a:p>
            <a:pPr>
              <a:defRPr/>
            </a:pPr>
            <a:fld id="{3F9B04E0-1FAE-4DAE-A67F-B7D5948AF3DF}" type="slidenum">
              <a:rPr lang="de-DE" smtClean="0"/>
              <a:pPr>
                <a:defRPr/>
              </a:pPr>
              <a:t>118</a:t>
            </a:fld>
            <a:endParaRPr lang="de-DE"/>
          </a:p>
        </p:txBody>
      </p:sp>
      <p:sp>
        <p:nvSpPr>
          <p:cNvPr id="6" name="Textfeld 5">
            <a:extLst>
              <a:ext uri="{FF2B5EF4-FFF2-40B4-BE49-F238E27FC236}">
                <a16:creationId xmlns:a16="http://schemas.microsoft.com/office/drawing/2014/main" id="{8091E1A9-0AB8-4963-AF01-5E7A56E4405E}"/>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42698416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175178" y="366144"/>
            <a:ext cx="6410976" cy="1143000"/>
          </a:xfrm>
        </p:spPr>
        <p:txBody>
          <a:bodyPr/>
          <a:lstStyle/>
          <a:p>
            <a:r>
              <a:rPr lang="de-DE" dirty="0"/>
              <a:t>Bemessungsgrundlage</a:t>
            </a:r>
          </a:p>
        </p:txBody>
      </p:sp>
      <p:sp>
        <p:nvSpPr>
          <p:cNvPr id="12" name="Inhaltsplatzhalter 11"/>
          <p:cNvSpPr>
            <a:spLocks noGrp="1"/>
          </p:cNvSpPr>
          <p:nvPr>
            <p:ph idx="1"/>
          </p:nvPr>
        </p:nvSpPr>
        <p:spPr>
          <a:xfrm>
            <a:off x="5303912" y="1581770"/>
            <a:ext cx="6552728" cy="4638058"/>
          </a:xfrm>
        </p:spPr>
        <p:txBody>
          <a:bodyPr/>
          <a:lstStyle/>
          <a:p>
            <a:r>
              <a:rPr lang="de-DE" sz="2400" dirty="0"/>
              <a:t>Regelunterschiede</a:t>
            </a:r>
          </a:p>
          <a:p>
            <a:pPr lvl="1"/>
            <a:r>
              <a:rPr lang="de-DE" sz="2000" dirty="0"/>
              <a:t>Freibeträge</a:t>
            </a:r>
          </a:p>
          <a:p>
            <a:pPr lvl="2"/>
            <a:r>
              <a:rPr lang="de-DE" sz="1800" dirty="0"/>
              <a:t>Kapitalerträge</a:t>
            </a:r>
          </a:p>
          <a:p>
            <a:pPr lvl="2"/>
            <a:r>
              <a:rPr lang="de-DE" sz="1800" dirty="0"/>
              <a:t>Arbeitnehmer</a:t>
            </a:r>
          </a:p>
          <a:p>
            <a:pPr lvl="1"/>
            <a:r>
              <a:rPr lang="de-DE" sz="2000" dirty="0"/>
              <a:t>Einbeziehung Einkünfte</a:t>
            </a:r>
          </a:p>
          <a:p>
            <a:pPr lvl="2"/>
            <a:r>
              <a:rPr lang="de-DE" sz="1800" dirty="0"/>
              <a:t>450-Euro-Job</a:t>
            </a:r>
          </a:p>
          <a:p>
            <a:pPr lvl="2"/>
            <a:r>
              <a:rPr lang="de-DE" sz="1800" dirty="0"/>
              <a:t>Sonn-, Feiertags, und Nachtzuschläge</a:t>
            </a:r>
          </a:p>
          <a:p>
            <a:pPr lvl="1"/>
            <a:r>
              <a:rPr lang="de-DE" sz="2000" dirty="0"/>
              <a:t>Sonderbesteuerung</a:t>
            </a:r>
          </a:p>
          <a:p>
            <a:pPr lvl="2"/>
            <a:r>
              <a:rPr lang="de-DE" sz="1800" dirty="0"/>
              <a:t>Kapitalerträge (Abgeltungssteuer)</a:t>
            </a:r>
          </a:p>
          <a:p>
            <a:pPr lvl="2"/>
            <a:r>
              <a:rPr lang="de-DE" sz="1800" dirty="0"/>
              <a:t>Gewinnausschüttungen (Halbeinkünfteverfahren)</a:t>
            </a:r>
          </a:p>
          <a:p>
            <a:pPr lvl="1"/>
            <a:r>
              <a:rPr lang="de-DE" sz="2000" dirty="0"/>
              <a:t>Mehrfachbesteuerung (mit Anrechnung und ohne)</a:t>
            </a:r>
          </a:p>
          <a:p>
            <a:pPr lvl="2"/>
            <a:r>
              <a:rPr lang="de-DE" sz="1600" dirty="0"/>
              <a:t>Gewerbesteuer, Einnahmen aus Gewerbebetrieb</a:t>
            </a:r>
          </a:p>
          <a:p>
            <a:pPr lvl="2"/>
            <a:r>
              <a:rPr lang="de-DE" sz="1600" dirty="0"/>
              <a:t>Einkommenssteuer, Verbrauchssteuern</a:t>
            </a:r>
          </a:p>
        </p:txBody>
      </p:sp>
      <p:sp>
        <p:nvSpPr>
          <p:cNvPr id="7" name="Fußzeilenplatzhalter 6"/>
          <p:cNvSpPr>
            <a:spLocks noGrp="1"/>
          </p:cNvSpPr>
          <p:nvPr>
            <p:ph type="ftr" sz="quarter" idx="10"/>
          </p:nvPr>
        </p:nvSpPr>
        <p:spPr/>
        <p:txBody>
          <a:bodyPr/>
          <a:lstStyle/>
          <a:p>
            <a:pPr>
              <a:defRPr/>
            </a:pPr>
            <a:r>
              <a:rPr lang="de-DE"/>
              <a:t>© Anselm Dohle-Beltinger 2023</a:t>
            </a:r>
          </a:p>
        </p:txBody>
      </p:sp>
      <p:sp>
        <p:nvSpPr>
          <p:cNvPr id="8" name="Foliennummernplatzhalter 7"/>
          <p:cNvSpPr>
            <a:spLocks noGrp="1"/>
          </p:cNvSpPr>
          <p:nvPr>
            <p:ph type="sldNum" sz="quarter" idx="11"/>
          </p:nvPr>
        </p:nvSpPr>
        <p:spPr/>
        <p:txBody>
          <a:bodyPr/>
          <a:lstStyle/>
          <a:p>
            <a:pPr>
              <a:defRPr/>
            </a:pPr>
            <a:fld id="{3F9B04E0-1FAE-4DAE-A67F-B7D5948AF3DF}" type="slidenum">
              <a:rPr lang="de-DE" smtClean="0"/>
              <a:pPr>
                <a:defRPr/>
              </a:pPr>
              <a:t>119</a:t>
            </a:fld>
            <a:endParaRPr lang="de-DE"/>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0"/>
            <a:ext cx="4849856" cy="6858000"/>
          </a:xfrm>
          <a:prstGeom prst="rect">
            <a:avLst/>
          </a:prstGeom>
        </p:spPr>
      </p:pic>
      <p:sp>
        <p:nvSpPr>
          <p:cNvPr id="14" name="Textfeld 13"/>
          <p:cNvSpPr txBox="1"/>
          <p:nvPr/>
        </p:nvSpPr>
        <p:spPr>
          <a:xfrm>
            <a:off x="3417888" y="5945513"/>
            <a:ext cx="1767328" cy="276999"/>
          </a:xfrm>
          <a:prstGeom prst="rect">
            <a:avLst/>
          </a:prstGeom>
          <a:noFill/>
        </p:spPr>
        <p:txBody>
          <a:bodyPr wrap="square" rtlCol="0">
            <a:spAutoFit/>
          </a:bodyPr>
          <a:lstStyle/>
          <a:p>
            <a:r>
              <a:rPr lang="de-DE" sz="1200" dirty="0"/>
              <a:t>Quelle: </a:t>
            </a:r>
            <a:r>
              <a:rPr lang="de-DE" sz="1200" dirty="0">
                <a:hlinkClick r:id="rId3"/>
              </a:rPr>
              <a:t>finanz-tools.de</a:t>
            </a:r>
            <a:endParaRPr lang="de-DE" sz="1200" dirty="0"/>
          </a:p>
        </p:txBody>
      </p:sp>
      <p:sp>
        <p:nvSpPr>
          <p:cNvPr id="10" name="Textfeld 9"/>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13" name="Textfeld 12">
            <a:extLst>
              <a:ext uri="{FF2B5EF4-FFF2-40B4-BE49-F238E27FC236}">
                <a16:creationId xmlns:a16="http://schemas.microsoft.com/office/drawing/2014/main" id="{386540E3-0DD3-4D7B-BDF4-6809587CA764}"/>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2487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1.4 Vorschläge zur Begriffsklärung </a:t>
            </a:r>
            <a:r>
              <a:rPr lang="de-DE" sz="4000" dirty="0"/>
              <a:t>Einkommen und Vermögen</a:t>
            </a:r>
          </a:p>
        </p:txBody>
      </p:sp>
      <p:sp>
        <p:nvSpPr>
          <p:cNvPr id="3" name="Inhaltsplatzhalter 2"/>
          <p:cNvSpPr>
            <a:spLocks noGrp="1"/>
          </p:cNvSpPr>
          <p:nvPr>
            <p:ph idx="1"/>
          </p:nvPr>
        </p:nvSpPr>
        <p:spPr>
          <a:xfrm>
            <a:off x="623392" y="2276872"/>
            <a:ext cx="11233248" cy="4581128"/>
          </a:xfrm>
        </p:spPr>
        <p:txBody>
          <a:bodyPr>
            <a:normAutofit fontScale="70000" lnSpcReduction="20000"/>
          </a:bodyPr>
          <a:lstStyle/>
          <a:p>
            <a:r>
              <a:rPr lang="de-DE" dirty="0">
                <a:solidFill>
                  <a:srgbClr val="FF0000"/>
                </a:solidFill>
              </a:rPr>
              <a:t>Einkommen</a:t>
            </a:r>
            <a:r>
              <a:rPr lang="de-DE" dirty="0"/>
              <a:t> ist die Menge an wirtschaftlicher Verfügungsmacht, die man ausgeben kann ohne am Ende einer Periode schlechter gestellt zu sein als am Anfang</a:t>
            </a:r>
          </a:p>
          <a:p>
            <a:pPr lvl="1">
              <a:buNone/>
            </a:pPr>
            <a:r>
              <a:rPr lang="de-DE" dirty="0"/>
              <a:t>Implikationen: </a:t>
            </a:r>
          </a:p>
          <a:p>
            <a:pPr lvl="1"/>
            <a:r>
              <a:rPr lang="de-DE" dirty="0"/>
              <a:t>inflationsbereinigt</a:t>
            </a:r>
          </a:p>
          <a:p>
            <a:pPr lvl="1"/>
            <a:r>
              <a:rPr lang="de-DE" dirty="0"/>
              <a:t>neben Arbeitseinkommen auch Erträge aus Vermögen und Transfers</a:t>
            </a:r>
          </a:p>
          <a:p>
            <a:pPr lvl="1"/>
            <a:r>
              <a:rPr lang="de-DE" dirty="0"/>
              <a:t>Erträge müssen nicht liquide sein, sondern auch Wertsteigerungen; kein Niederstwertprinzip; Wertverluste (evtl. &gt;AfA) reduzieren Einkommen</a:t>
            </a:r>
          </a:p>
          <a:p>
            <a:pPr marL="457200" lvl="1" indent="0">
              <a:buNone/>
            </a:pPr>
            <a:endParaRPr lang="de-DE" dirty="0"/>
          </a:p>
          <a:p>
            <a:r>
              <a:rPr lang="de-DE" dirty="0">
                <a:solidFill>
                  <a:srgbClr val="FF0000"/>
                </a:solidFill>
              </a:rPr>
              <a:t>Vermögen</a:t>
            </a:r>
            <a:r>
              <a:rPr lang="de-DE" dirty="0"/>
              <a:t> ist die Summe der Aktiva, die eine Wirtschaftseinheit -nach Abzug von Verpflichtungen gegenüber Dritten - liquidieren kann</a:t>
            </a:r>
          </a:p>
          <a:p>
            <a:pPr lvl="1">
              <a:buNone/>
            </a:pPr>
            <a:r>
              <a:rPr lang="de-DE" dirty="0"/>
              <a:t>Implikation</a:t>
            </a:r>
          </a:p>
          <a:p>
            <a:pPr lvl="1"/>
            <a:r>
              <a:rPr lang="de-DE" dirty="0"/>
              <a:t>Schulden werden vorher abgezogen = Nettovermögen</a:t>
            </a:r>
          </a:p>
          <a:p>
            <a:pPr lvl="1"/>
            <a:r>
              <a:rPr lang="de-DE" dirty="0"/>
              <a:t>es zählt nicht nur Geld-, sondern auch Sachvermögen sowie Anwartschaften (Forderungen; z.B. Ansprüche auf Rente)</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12</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8" name="Textfeld 7"/>
          <p:cNvSpPr txBox="1"/>
          <p:nvPr/>
        </p:nvSpPr>
        <p:spPr>
          <a:xfrm>
            <a:off x="5591944" y="0"/>
            <a:ext cx="345638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a:p>
            <a:pPr fontAlgn="auto">
              <a:spcBef>
                <a:spcPts val="0"/>
              </a:spcBef>
              <a:spcAft>
                <a:spcPts val="0"/>
              </a:spcAft>
              <a:defRPr/>
            </a:pPr>
            <a:r>
              <a:rPr lang="de-DE" sz="1400" dirty="0">
                <a:latin typeface="+mn-lt"/>
              </a:rPr>
              <a:t>4. Begriffe Einkommen/Vermögen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de-DE" altLang="de-DE" sz="1400">
                <a:solidFill>
                  <a:schemeClr val="bg1"/>
                </a:solidFill>
              </a:rPr>
              <a:t>© Anselm Dohle-Beltinger 2023</a:t>
            </a:r>
          </a:p>
        </p:txBody>
      </p:sp>
      <p:sp>
        <p:nvSpPr>
          <p:cNvPr id="9011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0"/>
              </a:spcBef>
              <a:buFontTx/>
              <a:buNone/>
            </a:pPr>
            <a:fld id="{787A4C0B-1394-41A6-87FA-04222B659C65}" type="slidenum">
              <a:rPr lang="de-DE" altLang="de-DE" sz="1400">
                <a:solidFill>
                  <a:schemeClr val="bg1"/>
                </a:solidFill>
              </a:rPr>
              <a:pPr algn="l">
                <a:spcBef>
                  <a:spcPct val="0"/>
                </a:spcBef>
                <a:buFontTx/>
                <a:buNone/>
              </a:pPr>
              <a:t>120</a:t>
            </a:fld>
            <a:endParaRPr lang="de-DE" altLang="de-DE" sz="1400">
              <a:solidFill>
                <a:schemeClr val="bg1"/>
              </a:solidFill>
            </a:endParaRPr>
          </a:p>
        </p:txBody>
      </p:sp>
      <p:sp>
        <p:nvSpPr>
          <p:cNvPr id="90116" name="Rectangle 2"/>
          <p:cNvSpPr>
            <a:spLocks noGrp="1" noChangeArrowheads="1"/>
          </p:cNvSpPr>
          <p:nvPr>
            <p:ph type="title"/>
          </p:nvPr>
        </p:nvSpPr>
        <p:spPr>
          <a:xfrm>
            <a:off x="623392" y="1124198"/>
            <a:ext cx="10972800" cy="1143000"/>
          </a:xfrm>
        </p:spPr>
        <p:txBody>
          <a:bodyPr/>
          <a:lstStyle/>
          <a:p>
            <a:r>
              <a:rPr lang="de-DE" altLang="de-DE" dirty="0"/>
              <a:t>Steuertarif:</a:t>
            </a:r>
            <a:br>
              <a:rPr lang="de-DE" altLang="de-DE" dirty="0"/>
            </a:br>
            <a:r>
              <a:rPr lang="de-DE" altLang="de-DE" dirty="0"/>
              <a:t>Berücksichtigung des Existenzminimums</a:t>
            </a:r>
          </a:p>
        </p:txBody>
      </p:sp>
      <p:sp>
        <p:nvSpPr>
          <p:cNvPr id="90117" name="Rectangle 3"/>
          <p:cNvSpPr>
            <a:spLocks noGrp="1" noChangeArrowheads="1"/>
          </p:cNvSpPr>
          <p:nvPr>
            <p:ph type="body" idx="1"/>
          </p:nvPr>
        </p:nvSpPr>
        <p:spPr>
          <a:xfrm>
            <a:off x="1055440" y="2492524"/>
            <a:ext cx="10009112" cy="3960812"/>
          </a:xfrm>
        </p:spPr>
        <p:txBody>
          <a:bodyPr>
            <a:normAutofit/>
          </a:bodyPr>
          <a:lstStyle/>
          <a:p>
            <a:r>
              <a:rPr lang="de-DE" altLang="de-DE" dirty="0"/>
              <a:t>Das Existenzminimum (Definition bzw. Höhe offen) </a:t>
            </a:r>
          </a:p>
          <a:p>
            <a:pPr lvl="1"/>
            <a:r>
              <a:rPr lang="de-DE" altLang="de-DE" dirty="0"/>
              <a:t>muss frei von Steuerlasten (Freibetrag) sein bzw. </a:t>
            </a:r>
          </a:p>
          <a:p>
            <a:pPr lvl="1"/>
            <a:r>
              <a:rPr lang="de-DE" altLang="de-DE" dirty="0"/>
              <a:t>muss so hoch angesetzt werden, dass nach (z.B. Verbrauchs-)Steuern noch die Existenz gesichert ist; vgl. </a:t>
            </a:r>
            <a:r>
              <a:rPr lang="de-DE" altLang="de-DE" dirty="0">
                <a:hlinkClick r:id="rId3" action="ppaction://hlinksldjump"/>
              </a:rPr>
              <a:t>Folie 71 f</a:t>
            </a:r>
            <a:endParaRPr lang="de-DE" altLang="de-DE" dirty="0"/>
          </a:p>
        </p:txBody>
      </p:sp>
      <p:sp>
        <p:nvSpPr>
          <p:cNvPr id="7" name="Textfeld 6"/>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8" name="Fußzeilenplatzhalter 6"/>
          <p:cNvSpPr txBox="1">
            <a:spLocks/>
          </p:cNvSpPr>
          <p:nvPr/>
        </p:nvSpPr>
        <p:spPr>
          <a:xfrm>
            <a:off x="4318000" y="6508751"/>
            <a:ext cx="386080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a:t>© Anselm Dohle-Beltinger 2020</a:t>
            </a:r>
          </a:p>
        </p:txBody>
      </p:sp>
      <p:sp>
        <p:nvSpPr>
          <p:cNvPr id="9" name="Foliennummernplatzhalter 7"/>
          <p:cNvSpPr txBox="1">
            <a:spLocks/>
          </p:cNvSpPr>
          <p:nvPr/>
        </p:nvSpPr>
        <p:spPr>
          <a:xfrm>
            <a:off x="8890000" y="6508751"/>
            <a:ext cx="2844800" cy="365125"/>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C58B5EA-BABA-4665-BC5A-3CAF0FE5813F}" type="slidenum">
              <a:rPr lang="de-DE" smtClean="0"/>
              <a:t>120</a:t>
            </a:fld>
            <a:endParaRPr lang="de-DE" dirty="0"/>
          </a:p>
        </p:txBody>
      </p:sp>
      <p:sp>
        <p:nvSpPr>
          <p:cNvPr id="10" name="Textfeld 9">
            <a:extLst>
              <a:ext uri="{FF2B5EF4-FFF2-40B4-BE49-F238E27FC236}">
                <a16:creationId xmlns:a16="http://schemas.microsoft.com/office/drawing/2014/main" id="{82C924C2-9744-47C9-A91F-B19744AD382F}"/>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30311300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05" name="Freeform 16"/>
          <p:cNvSpPr>
            <a:spLocks/>
          </p:cNvSpPr>
          <p:nvPr/>
        </p:nvSpPr>
        <p:spPr bwMode="auto">
          <a:xfrm>
            <a:off x="2927350" y="3136900"/>
            <a:ext cx="7004050" cy="2813050"/>
          </a:xfrm>
          <a:custGeom>
            <a:avLst/>
            <a:gdLst>
              <a:gd name="T0" fmla="*/ 0 w 4412"/>
              <a:gd name="T1" fmla="*/ 2147483646 h 1772"/>
              <a:gd name="T2" fmla="*/ 2147483646 w 4412"/>
              <a:gd name="T3" fmla="*/ 2147483646 h 1772"/>
              <a:gd name="T4" fmla="*/ 2147483646 w 4412"/>
              <a:gd name="T5" fmla="*/ 2147483646 h 1772"/>
              <a:gd name="T6" fmla="*/ 2147483646 w 4412"/>
              <a:gd name="T7" fmla="*/ 2147483646 h 1772"/>
              <a:gd name="T8" fmla="*/ 2147483646 w 4412"/>
              <a:gd name="T9" fmla="*/ 2147483646 h 1772"/>
              <a:gd name="T10" fmla="*/ 2147483646 w 4412"/>
              <a:gd name="T11" fmla="*/ 2147483646 h 1772"/>
              <a:gd name="T12" fmla="*/ 2147483646 w 4412"/>
              <a:gd name="T13" fmla="*/ 0 h 1772"/>
              <a:gd name="T14" fmla="*/ 0 60000 65536"/>
              <a:gd name="T15" fmla="*/ 0 60000 65536"/>
              <a:gd name="T16" fmla="*/ 0 60000 65536"/>
              <a:gd name="T17" fmla="*/ 0 60000 65536"/>
              <a:gd name="T18" fmla="*/ 0 60000 65536"/>
              <a:gd name="T19" fmla="*/ 0 60000 65536"/>
              <a:gd name="T20" fmla="*/ 0 60000 65536"/>
              <a:gd name="T21" fmla="*/ 0 w 4412"/>
              <a:gd name="T22" fmla="*/ 0 h 1772"/>
              <a:gd name="T23" fmla="*/ 4412 w 4412"/>
              <a:gd name="T24" fmla="*/ 1772 h 17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2" h="1772">
                <a:moveTo>
                  <a:pt x="0" y="1772"/>
                </a:moveTo>
                <a:lnTo>
                  <a:pt x="4" y="1184"/>
                </a:lnTo>
                <a:lnTo>
                  <a:pt x="220" y="904"/>
                </a:lnTo>
                <a:lnTo>
                  <a:pt x="1361" y="93"/>
                </a:lnTo>
                <a:lnTo>
                  <a:pt x="2586" y="93"/>
                </a:lnTo>
                <a:lnTo>
                  <a:pt x="2586" y="3"/>
                </a:lnTo>
                <a:lnTo>
                  <a:pt x="4412"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grpSp>
        <p:nvGrpSpPr>
          <p:cNvPr id="16" name="Gruppieren 15">
            <a:extLst>
              <a:ext uri="{FF2B5EF4-FFF2-40B4-BE49-F238E27FC236}">
                <a16:creationId xmlns:a16="http://schemas.microsoft.com/office/drawing/2014/main" id="{A3D5D81E-D8F3-4932-B469-41BE3E6D40EB}"/>
              </a:ext>
            </a:extLst>
          </p:cNvPr>
          <p:cNvGrpSpPr/>
          <p:nvPr/>
        </p:nvGrpSpPr>
        <p:grpSpPr>
          <a:xfrm>
            <a:off x="2927350" y="3283726"/>
            <a:ext cx="7418389" cy="2666224"/>
            <a:chOff x="2927350" y="3283726"/>
            <a:chExt cx="7418389" cy="2666224"/>
          </a:xfrm>
        </p:grpSpPr>
        <p:sp>
          <p:nvSpPr>
            <p:cNvPr id="93192" name="Freeform 22"/>
            <p:cNvSpPr>
              <a:spLocks/>
            </p:cNvSpPr>
            <p:nvPr/>
          </p:nvSpPr>
          <p:spPr bwMode="auto">
            <a:xfrm>
              <a:off x="2927350" y="3314700"/>
              <a:ext cx="6991350" cy="2635250"/>
            </a:xfrm>
            <a:custGeom>
              <a:avLst/>
              <a:gdLst>
                <a:gd name="T0" fmla="*/ 0 w 4404"/>
                <a:gd name="T1" fmla="*/ 2147483646 h 1660"/>
                <a:gd name="T2" fmla="*/ 2147483646 w 4404"/>
                <a:gd name="T3" fmla="*/ 2147483646 h 1660"/>
                <a:gd name="T4" fmla="*/ 2147483646 w 4404"/>
                <a:gd name="T5" fmla="*/ 2147483646 h 1660"/>
                <a:gd name="T6" fmla="*/ 2147483646 w 4404"/>
                <a:gd name="T7" fmla="*/ 2147483646 h 1660"/>
                <a:gd name="T8" fmla="*/ 2147483646 w 4404"/>
                <a:gd name="T9" fmla="*/ 2147483646 h 1660"/>
                <a:gd name="T10" fmla="*/ 2147483646 w 4404"/>
                <a:gd name="T11" fmla="*/ 0 h 1660"/>
                <a:gd name="T12" fmla="*/ 0 60000 65536"/>
                <a:gd name="T13" fmla="*/ 0 60000 65536"/>
                <a:gd name="T14" fmla="*/ 0 60000 65536"/>
                <a:gd name="T15" fmla="*/ 0 60000 65536"/>
                <a:gd name="T16" fmla="*/ 0 60000 65536"/>
                <a:gd name="T17" fmla="*/ 0 60000 65536"/>
                <a:gd name="T18" fmla="*/ 0 w 4404"/>
                <a:gd name="T19" fmla="*/ 0 h 1660"/>
                <a:gd name="T20" fmla="*/ 4404 w 4404"/>
                <a:gd name="T21" fmla="*/ 1660 h 1660"/>
                <a:gd name="connsiteX0" fmla="*/ 0 w 10000"/>
                <a:gd name="connsiteY0" fmla="*/ 10000 h 10000"/>
                <a:gd name="connsiteX1" fmla="*/ 500 w 10000"/>
                <a:gd name="connsiteY1" fmla="*/ 7855 h 10000"/>
                <a:gd name="connsiteX2" fmla="*/ 1571 w 10000"/>
                <a:gd name="connsiteY2" fmla="*/ 5398 h 10000"/>
                <a:gd name="connsiteX3" fmla="*/ 3230 w 10000"/>
                <a:gd name="connsiteY3" fmla="*/ 3339 h 10000"/>
                <a:gd name="connsiteX4" fmla="*/ 5895 w 10000"/>
                <a:gd name="connsiteY4" fmla="*/ 723 h 10000"/>
                <a:gd name="connsiteX5" fmla="*/ 10000 w 10000"/>
                <a:gd name="connsiteY5" fmla="*/ 0 h 10000"/>
                <a:gd name="connsiteX0" fmla="*/ 0 w 10000"/>
                <a:gd name="connsiteY0" fmla="*/ 10000 h 10000"/>
                <a:gd name="connsiteX1" fmla="*/ 500 w 10000"/>
                <a:gd name="connsiteY1" fmla="*/ 7855 h 10000"/>
                <a:gd name="connsiteX2" fmla="*/ 1571 w 10000"/>
                <a:gd name="connsiteY2" fmla="*/ 5398 h 10000"/>
                <a:gd name="connsiteX3" fmla="*/ 3230 w 10000"/>
                <a:gd name="connsiteY3" fmla="*/ 3339 h 10000"/>
                <a:gd name="connsiteX4" fmla="*/ 5869 w 10000"/>
                <a:gd name="connsiteY4" fmla="*/ 895 h 10000"/>
                <a:gd name="connsiteX5" fmla="*/ 10000 w 10000"/>
                <a:gd name="connsiteY5" fmla="*/ 0 h 10000"/>
                <a:gd name="connsiteX0" fmla="*/ 0 w 10000"/>
                <a:gd name="connsiteY0" fmla="*/ 10000 h 10000"/>
                <a:gd name="connsiteX1" fmla="*/ 500 w 10000"/>
                <a:gd name="connsiteY1" fmla="*/ 7855 h 10000"/>
                <a:gd name="connsiteX2" fmla="*/ 1571 w 10000"/>
                <a:gd name="connsiteY2" fmla="*/ 5398 h 10000"/>
                <a:gd name="connsiteX3" fmla="*/ 3230 w 10000"/>
                <a:gd name="connsiteY3" fmla="*/ 3339 h 10000"/>
                <a:gd name="connsiteX4" fmla="*/ 5869 w 10000"/>
                <a:gd name="connsiteY4" fmla="*/ 895 h 10000"/>
                <a:gd name="connsiteX5" fmla="*/ 10000 w 10000"/>
                <a:gd name="connsiteY5" fmla="*/ 0 h 10000"/>
                <a:gd name="connsiteX0" fmla="*/ 0 w 10000"/>
                <a:gd name="connsiteY0" fmla="*/ 10000 h 10000"/>
                <a:gd name="connsiteX1" fmla="*/ 500 w 10000"/>
                <a:gd name="connsiteY1" fmla="*/ 7855 h 10000"/>
                <a:gd name="connsiteX2" fmla="*/ 1571 w 10000"/>
                <a:gd name="connsiteY2" fmla="*/ 5398 h 10000"/>
                <a:gd name="connsiteX3" fmla="*/ 3230 w 10000"/>
                <a:gd name="connsiteY3" fmla="*/ 3339 h 10000"/>
                <a:gd name="connsiteX4" fmla="*/ 5869 w 10000"/>
                <a:gd name="connsiteY4" fmla="*/ 895 h 10000"/>
                <a:gd name="connsiteX5" fmla="*/ 10000 w 10000"/>
                <a:gd name="connsiteY5" fmla="*/ 0 h 10000"/>
                <a:gd name="connsiteX0" fmla="*/ 0 w 10000"/>
                <a:gd name="connsiteY0" fmla="*/ 10000 h 10000"/>
                <a:gd name="connsiteX1" fmla="*/ 500 w 10000"/>
                <a:gd name="connsiteY1" fmla="*/ 7855 h 10000"/>
                <a:gd name="connsiteX2" fmla="*/ 1571 w 10000"/>
                <a:gd name="connsiteY2" fmla="*/ 5398 h 10000"/>
                <a:gd name="connsiteX3" fmla="*/ 3230 w 10000"/>
                <a:gd name="connsiteY3" fmla="*/ 3339 h 10000"/>
                <a:gd name="connsiteX4" fmla="*/ 5869 w 10000"/>
                <a:gd name="connsiteY4" fmla="*/ 895 h 10000"/>
                <a:gd name="connsiteX5" fmla="*/ 10000 w 10000"/>
                <a:gd name="connsiteY5" fmla="*/ 0 h 10000"/>
                <a:gd name="connsiteX0" fmla="*/ 0 w 10000"/>
                <a:gd name="connsiteY0" fmla="*/ 10000 h 10000"/>
                <a:gd name="connsiteX1" fmla="*/ 500 w 10000"/>
                <a:gd name="connsiteY1" fmla="*/ 7855 h 10000"/>
                <a:gd name="connsiteX2" fmla="*/ 1571 w 10000"/>
                <a:gd name="connsiteY2" fmla="*/ 5398 h 10000"/>
                <a:gd name="connsiteX3" fmla="*/ 3230 w 10000"/>
                <a:gd name="connsiteY3" fmla="*/ 3339 h 10000"/>
                <a:gd name="connsiteX4" fmla="*/ 5869 w 10000"/>
                <a:gd name="connsiteY4" fmla="*/ 895 h 10000"/>
                <a:gd name="connsiteX5" fmla="*/ 10000 w 10000"/>
                <a:gd name="connsiteY5" fmla="*/ 0 h 10000"/>
                <a:gd name="connsiteX0" fmla="*/ 0 w 10000"/>
                <a:gd name="connsiteY0" fmla="*/ 10000 h 10000"/>
                <a:gd name="connsiteX1" fmla="*/ 500 w 10000"/>
                <a:gd name="connsiteY1" fmla="*/ 7855 h 10000"/>
                <a:gd name="connsiteX2" fmla="*/ 1558 w 10000"/>
                <a:gd name="connsiteY2" fmla="*/ 5742 h 10000"/>
                <a:gd name="connsiteX3" fmla="*/ 3230 w 10000"/>
                <a:gd name="connsiteY3" fmla="*/ 3339 h 10000"/>
                <a:gd name="connsiteX4" fmla="*/ 5869 w 10000"/>
                <a:gd name="connsiteY4" fmla="*/ 895 h 10000"/>
                <a:gd name="connsiteX5" fmla="*/ 1000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cubicBezTo>
                    <a:pt x="84" y="9645"/>
                    <a:pt x="240" y="8565"/>
                    <a:pt x="500" y="7855"/>
                  </a:cubicBezTo>
                  <a:cubicBezTo>
                    <a:pt x="760" y="7145"/>
                    <a:pt x="1103" y="6495"/>
                    <a:pt x="1558" y="5742"/>
                  </a:cubicBezTo>
                  <a:cubicBezTo>
                    <a:pt x="2013" y="4989"/>
                    <a:pt x="2512" y="4147"/>
                    <a:pt x="3230" y="3339"/>
                  </a:cubicBezTo>
                  <a:cubicBezTo>
                    <a:pt x="3949" y="2531"/>
                    <a:pt x="4742" y="1446"/>
                    <a:pt x="5869" y="895"/>
                  </a:cubicBezTo>
                  <a:cubicBezTo>
                    <a:pt x="6956" y="413"/>
                    <a:pt x="9144" y="151"/>
                    <a:pt x="10000" y="0"/>
                  </a:cubicBezTo>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de-DE"/>
            </a:p>
          </p:txBody>
        </p:sp>
        <p:sp>
          <p:nvSpPr>
            <p:cNvPr id="93220" name="Text Box 42"/>
            <p:cNvSpPr txBox="1">
              <a:spLocks noChangeArrowheads="1"/>
            </p:cNvSpPr>
            <p:nvPr/>
          </p:nvSpPr>
          <p:spPr bwMode="auto">
            <a:xfrm>
              <a:off x="9625014" y="3283726"/>
              <a:ext cx="7207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400" dirty="0">
                  <a:solidFill>
                    <a:schemeClr val="accent5">
                      <a:lumMod val="60000"/>
                      <a:lumOff val="40000"/>
                    </a:schemeClr>
                  </a:solidFill>
                </a:rPr>
                <a:t>41,3%</a:t>
              </a:r>
            </a:p>
          </p:txBody>
        </p:sp>
        <p:sp>
          <p:nvSpPr>
            <p:cNvPr id="93214" name="Text Box 34"/>
            <p:cNvSpPr txBox="1">
              <a:spLocks noChangeArrowheads="1"/>
            </p:cNvSpPr>
            <p:nvPr/>
          </p:nvSpPr>
          <p:spPr bwMode="auto">
            <a:xfrm>
              <a:off x="3146396" y="5372232"/>
              <a:ext cx="5048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038" rIns="0"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400" dirty="0">
                  <a:solidFill>
                    <a:schemeClr val="accent5">
                      <a:lumMod val="60000"/>
                      <a:lumOff val="40000"/>
                    </a:schemeClr>
                  </a:solidFill>
                </a:rPr>
                <a:t>6,0%</a:t>
              </a:r>
            </a:p>
          </p:txBody>
        </p:sp>
        <p:sp>
          <p:nvSpPr>
            <p:cNvPr id="93215" name="Text Box 37"/>
            <p:cNvSpPr txBox="1">
              <a:spLocks noChangeArrowheads="1"/>
            </p:cNvSpPr>
            <p:nvPr/>
          </p:nvSpPr>
          <p:spPr bwMode="auto">
            <a:xfrm>
              <a:off x="6743701" y="3499627"/>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400" dirty="0">
                  <a:solidFill>
                    <a:schemeClr val="accent5">
                      <a:lumMod val="60000"/>
                      <a:lumOff val="40000"/>
                    </a:schemeClr>
                  </a:solidFill>
                </a:rPr>
                <a:t>38,4%</a:t>
              </a:r>
            </a:p>
          </p:txBody>
        </p:sp>
        <p:sp>
          <p:nvSpPr>
            <p:cNvPr id="93188" name="Text Box 36"/>
            <p:cNvSpPr txBox="1">
              <a:spLocks noChangeArrowheads="1"/>
            </p:cNvSpPr>
            <p:nvPr/>
          </p:nvSpPr>
          <p:spPr bwMode="auto">
            <a:xfrm>
              <a:off x="5130077" y="4147068"/>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038" rIns="0"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400" dirty="0">
                  <a:solidFill>
                    <a:schemeClr val="accent5">
                      <a:lumMod val="60000"/>
                      <a:lumOff val="40000"/>
                    </a:schemeClr>
                  </a:solidFill>
                </a:rPr>
                <a:t>26,1%</a:t>
              </a:r>
            </a:p>
          </p:txBody>
        </p:sp>
        <p:sp>
          <p:nvSpPr>
            <p:cNvPr id="93189" name="Text Box 35"/>
            <p:cNvSpPr txBox="1">
              <a:spLocks noChangeArrowheads="1"/>
            </p:cNvSpPr>
            <p:nvPr/>
          </p:nvSpPr>
          <p:spPr bwMode="auto">
            <a:xfrm>
              <a:off x="3880347" y="4800349"/>
              <a:ext cx="7191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400" dirty="0">
                  <a:solidFill>
                    <a:schemeClr val="accent5">
                      <a:lumMod val="60000"/>
                      <a:lumOff val="40000"/>
                    </a:schemeClr>
                  </a:solidFill>
                </a:rPr>
                <a:t>15,7%</a:t>
              </a:r>
            </a:p>
          </p:txBody>
        </p:sp>
        <p:sp>
          <p:nvSpPr>
            <p:cNvPr id="93207" name="Text Box 24"/>
            <p:cNvSpPr txBox="1">
              <a:spLocks noChangeArrowheads="1"/>
            </p:cNvSpPr>
            <p:nvPr/>
          </p:nvSpPr>
          <p:spPr bwMode="auto">
            <a:xfrm>
              <a:off x="6456364" y="3644901"/>
              <a:ext cx="367347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2400" dirty="0">
                  <a:solidFill>
                    <a:schemeClr val="folHlink"/>
                  </a:solidFill>
                </a:rPr>
                <a:t>Durchschnittssteuersatz</a:t>
              </a:r>
            </a:p>
          </p:txBody>
        </p:sp>
        <p:sp>
          <p:nvSpPr>
            <p:cNvPr id="93210" name="Oval 30"/>
            <p:cNvSpPr>
              <a:spLocks noChangeArrowheads="1"/>
            </p:cNvSpPr>
            <p:nvPr/>
          </p:nvSpPr>
          <p:spPr bwMode="auto">
            <a:xfrm>
              <a:off x="3216276" y="5373689"/>
              <a:ext cx="73025" cy="71437"/>
            </a:xfrm>
            <a:prstGeom prst="ellipse">
              <a:avLst/>
            </a:prstGeom>
            <a:solidFill>
              <a:schemeClr val="accent5">
                <a:lumMod val="60000"/>
                <a:lumOff val="40000"/>
              </a:schemeClr>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93211" name="Oval 31"/>
            <p:cNvSpPr>
              <a:spLocks noChangeArrowheads="1"/>
            </p:cNvSpPr>
            <p:nvPr/>
          </p:nvSpPr>
          <p:spPr bwMode="auto">
            <a:xfrm>
              <a:off x="3934033" y="4818380"/>
              <a:ext cx="45719" cy="45719"/>
            </a:xfrm>
            <a:prstGeom prst="ellipse">
              <a:avLst/>
            </a:prstGeom>
            <a:solidFill>
              <a:schemeClr val="accent5">
                <a:lumMod val="60000"/>
                <a:lumOff val="40000"/>
              </a:schemeClr>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93212" name="Oval 32"/>
            <p:cNvSpPr>
              <a:spLocks noChangeArrowheads="1"/>
            </p:cNvSpPr>
            <p:nvPr/>
          </p:nvSpPr>
          <p:spPr bwMode="auto">
            <a:xfrm>
              <a:off x="5035982" y="4205439"/>
              <a:ext cx="73025" cy="71437"/>
            </a:xfrm>
            <a:prstGeom prst="ellipse">
              <a:avLst/>
            </a:prstGeom>
            <a:solidFill>
              <a:schemeClr val="accent5">
                <a:lumMod val="60000"/>
                <a:lumOff val="40000"/>
              </a:schemeClr>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93213" name="Oval 33"/>
            <p:cNvSpPr>
              <a:spLocks noChangeArrowheads="1"/>
            </p:cNvSpPr>
            <p:nvPr/>
          </p:nvSpPr>
          <p:spPr bwMode="auto">
            <a:xfrm>
              <a:off x="7007182" y="3500827"/>
              <a:ext cx="73025" cy="71437"/>
            </a:xfrm>
            <a:prstGeom prst="ellipse">
              <a:avLst/>
            </a:prstGeom>
            <a:solidFill>
              <a:schemeClr val="accent5">
                <a:lumMod val="60000"/>
                <a:lumOff val="40000"/>
              </a:schemeClr>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93221" name="Oval 43"/>
            <p:cNvSpPr>
              <a:spLocks noChangeArrowheads="1"/>
            </p:cNvSpPr>
            <p:nvPr/>
          </p:nvSpPr>
          <p:spPr bwMode="auto">
            <a:xfrm>
              <a:off x="9840914" y="3284539"/>
              <a:ext cx="73025" cy="71437"/>
            </a:xfrm>
            <a:prstGeom prst="ellipse">
              <a:avLst/>
            </a:prstGeom>
            <a:solidFill>
              <a:schemeClr val="accent5">
                <a:lumMod val="60000"/>
                <a:lumOff val="40000"/>
              </a:schemeClr>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66" name="Text Box 36">
              <a:extLst>
                <a:ext uri="{FF2B5EF4-FFF2-40B4-BE49-F238E27FC236}">
                  <a16:creationId xmlns:a16="http://schemas.microsoft.com/office/drawing/2014/main" id="{904EA453-553C-4022-B661-EDFF1B4A942A}"/>
                </a:ext>
              </a:extLst>
            </p:cNvPr>
            <p:cNvSpPr txBox="1">
              <a:spLocks noChangeArrowheads="1"/>
            </p:cNvSpPr>
            <p:nvPr/>
          </p:nvSpPr>
          <p:spPr bwMode="auto">
            <a:xfrm>
              <a:off x="5960269" y="3768725"/>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038" rIns="0"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400" dirty="0">
                  <a:solidFill>
                    <a:schemeClr val="accent5">
                      <a:lumMod val="60000"/>
                      <a:lumOff val="40000"/>
                    </a:schemeClr>
                  </a:solidFill>
                </a:rPr>
                <a:t>33,7%</a:t>
              </a:r>
            </a:p>
          </p:txBody>
        </p:sp>
      </p:grpSp>
      <p:sp>
        <p:nvSpPr>
          <p:cNvPr id="93186" name="Fußzeilenplatzhalt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de-DE" altLang="de-DE" sz="1400">
                <a:solidFill>
                  <a:schemeClr val="bg1"/>
                </a:solidFill>
              </a:rPr>
              <a:t>© Anselm Dohle-Beltinger 2023</a:t>
            </a:r>
          </a:p>
        </p:txBody>
      </p:sp>
      <p:sp>
        <p:nvSpPr>
          <p:cNvPr id="93187"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0"/>
              </a:spcBef>
              <a:buFontTx/>
              <a:buNone/>
            </a:pPr>
            <a:fld id="{9C95740D-EB64-4AAB-9369-2EA1515A6DA6}" type="slidenum">
              <a:rPr lang="de-DE" altLang="de-DE" sz="1400">
                <a:solidFill>
                  <a:schemeClr val="bg1"/>
                </a:solidFill>
              </a:rPr>
              <a:pPr algn="l">
                <a:spcBef>
                  <a:spcPct val="0"/>
                </a:spcBef>
                <a:buFontTx/>
                <a:buNone/>
              </a:pPr>
              <a:t>121</a:t>
            </a:fld>
            <a:endParaRPr lang="de-DE" altLang="de-DE" sz="1400">
              <a:solidFill>
                <a:schemeClr val="bg1"/>
              </a:solidFill>
            </a:endParaRPr>
          </a:p>
        </p:txBody>
      </p:sp>
      <p:sp>
        <p:nvSpPr>
          <p:cNvPr id="93190" name="Rectangle 28"/>
          <p:cNvSpPr>
            <a:spLocks noChangeArrowheads="1"/>
          </p:cNvSpPr>
          <p:nvPr/>
        </p:nvSpPr>
        <p:spPr bwMode="auto">
          <a:xfrm>
            <a:off x="7032626" y="3141664"/>
            <a:ext cx="2879725" cy="142875"/>
          </a:xfrm>
          <a:prstGeom prst="rect">
            <a:avLst/>
          </a:prstGeom>
          <a:solidFill>
            <a:srgbClr val="FFFF00"/>
          </a:solidFill>
          <a:ln w="9525">
            <a:solidFill>
              <a:srgbClr val="FFFF00"/>
            </a:solidFill>
            <a:miter lim="800000"/>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buFontTx/>
              <a:buNone/>
            </a:pPr>
            <a:r>
              <a:rPr lang="de-DE" altLang="de-DE" sz="1200"/>
              <a:t>Reichensteuer</a:t>
            </a:r>
          </a:p>
        </p:txBody>
      </p:sp>
      <p:sp>
        <p:nvSpPr>
          <p:cNvPr id="93193" name="Rectangle 4"/>
          <p:cNvSpPr>
            <a:spLocks noGrp="1" noChangeArrowheads="1"/>
          </p:cNvSpPr>
          <p:nvPr>
            <p:ph type="title"/>
          </p:nvPr>
        </p:nvSpPr>
        <p:spPr>
          <a:xfrm>
            <a:off x="1991544" y="404664"/>
            <a:ext cx="8229600" cy="1143000"/>
          </a:xfrm>
          <a:noFill/>
        </p:spPr>
        <p:txBody>
          <a:bodyPr/>
          <a:lstStyle/>
          <a:p>
            <a:r>
              <a:rPr lang="de-DE" altLang="de-DE" sz="3200" dirty="0"/>
              <a:t>Aktueller Einkommensteuertarif 2023 Grundtabelle, d.h. für Ledige</a:t>
            </a:r>
          </a:p>
        </p:txBody>
      </p:sp>
      <p:sp>
        <p:nvSpPr>
          <p:cNvPr id="93194" name="Line 5"/>
          <p:cNvSpPr>
            <a:spLocks noChangeShapeType="1"/>
          </p:cNvSpPr>
          <p:nvPr/>
        </p:nvSpPr>
        <p:spPr bwMode="auto">
          <a:xfrm flipV="1">
            <a:off x="2495550" y="2060575"/>
            <a:ext cx="0" cy="3887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195" name="Line 6"/>
          <p:cNvSpPr>
            <a:spLocks noChangeShapeType="1"/>
          </p:cNvSpPr>
          <p:nvPr/>
        </p:nvSpPr>
        <p:spPr bwMode="auto">
          <a:xfrm>
            <a:off x="2495550" y="5949950"/>
            <a:ext cx="7632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196" name="Text Box 7"/>
          <p:cNvSpPr txBox="1">
            <a:spLocks noChangeArrowheads="1"/>
          </p:cNvSpPr>
          <p:nvPr/>
        </p:nvSpPr>
        <p:spPr bwMode="auto">
          <a:xfrm>
            <a:off x="8902960" y="6178549"/>
            <a:ext cx="266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2000" u="sng" dirty="0"/>
              <a:t>Zu versteuerndes</a:t>
            </a:r>
            <a:r>
              <a:rPr lang="de-DE" altLang="de-DE" sz="2000" dirty="0"/>
              <a:t> Einkommen in Tsd. €</a:t>
            </a:r>
          </a:p>
        </p:txBody>
      </p:sp>
      <p:sp>
        <p:nvSpPr>
          <p:cNvPr id="93197" name="Text Box 8"/>
          <p:cNvSpPr txBox="1">
            <a:spLocks noChangeArrowheads="1"/>
          </p:cNvSpPr>
          <p:nvPr/>
        </p:nvSpPr>
        <p:spPr bwMode="auto">
          <a:xfrm>
            <a:off x="1524001" y="1628775"/>
            <a:ext cx="21955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2000"/>
              <a:t>Steuersatz in %</a:t>
            </a:r>
          </a:p>
        </p:txBody>
      </p:sp>
      <p:sp>
        <p:nvSpPr>
          <p:cNvPr id="93198" name="Line 9"/>
          <p:cNvSpPr>
            <a:spLocks noChangeShapeType="1"/>
          </p:cNvSpPr>
          <p:nvPr/>
        </p:nvSpPr>
        <p:spPr bwMode="auto">
          <a:xfrm>
            <a:off x="2351088" y="501332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199" name="Line 10"/>
          <p:cNvSpPr>
            <a:spLocks noChangeShapeType="1"/>
          </p:cNvSpPr>
          <p:nvPr/>
        </p:nvSpPr>
        <p:spPr bwMode="auto">
          <a:xfrm>
            <a:off x="2351088" y="3141663"/>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200" name="Line 11"/>
          <p:cNvSpPr>
            <a:spLocks noChangeShapeType="1"/>
          </p:cNvSpPr>
          <p:nvPr/>
        </p:nvSpPr>
        <p:spPr bwMode="auto">
          <a:xfrm>
            <a:off x="2351088" y="458152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201" name="Line 12"/>
          <p:cNvSpPr>
            <a:spLocks noChangeShapeType="1"/>
          </p:cNvSpPr>
          <p:nvPr/>
        </p:nvSpPr>
        <p:spPr bwMode="auto">
          <a:xfrm>
            <a:off x="2351088" y="4076700"/>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202" name="Text Box 13"/>
          <p:cNvSpPr txBox="1">
            <a:spLocks noChangeArrowheads="1"/>
          </p:cNvSpPr>
          <p:nvPr/>
        </p:nvSpPr>
        <p:spPr bwMode="auto">
          <a:xfrm>
            <a:off x="1703388" y="2924175"/>
            <a:ext cx="57626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600"/>
              <a:t>45</a:t>
            </a:r>
          </a:p>
          <a:p>
            <a:pPr algn="ctr">
              <a:spcBef>
                <a:spcPct val="0"/>
              </a:spcBef>
              <a:buFontTx/>
              <a:buNone/>
            </a:pPr>
            <a:r>
              <a:rPr lang="de-DE" altLang="de-DE" sz="1600"/>
              <a:t>42</a:t>
            </a:r>
          </a:p>
          <a:p>
            <a:pPr algn="ctr">
              <a:spcBef>
                <a:spcPct val="50000"/>
              </a:spcBef>
              <a:buFontTx/>
              <a:buNone/>
            </a:pPr>
            <a:endParaRPr lang="de-DE" altLang="de-DE" sz="1600"/>
          </a:p>
          <a:p>
            <a:pPr algn="ctr">
              <a:spcBef>
                <a:spcPct val="50000"/>
              </a:spcBef>
              <a:buFontTx/>
              <a:buNone/>
            </a:pPr>
            <a:r>
              <a:rPr lang="de-DE" altLang="de-DE" sz="1600"/>
              <a:t>30</a:t>
            </a:r>
          </a:p>
          <a:p>
            <a:pPr algn="ctr">
              <a:spcBef>
                <a:spcPct val="0"/>
              </a:spcBef>
              <a:buFontTx/>
              <a:buNone/>
            </a:pPr>
            <a:endParaRPr lang="de-DE" altLang="de-DE" sz="1600"/>
          </a:p>
          <a:p>
            <a:pPr algn="ctr">
              <a:spcBef>
                <a:spcPct val="0"/>
              </a:spcBef>
              <a:buFontTx/>
              <a:buNone/>
            </a:pPr>
            <a:r>
              <a:rPr lang="de-DE" altLang="de-DE" sz="1600"/>
              <a:t>24</a:t>
            </a:r>
          </a:p>
          <a:p>
            <a:pPr algn="ctr">
              <a:spcBef>
                <a:spcPct val="100000"/>
              </a:spcBef>
              <a:buFontTx/>
              <a:buNone/>
            </a:pPr>
            <a:r>
              <a:rPr lang="de-DE" altLang="de-DE" sz="1600"/>
              <a:t>14</a:t>
            </a:r>
          </a:p>
        </p:txBody>
      </p:sp>
      <p:sp>
        <p:nvSpPr>
          <p:cNvPr id="93203" name="Line 14"/>
          <p:cNvSpPr>
            <a:spLocks noChangeShapeType="1"/>
          </p:cNvSpPr>
          <p:nvPr/>
        </p:nvSpPr>
        <p:spPr bwMode="auto">
          <a:xfrm>
            <a:off x="2351088" y="3284538"/>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204" name="Text Box 15"/>
          <p:cNvSpPr txBox="1">
            <a:spLocks noChangeArrowheads="1"/>
          </p:cNvSpPr>
          <p:nvPr/>
        </p:nvSpPr>
        <p:spPr bwMode="auto">
          <a:xfrm>
            <a:off x="2492375" y="5949280"/>
            <a:ext cx="817245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50000"/>
              </a:spcBef>
              <a:buFontTx/>
              <a:buNone/>
            </a:pPr>
            <a:r>
              <a:rPr lang="de-DE" altLang="de-DE" sz="1400" dirty="0"/>
              <a:t>   10,9   16         30                62,8 </a:t>
            </a:r>
            <a:r>
              <a:rPr lang="de-DE" altLang="de-DE" sz="1400" dirty="0">
                <a:solidFill>
                  <a:srgbClr val="00B050"/>
                </a:solidFill>
              </a:rPr>
              <a:t>65,5</a:t>
            </a:r>
            <a:r>
              <a:rPr lang="de-DE" altLang="de-DE" sz="1400" dirty="0"/>
              <a:t>         120            </a:t>
            </a:r>
            <a:r>
              <a:rPr lang="de-DE" altLang="de-DE" sz="1400" b="1" dirty="0">
                <a:solidFill>
                  <a:srgbClr val="FF0000"/>
                </a:solidFill>
              </a:rPr>
              <a:t>277,8                                                 500</a:t>
            </a:r>
            <a:endParaRPr lang="de-DE" altLang="de-DE" sz="1400" dirty="0">
              <a:sym typeface="Symbol" panose="05050102010706020507" pitchFamily="18" charset="2"/>
            </a:endParaRPr>
          </a:p>
        </p:txBody>
      </p:sp>
      <p:sp>
        <p:nvSpPr>
          <p:cNvPr id="93208" name="Text Box 25"/>
          <p:cNvSpPr txBox="1">
            <a:spLocks noChangeArrowheads="1"/>
          </p:cNvSpPr>
          <p:nvPr/>
        </p:nvSpPr>
        <p:spPr bwMode="auto">
          <a:xfrm>
            <a:off x="6527800" y="1844676"/>
            <a:ext cx="3384550" cy="27764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marL="584200" indent="-584200"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50000"/>
              </a:spcBef>
              <a:buFontTx/>
              <a:buNone/>
            </a:pPr>
            <a:r>
              <a:rPr lang="de-DE" altLang="de-DE" sz="1200" dirty="0"/>
              <a:t>Internet: </a:t>
            </a:r>
            <a:r>
              <a:rPr lang="de-DE" altLang="de-DE" sz="1200" dirty="0">
                <a:hlinkClick r:id="rId2"/>
              </a:rPr>
              <a:t>bmf-steuerrechner.de</a:t>
            </a:r>
            <a:r>
              <a:rPr lang="de-DE" altLang="de-DE" sz="1200" dirty="0"/>
              <a:t> </a:t>
            </a:r>
            <a:endParaRPr lang="de-DE" altLang="de-DE" sz="1200" dirty="0">
              <a:sym typeface="Symbol" panose="05050102010706020507" pitchFamily="18" charset="2"/>
            </a:endParaRPr>
          </a:p>
        </p:txBody>
      </p:sp>
      <p:grpSp>
        <p:nvGrpSpPr>
          <p:cNvPr id="12" name="Gruppieren 11">
            <a:extLst>
              <a:ext uri="{FF2B5EF4-FFF2-40B4-BE49-F238E27FC236}">
                <a16:creationId xmlns:a16="http://schemas.microsoft.com/office/drawing/2014/main" id="{31ABD8B5-161A-45A2-A115-3EF20850012F}"/>
              </a:ext>
            </a:extLst>
          </p:cNvPr>
          <p:cNvGrpSpPr/>
          <p:nvPr/>
        </p:nvGrpSpPr>
        <p:grpSpPr>
          <a:xfrm>
            <a:off x="1260710" y="5668499"/>
            <a:ext cx="2268538" cy="306852"/>
            <a:chOff x="1260710" y="5668499"/>
            <a:chExt cx="2268538" cy="306852"/>
          </a:xfrm>
        </p:grpSpPr>
        <p:sp>
          <p:nvSpPr>
            <p:cNvPr id="93217" name="Text Box 39"/>
            <p:cNvSpPr txBox="1">
              <a:spLocks noChangeArrowheads="1"/>
            </p:cNvSpPr>
            <p:nvPr/>
          </p:nvSpPr>
          <p:spPr bwMode="auto">
            <a:xfrm>
              <a:off x="1260710" y="5668499"/>
              <a:ext cx="226853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200" dirty="0">
                  <a:solidFill>
                    <a:srgbClr val="FF6600"/>
                  </a:solidFill>
                </a:rPr>
                <a:t>Grundfreibetrag</a:t>
              </a:r>
            </a:p>
          </p:txBody>
        </p:sp>
        <p:sp>
          <p:nvSpPr>
            <p:cNvPr id="93216" name="Rectangle 38"/>
            <p:cNvSpPr>
              <a:spLocks noChangeArrowheads="1"/>
            </p:cNvSpPr>
            <p:nvPr/>
          </p:nvSpPr>
          <p:spPr bwMode="auto">
            <a:xfrm>
              <a:off x="2482850" y="5902326"/>
              <a:ext cx="431800" cy="730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grpSp>
      <p:sp>
        <p:nvSpPr>
          <p:cNvPr id="93222" name="Line 44"/>
          <p:cNvSpPr>
            <a:spLocks noChangeShapeType="1"/>
          </p:cNvSpPr>
          <p:nvPr/>
        </p:nvSpPr>
        <p:spPr bwMode="auto">
          <a:xfrm>
            <a:off x="5591175" y="3284538"/>
            <a:ext cx="1009650"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224" name="Line 46"/>
          <p:cNvSpPr>
            <a:spLocks noChangeShapeType="1"/>
          </p:cNvSpPr>
          <p:nvPr/>
        </p:nvSpPr>
        <p:spPr bwMode="auto">
          <a:xfrm>
            <a:off x="6749847" y="2743993"/>
            <a:ext cx="6554" cy="51082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grpSp>
        <p:nvGrpSpPr>
          <p:cNvPr id="14" name="Gruppieren 13">
            <a:extLst>
              <a:ext uri="{FF2B5EF4-FFF2-40B4-BE49-F238E27FC236}">
                <a16:creationId xmlns:a16="http://schemas.microsoft.com/office/drawing/2014/main" id="{930836DF-211E-4667-8C34-BAF6E241AD19}"/>
              </a:ext>
            </a:extLst>
          </p:cNvPr>
          <p:cNvGrpSpPr/>
          <p:nvPr/>
        </p:nvGrpSpPr>
        <p:grpSpPr>
          <a:xfrm>
            <a:off x="2652830" y="3284539"/>
            <a:ext cx="2435108" cy="1728787"/>
            <a:chOff x="2652830" y="3284539"/>
            <a:chExt cx="2435108" cy="1728787"/>
          </a:xfrm>
        </p:grpSpPr>
        <p:sp>
          <p:nvSpPr>
            <p:cNvPr id="93191" name="Freeform 26"/>
            <p:cNvSpPr>
              <a:spLocks/>
            </p:cNvSpPr>
            <p:nvPr/>
          </p:nvSpPr>
          <p:spPr bwMode="auto">
            <a:xfrm>
              <a:off x="2927350" y="3284539"/>
              <a:ext cx="2160588" cy="1728787"/>
            </a:xfrm>
            <a:custGeom>
              <a:avLst/>
              <a:gdLst>
                <a:gd name="T0" fmla="*/ 0 w 1361"/>
                <a:gd name="T1" fmla="*/ 2147483646 h 1089"/>
                <a:gd name="T2" fmla="*/ 2147483646 w 1361"/>
                <a:gd name="T3" fmla="*/ 0 h 1089"/>
                <a:gd name="T4" fmla="*/ 2147483646 w 1361"/>
                <a:gd name="T5" fmla="*/ 2147483646 h 1089"/>
                <a:gd name="T6" fmla="*/ 0 w 1361"/>
                <a:gd name="T7" fmla="*/ 2147483646 h 1089"/>
                <a:gd name="T8" fmla="*/ 0 60000 65536"/>
                <a:gd name="T9" fmla="*/ 0 60000 65536"/>
                <a:gd name="T10" fmla="*/ 0 60000 65536"/>
                <a:gd name="T11" fmla="*/ 0 60000 65536"/>
                <a:gd name="T12" fmla="*/ 0 w 1361"/>
                <a:gd name="T13" fmla="*/ 0 h 1089"/>
                <a:gd name="T14" fmla="*/ 1361 w 1361"/>
                <a:gd name="T15" fmla="*/ 1089 h 1089"/>
              </a:gdLst>
              <a:ahLst/>
              <a:cxnLst>
                <a:cxn ang="T8">
                  <a:pos x="T0" y="T1"/>
                </a:cxn>
                <a:cxn ang="T9">
                  <a:pos x="T2" y="T3"/>
                </a:cxn>
                <a:cxn ang="T10">
                  <a:pos x="T4" y="T5"/>
                </a:cxn>
                <a:cxn ang="T11">
                  <a:pos x="T6" y="T7"/>
                </a:cxn>
              </a:cxnLst>
              <a:rect l="T12" t="T13" r="T14" b="T15"/>
              <a:pathLst>
                <a:path w="1361" h="1089">
                  <a:moveTo>
                    <a:pt x="0" y="1089"/>
                  </a:moveTo>
                  <a:lnTo>
                    <a:pt x="1361" y="0"/>
                  </a:lnTo>
                  <a:lnTo>
                    <a:pt x="227" y="817"/>
                  </a:lnTo>
                  <a:lnTo>
                    <a:pt x="0" y="1089"/>
                  </a:lnTo>
                  <a:close/>
                </a:path>
              </a:pathLst>
            </a:custGeom>
            <a:solidFill>
              <a:srgbClr val="00B600"/>
            </a:solidFill>
            <a:ln w="9525">
              <a:solidFill>
                <a:srgbClr val="00B600"/>
              </a:solidFill>
              <a:round/>
              <a:headEnd/>
              <a:tailEnd/>
            </a:ln>
          </p:spPr>
          <p:txBody>
            <a:bodyPr wrap="none" lIns="92075" tIns="46038" rIns="92075" bIns="46038" anchor="ctr"/>
            <a:lstStyle/>
            <a:p>
              <a:endParaRPr lang="de-DE"/>
            </a:p>
          </p:txBody>
        </p:sp>
        <p:sp>
          <p:nvSpPr>
            <p:cNvPr id="93209" name="Text Box 27"/>
            <p:cNvSpPr txBox="1">
              <a:spLocks noChangeArrowheads="1"/>
            </p:cNvSpPr>
            <p:nvPr/>
          </p:nvSpPr>
          <p:spPr bwMode="auto">
            <a:xfrm>
              <a:off x="2652830" y="3905174"/>
              <a:ext cx="108108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50000"/>
                </a:spcBef>
                <a:buFontTx/>
                <a:buNone/>
              </a:pPr>
              <a:r>
                <a:rPr lang="de-DE" altLang="de-DE" sz="1200" dirty="0">
                  <a:solidFill>
                    <a:srgbClr val="00B600"/>
                  </a:solidFill>
                </a:rPr>
                <a:t>Mittelstands-bauch</a:t>
              </a:r>
            </a:p>
          </p:txBody>
        </p:sp>
        <p:cxnSp>
          <p:nvCxnSpPr>
            <p:cNvPr id="93225" name="Gerade Verbindung mit Pfeil 41"/>
            <p:cNvCxnSpPr>
              <a:cxnSpLocks noChangeShapeType="1"/>
            </p:cNvCxnSpPr>
            <p:nvPr/>
          </p:nvCxnSpPr>
          <p:spPr bwMode="auto">
            <a:xfrm>
              <a:off x="3239299" y="4227783"/>
              <a:ext cx="213515" cy="344217"/>
            </a:xfrm>
            <a:prstGeom prst="straightConnector1">
              <a:avLst/>
            </a:prstGeom>
            <a:noFill/>
            <a:ln w="9525" algn="ctr">
              <a:solidFill>
                <a:srgbClr val="99FF33"/>
              </a:solidFill>
              <a:round/>
              <a:headEnd/>
              <a:tailEnd type="arrow" w="med" len="med"/>
            </a:ln>
            <a:extLst>
              <a:ext uri="{909E8E84-426E-40DD-AFC4-6F175D3DCCD1}">
                <a14:hiddenFill xmlns:a14="http://schemas.microsoft.com/office/drawing/2010/main">
                  <a:noFill/>
                </a14:hiddenFill>
              </a:ext>
            </a:extLst>
          </p:spPr>
        </p:cxnSp>
      </p:grpSp>
      <p:sp>
        <p:nvSpPr>
          <p:cNvPr id="48" name="Fußzeilenplatzhalter 6"/>
          <p:cNvSpPr txBox="1">
            <a:spLocks/>
          </p:cNvSpPr>
          <p:nvPr/>
        </p:nvSpPr>
        <p:spPr>
          <a:xfrm>
            <a:off x="4318000" y="6508751"/>
            <a:ext cx="386080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a:t>© Anselm Dohle-Beltinger 2020</a:t>
            </a:r>
          </a:p>
        </p:txBody>
      </p:sp>
      <p:sp>
        <p:nvSpPr>
          <p:cNvPr id="49" name="Foliennummernplatzhalter 7"/>
          <p:cNvSpPr txBox="1">
            <a:spLocks/>
          </p:cNvSpPr>
          <p:nvPr/>
        </p:nvSpPr>
        <p:spPr>
          <a:xfrm>
            <a:off x="8890000" y="6508751"/>
            <a:ext cx="2844800" cy="365125"/>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CF86E22-8DA2-4B99-98B2-645F70F683EB}" type="slidenum">
              <a:rPr lang="de-DE" smtClean="0"/>
              <a:t>121</a:t>
            </a:fld>
            <a:endParaRPr lang="de-DE" dirty="0"/>
          </a:p>
        </p:txBody>
      </p:sp>
      <p:grpSp>
        <p:nvGrpSpPr>
          <p:cNvPr id="15" name="Gruppieren 14">
            <a:extLst>
              <a:ext uri="{FF2B5EF4-FFF2-40B4-BE49-F238E27FC236}">
                <a16:creationId xmlns:a16="http://schemas.microsoft.com/office/drawing/2014/main" id="{3FAAB73B-6160-42C7-BD24-3C964EEF8989}"/>
              </a:ext>
            </a:extLst>
          </p:cNvPr>
          <p:cNvGrpSpPr/>
          <p:nvPr/>
        </p:nvGrpSpPr>
        <p:grpSpPr>
          <a:xfrm>
            <a:off x="2927351" y="2492376"/>
            <a:ext cx="5184775" cy="3101975"/>
            <a:chOff x="2927351" y="2492376"/>
            <a:chExt cx="5184775" cy="3101975"/>
          </a:xfrm>
        </p:grpSpPr>
        <p:sp>
          <p:nvSpPr>
            <p:cNvPr id="93218" name="Line 40"/>
            <p:cNvSpPr>
              <a:spLocks noChangeShapeType="1"/>
            </p:cNvSpPr>
            <p:nvPr/>
          </p:nvSpPr>
          <p:spPr bwMode="auto">
            <a:xfrm flipH="1" flipV="1">
              <a:off x="2927351" y="5013325"/>
              <a:ext cx="2016125" cy="431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93219" name="Text Box 41"/>
            <p:cNvSpPr txBox="1">
              <a:spLocks noChangeArrowheads="1"/>
            </p:cNvSpPr>
            <p:nvPr/>
          </p:nvSpPr>
          <p:spPr bwMode="auto">
            <a:xfrm>
              <a:off x="4667251" y="5286376"/>
              <a:ext cx="2220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400">
                  <a:solidFill>
                    <a:srgbClr val="FF0000"/>
                  </a:solidFill>
                </a:rPr>
                <a:t>Eingangssteuersatz</a:t>
              </a:r>
            </a:p>
          </p:txBody>
        </p:sp>
        <p:sp>
          <p:nvSpPr>
            <p:cNvPr id="93223" name="Text Box 45"/>
            <p:cNvSpPr txBox="1">
              <a:spLocks noChangeArrowheads="1"/>
            </p:cNvSpPr>
            <p:nvPr/>
          </p:nvSpPr>
          <p:spPr bwMode="auto">
            <a:xfrm>
              <a:off x="6167439" y="2492376"/>
              <a:ext cx="194468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1400">
                  <a:solidFill>
                    <a:srgbClr val="FF0000"/>
                  </a:solidFill>
                </a:rPr>
                <a:t>Spitzensteuersatz</a:t>
              </a:r>
            </a:p>
          </p:txBody>
        </p:sp>
        <p:cxnSp>
          <p:nvCxnSpPr>
            <p:cNvPr id="4" name="Gerade Verbindung mit Pfeil 3">
              <a:extLst>
                <a:ext uri="{FF2B5EF4-FFF2-40B4-BE49-F238E27FC236}">
                  <a16:creationId xmlns:a16="http://schemas.microsoft.com/office/drawing/2014/main" id="{E58AA023-6EF0-4FB0-BAB5-F7B68DE0B257}"/>
                </a:ext>
              </a:extLst>
            </p:cNvPr>
            <p:cNvCxnSpPr>
              <a:stCxn id="93224" idx="0"/>
            </p:cNvCxnSpPr>
            <p:nvPr/>
          </p:nvCxnSpPr>
          <p:spPr>
            <a:xfrm>
              <a:off x="6749847" y="2743993"/>
              <a:ext cx="858321" cy="412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0" name="Textfeld 49">
            <a:extLst>
              <a:ext uri="{FF2B5EF4-FFF2-40B4-BE49-F238E27FC236}">
                <a16:creationId xmlns:a16="http://schemas.microsoft.com/office/drawing/2014/main" id="{24D71475-5709-4525-9518-BA314DC90B65}"/>
              </a:ext>
            </a:extLst>
          </p:cNvPr>
          <p:cNvSpPr txBox="1"/>
          <p:nvPr/>
        </p:nvSpPr>
        <p:spPr>
          <a:xfrm>
            <a:off x="68760" y="-16834"/>
            <a:ext cx="3384054" cy="523220"/>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51" name="Textfeld 50">
            <a:extLst>
              <a:ext uri="{FF2B5EF4-FFF2-40B4-BE49-F238E27FC236}">
                <a16:creationId xmlns:a16="http://schemas.microsoft.com/office/drawing/2014/main" id="{C56650F1-6E6F-402E-953C-A629BC6ABF85}"/>
              </a:ext>
            </a:extLst>
          </p:cNvPr>
          <p:cNvSpPr txBox="1"/>
          <p:nvPr/>
        </p:nvSpPr>
        <p:spPr>
          <a:xfrm>
            <a:off x="9976816" y="-8295"/>
            <a:ext cx="214642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65" name="Oval 32">
            <a:extLst>
              <a:ext uri="{FF2B5EF4-FFF2-40B4-BE49-F238E27FC236}">
                <a16:creationId xmlns:a16="http://schemas.microsoft.com/office/drawing/2014/main" id="{604B00DD-0F1C-41C3-B3B3-6C97760B353C}"/>
              </a:ext>
            </a:extLst>
          </p:cNvPr>
          <p:cNvSpPr>
            <a:spLocks noChangeArrowheads="1"/>
          </p:cNvSpPr>
          <p:nvPr/>
        </p:nvSpPr>
        <p:spPr bwMode="auto">
          <a:xfrm>
            <a:off x="6137346" y="3743941"/>
            <a:ext cx="73025" cy="71437"/>
          </a:xfrm>
          <a:prstGeom prst="ellipse">
            <a:avLst/>
          </a:prstGeom>
          <a:solidFill>
            <a:schemeClr val="accent5">
              <a:lumMod val="60000"/>
              <a:lumOff val="40000"/>
            </a:schemeClr>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grpSp>
        <p:nvGrpSpPr>
          <p:cNvPr id="18" name="Gruppieren 17">
            <a:extLst>
              <a:ext uri="{FF2B5EF4-FFF2-40B4-BE49-F238E27FC236}">
                <a16:creationId xmlns:a16="http://schemas.microsoft.com/office/drawing/2014/main" id="{6937D7F2-682A-4A0D-B394-10B247486120}"/>
              </a:ext>
            </a:extLst>
          </p:cNvPr>
          <p:cNvGrpSpPr/>
          <p:nvPr/>
        </p:nvGrpSpPr>
        <p:grpSpPr>
          <a:xfrm>
            <a:off x="2598536" y="2777892"/>
            <a:ext cx="4133850" cy="1918646"/>
            <a:chOff x="2609851" y="2781301"/>
            <a:chExt cx="4133850" cy="1918646"/>
          </a:xfrm>
        </p:grpSpPr>
        <p:sp>
          <p:nvSpPr>
            <p:cNvPr id="93206" name="Text Box 23"/>
            <p:cNvSpPr txBox="1">
              <a:spLocks noChangeArrowheads="1"/>
            </p:cNvSpPr>
            <p:nvPr/>
          </p:nvSpPr>
          <p:spPr bwMode="auto">
            <a:xfrm>
              <a:off x="3503614" y="2781301"/>
              <a:ext cx="32400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50000"/>
                </a:spcBef>
                <a:buFontTx/>
                <a:buNone/>
              </a:pPr>
              <a:r>
                <a:rPr lang="de-DE" altLang="de-DE" sz="2400" dirty="0">
                  <a:solidFill>
                    <a:srgbClr val="FF0000"/>
                  </a:solidFill>
                </a:rPr>
                <a:t>Grenzsteuersatz</a:t>
              </a:r>
            </a:p>
          </p:txBody>
        </p:sp>
        <p:sp>
          <p:nvSpPr>
            <p:cNvPr id="2" name="Textfeld 1"/>
            <p:cNvSpPr txBox="1"/>
            <p:nvPr/>
          </p:nvSpPr>
          <p:spPr>
            <a:xfrm>
              <a:off x="2609851" y="4484503"/>
              <a:ext cx="658815" cy="215444"/>
            </a:xfrm>
            <a:prstGeom prst="rect">
              <a:avLst/>
            </a:prstGeom>
            <a:noFill/>
          </p:spPr>
          <p:txBody>
            <a:bodyPr wrap="square" tIns="0" rIns="0" bIns="0" rtlCol="0">
              <a:spAutoFit/>
            </a:bodyPr>
            <a:lstStyle/>
            <a:p>
              <a:pPr algn="r"/>
              <a:r>
                <a:rPr lang="de-DE" sz="1400" dirty="0">
                  <a:solidFill>
                    <a:srgbClr val="FF0000"/>
                  </a:solidFill>
                </a:rPr>
                <a:t>24%</a:t>
              </a:r>
            </a:p>
          </p:txBody>
        </p:sp>
        <p:sp>
          <p:nvSpPr>
            <p:cNvPr id="47" name="Textfeld 46"/>
            <p:cNvSpPr txBox="1"/>
            <p:nvPr/>
          </p:nvSpPr>
          <p:spPr>
            <a:xfrm>
              <a:off x="3562430" y="3816613"/>
              <a:ext cx="658815" cy="215444"/>
            </a:xfrm>
            <a:prstGeom prst="rect">
              <a:avLst/>
            </a:prstGeom>
            <a:noFill/>
          </p:spPr>
          <p:txBody>
            <a:bodyPr wrap="square" tIns="0" rIns="0" bIns="0" rtlCol="0">
              <a:spAutoFit/>
            </a:bodyPr>
            <a:lstStyle/>
            <a:p>
              <a:r>
                <a:rPr lang="de-DE" sz="1400" dirty="0">
                  <a:solidFill>
                    <a:srgbClr val="FF0000"/>
                  </a:solidFill>
                </a:rPr>
                <a:t>29,4%</a:t>
              </a:r>
            </a:p>
          </p:txBody>
        </p:sp>
        <p:sp>
          <p:nvSpPr>
            <p:cNvPr id="68" name="Oval 30">
              <a:extLst>
                <a:ext uri="{FF2B5EF4-FFF2-40B4-BE49-F238E27FC236}">
                  <a16:creationId xmlns:a16="http://schemas.microsoft.com/office/drawing/2014/main" id="{1C112BF6-5B0A-4652-8165-DB3E0D02F10F}"/>
                </a:ext>
              </a:extLst>
            </p:cNvPr>
            <p:cNvSpPr>
              <a:spLocks noChangeArrowheads="1"/>
            </p:cNvSpPr>
            <p:nvPr/>
          </p:nvSpPr>
          <p:spPr bwMode="auto">
            <a:xfrm>
              <a:off x="3240086" y="4543965"/>
              <a:ext cx="73025" cy="71437"/>
            </a:xfrm>
            <a:prstGeom prst="ellipse">
              <a:avLst/>
            </a:prstGeom>
            <a:solidFill>
              <a:srgbClr val="FF0000"/>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69" name="Oval 30">
              <a:extLst>
                <a:ext uri="{FF2B5EF4-FFF2-40B4-BE49-F238E27FC236}">
                  <a16:creationId xmlns:a16="http://schemas.microsoft.com/office/drawing/2014/main" id="{EF224E6C-8541-45D9-A321-AE9F92342F51}"/>
                </a:ext>
              </a:extLst>
            </p:cNvPr>
            <p:cNvSpPr>
              <a:spLocks noChangeArrowheads="1"/>
            </p:cNvSpPr>
            <p:nvPr/>
          </p:nvSpPr>
          <p:spPr bwMode="auto">
            <a:xfrm>
              <a:off x="3906727" y="4060015"/>
              <a:ext cx="73025" cy="71437"/>
            </a:xfrm>
            <a:prstGeom prst="ellipse">
              <a:avLst/>
            </a:prstGeom>
            <a:solidFill>
              <a:srgbClr val="FF0000"/>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70" name="Textfeld 69">
              <a:extLst>
                <a:ext uri="{FF2B5EF4-FFF2-40B4-BE49-F238E27FC236}">
                  <a16:creationId xmlns:a16="http://schemas.microsoft.com/office/drawing/2014/main" id="{C1BD8A34-6659-473B-9B82-498FC006200E}"/>
                </a:ext>
              </a:extLst>
            </p:cNvPr>
            <p:cNvSpPr txBox="1"/>
            <p:nvPr/>
          </p:nvSpPr>
          <p:spPr>
            <a:xfrm>
              <a:off x="4598962" y="3180617"/>
              <a:ext cx="488063" cy="215444"/>
            </a:xfrm>
            <a:prstGeom prst="rect">
              <a:avLst/>
            </a:prstGeom>
            <a:noFill/>
          </p:spPr>
          <p:txBody>
            <a:bodyPr wrap="square" tIns="0" rIns="0" bIns="0" rtlCol="0">
              <a:spAutoFit/>
            </a:bodyPr>
            <a:lstStyle/>
            <a:p>
              <a:r>
                <a:rPr lang="de-DE" sz="1400" dirty="0">
                  <a:solidFill>
                    <a:srgbClr val="FF0000"/>
                  </a:solidFill>
                </a:rPr>
                <a:t>42%</a:t>
              </a:r>
            </a:p>
          </p:txBody>
        </p:sp>
        <p:sp>
          <p:nvSpPr>
            <p:cNvPr id="71" name="Oval 30">
              <a:extLst>
                <a:ext uri="{FF2B5EF4-FFF2-40B4-BE49-F238E27FC236}">
                  <a16:creationId xmlns:a16="http://schemas.microsoft.com/office/drawing/2014/main" id="{1A8CBF5F-2BF8-4E80-84E2-FF1E804C1527}"/>
                </a:ext>
              </a:extLst>
            </p:cNvPr>
            <p:cNvSpPr>
              <a:spLocks noChangeArrowheads="1"/>
            </p:cNvSpPr>
            <p:nvPr/>
          </p:nvSpPr>
          <p:spPr bwMode="auto">
            <a:xfrm>
              <a:off x="5035982" y="3261257"/>
              <a:ext cx="73025" cy="71437"/>
            </a:xfrm>
            <a:prstGeom prst="ellipse">
              <a:avLst/>
            </a:prstGeom>
            <a:solidFill>
              <a:srgbClr val="FF0000"/>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grpSp>
      <p:grpSp>
        <p:nvGrpSpPr>
          <p:cNvPr id="9" name="Gruppieren 8">
            <a:extLst>
              <a:ext uri="{FF2B5EF4-FFF2-40B4-BE49-F238E27FC236}">
                <a16:creationId xmlns:a16="http://schemas.microsoft.com/office/drawing/2014/main" id="{BC52A4C3-0416-4B11-A09B-FFC48B7752B5}"/>
              </a:ext>
            </a:extLst>
          </p:cNvPr>
          <p:cNvGrpSpPr/>
          <p:nvPr/>
        </p:nvGrpSpPr>
        <p:grpSpPr>
          <a:xfrm>
            <a:off x="2507364" y="4499158"/>
            <a:ext cx="7633853" cy="370709"/>
            <a:chOff x="2494397" y="4490394"/>
            <a:chExt cx="7633853" cy="370709"/>
          </a:xfrm>
        </p:grpSpPr>
        <p:cxnSp>
          <p:nvCxnSpPr>
            <p:cNvPr id="5" name="Gerader Verbinder 4">
              <a:extLst>
                <a:ext uri="{FF2B5EF4-FFF2-40B4-BE49-F238E27FC236}">
                  <a16:creationId xmlns:a16="http://schemas.microsoft.com/office/drawing/2014/main" id="{3B70B8D6-1D42-4532-9FA4-EA4AB6156B99}"/>
                </a:ext>
              </a:extLst>
            </p:cNvPr>
            <p:cNvCxnSpPr/>
            <p:nvPr/>
          </p:nvCxnSpPr>
          <p:spPr>
            <a:xfrm>
              <a:off x="2494397" y="4491771"/>
              <a:ext cx="2091457" cy="0"/>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E0A104EB-1F86-4326-BD4E-48D2D7C7B79E}"/>
                </a:ext>
              </a:extLst>
            </p:cNvPr>
            <p:cNvCxnSpPr/>
            <p:nvPr/>
          </p:nvCxnSpPr>
          <p:spPr>
            <a:xfrm>
              <a:off x="4590258" y="4490394"/>
              <a:ext cx="5395118" cy="0"/>
            </a:xfrm>
            <a:prstGeom prst="line">
              <a:avLst/>
            </a:prstGeom>
            <a:ln w="38100">
              <a:solidFill>
                <a:srgbClr val="7030A0"/>
              </a:solidFill>
            </a:ln>
          </p:spPr>
          <p:style>
            <a:lnRef idx="1">
              <a:schemeClr val="accent3"/>
            </a:lnRef>
            <a:fillRef idx="0">
              <a:schemeClr val="accent3"/>
            </a:fillRef>
            <a:effectRef idx="0">
              <a:schemeClr val="accent3"/>
            </a:effectRef>
            <a:fontRef idx="minor">
              <a:schemeClr val="tx1"/>
            </a:fontRef>
          </p:style>
        </p:cxnSp>
        <p:sp>
          <p:nvSpPr>
            <p:cNvPr id="8" name="Textfeld 7">
              <a:extLst>
                <a:ext uri="{FF2B5EF4-FFF2-40B4-BE49-F238E27FC236}">
                  <a16:creationId xmlns:a16="http://schemas.microsoft.com/office/drawing/2014/main" id="{81A0B5ED-D1DF-4BBA-BD6F-DE24CCB33A92}"/>
                </a:ext>
              </a:extLst>
            </p:cNvPr>
            <p:cNvSpPr txBox="1"/>
            <p:nvPr/>
          </p:nvSpPr>
          <p:spPr>
            <a:xfrm>
              <a:off x="5750053" y="4491771"/>
              <a:ext cx="4378197" cy="369332"/>
            </a:xfrm>
            <a:prstGeom prst="rect">
              <a:avLst/>
            </a:prstGeom>
            <a:noFill/>
          </p:spPr>
          <p:txBody>
            <a:bodyPr wrap="square" rtlCol="0">
              <a:spAutoFit/>
            </a:bodyPr>
            <a:lstStyle/>
            <a:p>
              <a:r>
                <a:rPr lang="de-DE" dirty="0">
                  <a:solidFill>
                    <a:srgbClr val="7030A0"/>
                  </a:solidFill>
                </a:rPr>
                <a:t>25% Abgeltungssteuer für Kapitalerträge</a:t>
              </a:r>
            </a:p>
          </p:txBody>
        </p:sp>
      </p:grpSp>
      <p:grpSp>
        <p:nvGrpSpPr>
          <p:cNvPr id="13" name="Gruppieren 12">
            <a:extLst>
              <a:ext uri="{FF2B5EF4-FFF2-40B4-BE49-F238E27FC236}">
                <a16:creationId xmlns:a16="http://schemas.microsoft.com/office/drawing/2014/main" id="{CB6B5519-158E-49BE-87CF-62DCCAAA0A3D}"/>
              </a:ext>
            </a:extLst>
          </p:cNvPr>
          <p:cNvGrpSpPr/>
          <p:nvPr/>
        </p:nvGrpSpPr>
        <p:grpSpPr>
          <a:xfrm>
            <a:off x="5287224" y="5216525"/>
            <a:ext cx="6170769" cy="731602"/>
            <a:chOff x="5287224" y="5216525"/>
            <a:chExt cx="6170769" cy="731602"/>
          </a:xfrm>
        </p:grpSpPr>
        <p:grpSp>
          <p:nvGrpSpPr>
            <p:cNvPr id="17" name="Gruppieren 16">
              <a:extLst>
                <a:ext uri="{FF2B5EF4-FFF2-40B4-BE49-F238E27FC236}">
                  <a16:creationId xmlns:a16="http://schemas.microsoft.com/office/drawing/2014/main" id="{5EBCE4B5-CD1F-472C-8DC9-C48117A722B1}"/>
                </a:ext>
              </a:extLst>
            </p:cNvPr>
            <p:cNvGrpSpPr/>
            <p:nvPr/>
          </p:nvGrpSpPr>
          <p:grpSpPr>
            <a:xfrm>
              <a:off x="5287224" y="5478872"/>
              <a:ext cx="6170769" cy="469255"/>
              <a:chOff x="5287224" y="5478872"/>
              <a:chExt cx="6170769" cy="469255"/>
            </a:xfrm>
          </p:grpSpPr>
          <p:sp>
            <p:nvSpPr>
              <p:cNvPr id="11" name="Textfeld 10">
                <a:extLst>
                  <a:ext uri="{FF2B5EF4-FFF2-40B4-BE49-F238E27FC236}">
                    <a16:creationId xmlns:a16="http://schemas.microsoft.com/office/drawing/2014/main" id="{FD2415A8-6EC9-4A0F-8FEA-3D2566A34E70}"/>
                  </a:ext>
                </a:extLst>
              </p:cNvPr>
              <p:cNvSpPr txBox="1"/>
              <p:nvPr/>
            </p:nvSpPr>
            <p:spPr>
              <a:xfrm>
                <a:off x="9596183" y="5478872"/>
                <a:ext cx="1861810" cy="307777"/>
              </a:xfrm>
              <a:prstGeom prst="rect">
                <a:avLst/>
              </a:prstGeom>
              <a:noFill/>
            </p:spPr>
            <p:txBody>
              <a:bodyPr wrap="square" rtlCol="0">
                <a:spAutoFit/>
              </a:bodyPr>
              <a:lstStyle/>
              <a:p>
                <a:r>
                  <a:rPr lang="de-DE" sz="1400" dirty="0">
                    <a:solidFill>
                      <a:srgbClr val="00B050"/>
                    </a:solidFill>
                  </a:rPr>
                  <a:t>2,27%; max. 2,5%</a:t>
                </a:r>
              </a:p>
            </p:txBody>
          </p:sp>
          <p:sp>
            <p:nvSpPr>
              <p:cNvPr id="64" name="Textfeld 63">
                <a:extLst>
                  <a:ext uri="{FF2B5EF4-FFF2-40B4-BE49-F238E27FC236}">
                    <a16:creationId xmlns:a16="http://schemas.microsoft.com/office/drawing/2014/main" id="{3778D5E2-A969-4011-8472-5E4952D3F677}"/>
                  </a:ext>
                </a:extLst>
              </p:cNvPr>
              <p:cNvSpPr txBox="1"/>
              <p:nvPr/>
            </p:nvSpPr>
            <p:spPr>
              <a:xfrm>
                <a:off x="5719427" y="5578128"/>
                <a:ext cx="879095" cy="307777"/>
              </a:xfrm>
              <a:prstGeom prst="rect">
                <a:avLst/>
              </a:prstGeom>
              <a:noFill/>
            </p:spPr>
            <p:txBody>
              <a:bodyPr wrap="square" rtlCol="0">
                <a:spAutoFit/>
              </a:bodyPr>
              <a:lstStyle/>
              <a:p>
                <a:r>
                  <a:rPr lang="de-DE" sz="1400" dirty="0">
                    <a:solidFill>
                      <a:srgbClr val="00B050"/>
                    </a:solidFill>
                  </a:rPr>
                  <a:t>1,85%</a:t>
                </a:r>
              </a:p>
            </p:txBody>
          </p:sp>
          <p:sp>
            <p:nvSpPr>
              <p:cNvPr id="3" name="Textfeld 2">
                <a:extLst>
                  <a:ext uri="{FF2B5EF4-FFF2-40B4-BE49-F238E27FC236}">
                    <a16:creationId xmlns:a16="http://schemas.microsoft.com/office/drawing/2014/main" id="{7B83C2FF-00A2-435D-ABEE-16B086433A10}"/>
                  </a:ext>
                </a:extLst>
              </p:cNvPr>
              <p:cNvSpPr txBox="1"/>
              <p:nvPr/>
            </p:nvSpPr>
            <p:spPr>
              <a:xfrm>
                <a:off x="6753124" y="5495670"/>
                <a:ext cx="879095" cy="307777"/>
              </a:xfrm>
              <a:prstGeom prst="rect">
                <a:avLst/>
              </a:prstGeom>
              <a:noFill/>
            </p:spPr>
            <p:txBody>
              <a:bodyPr wrap="square" rtlCol="0">
                <a:spAutoFit/>
              </a:bodyPr>
              <a:lstStyle/>
              <a:p>
                <a:r>
                  <a:rPr lang="de-DE" sz="1400" dirty="0">
                    <a:solidFill>
                      <a:srgbClr val="00B050"/>
                    </a:solidFill>
                  </a:rPr>
                  <a:t>2,11%</a:t>
                </a:r>
              </a:p>
            </p:txBody>
          </p:sp>
          <p:sp>
            <p:nvSpPr>
              <p:cNvPr id="6" name="Freihandform: Form 5">
                <a:extLst>
                  <a:ext uri="{FF2B5EF4-FFF2-40B4-BE49-F238E27FC236}">
                    <a16:creationId xmlns:a16="http://schemas.microsoft.com/office/drawing/2014/main" id="{303F7273-DDCA-4AB2-8891-C0230BA4E130}"/>
                  </a:ext>
                </a:extLst>
              </p:cNvPr>
              <p:cNvSpPr/>
              <p:nvPr/>
            </p:nvSpPr>
            <p:spPr>
              <a:xfrm>
                <a:off x="5287224" y="5748950"/>
                <a:ext cx="4798336" cy="199177"/>
              </a:xfrm>
              <a:custGeom>
                <a:avLst/>
                <a:gdLst>
                  <a:gd name="connsiteX0" fmla="*/ 0 w 4798336"/>
                  <a:gd name="connsiteY0" fmla="*/ 199177 h 199177"/>
                  <a:gd name="connsiteX1" fmla="*/ 1765426 w 4798336"/>
                  <a:gd name="connsiteY1" fmla="*/ 45268 h 199177"/>
                  <a:gd name="connsiteX2" fmla="*/ 4798336 w 4798336"/>
                  <a:gd name="connsiteY2" fmla="*/ 0 h 199177"/>
                  <a:gd name="connsiteX0" fmla="*/ 0 w 4798336"/>
                  <a:gd name="connsiteY0" fmla="*/ 199177 h 199177"/>
                  <a:gd name="connsiteX1" fmla="*/ 787651 w 4798336"/>
                  <a:gd name="connsiteY1" fmla="*/ 81482 h 199177"/>
                  <a:gd name="connsiteX2" fmla="*/ 1765426 w 4798336"/>
                  <a:gd name="connsiteY2" fmla="*/ 45268 h 199177"/>
                  <a:gd name="connsiteX3" fmla="*/ 4798336 w 4798336"/>
                  <a:gd name="connsiteY3" fmla="*/ 0 h 199177"/>
                </a:gdLst>
                <a:ahLst/>
                <a:cxnLst>
                  <a:cxn ang="0">
                    <a:pos x="connsiteX0" y="connsiteY0"/>
                  </a:cxn>
                  <a:cxn ang="0">
                    <a:pos x="connsiteX1" y="connsiteY1"/>
                  </a:cxn>
                  <a:cxn ang="0">
                    <a:pos x="connsiteX2" y="connsiteY2"/>
                  </a:cxn>
                  <a:cxn ang="0">
                    <a:pos x="connsiteX3" y="connsiteY3"/>
                  </a:cxn>
                </a:cxnLst>
                <a:rect l="l" t="t" r="r" b="b"/>
                <a:pathLst>
                  <a:path w="4798336" h="199177">
                    <a:moveTo>
                      <a:pt x="0" y="199177"/>
                    </a:moveTo>
                    <a:cubicBezTo>
                      <a:pt x="152400" y="181070"/>
                      <a:pt x="493413" y="107133"/>
                      <a:pt x="787651" y="81482"/>
                    </a:cubicBezTo>
                    <a:cubicBezTo>
                      <a:pt x="1081889" y="55831"/>
                      <a:pt x="1096979" y="58848"/>
                      <a:pt x="1765426" y="45268"/>
                    </a:cubicBezTo>
                    <a:lnTo>
                      <a:pt x="4798336"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Oval 33">
                <a:extLst>
                  <a:ext uri="{FF2B5EF4-FFF2-40B4-BE49-F238E27FC236}">
                    <a16:creationId xmlns:a16="http://schemas.microsoft.com/office/drawing/2014/main" id="{96BBB558-8C41-4C38-BB52-8F3F90AC71E0}"/>
                  </a:ext>
                </a:extLst>
              </p:cNvPr>
              <p:cNvSpPr>
                <a:spLocks noChangeArrowheads="1"/>
              </p:cNvSpPr>
              <p:nvPr/>
            </p:nvSpPr>
            <p:spPr bwMode="auto">
              <a:xfrm>
                <a:off x="7007133" y="5752167"/>
                <a:ext cx="73025" cy="71437"/>
              </a:xfrm>
              <a:prstGeom prst="ellipse">
                <a:avLst/>
              </a:prstGeom>
              <a:solidFill>
                <a:srgbClr val="00B050"/>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62" name="Oval 33">
                <a:extLst>
                  <a:ext uri="{FF2B5EF4-FFF2-40B4-BE49-F238E27FC236}">
                    <a16:creationId xmlns:a16="http://schemas.microsoft.com/office/drawing/2014/main" id="{CE82D658-0CBC-4C2E-8A98-5385DE8A12BF}"/>
                  </a:ext>
                </a:extLst>
              </p:cNvPr>
              <p:cNvSpPr>
                <a:spLocks noChangeArrowheads="1"/>
              </p:cNvSpPr>
              <p:nvPr/>
            </p:nvSpPr>
            <p:spPr bwMode="auto">
              <a:xfrm>
                <a:off x="9846988" y="5715083"/>
                <a:ext cx="73025" cy="71437"/>
              </a:xfrm>
              <a:prstGeom prst="ellipse">
                <a:avLst/>
              </a:prstGeom>
              <a:solidFill>
                <a:srgbClr val="00B050"/>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63" name="Oval 33">
                <a:extLst>
                  <a:ext uri="{FF2B5EF4-FFF2-40B4-BE49-F238E27FC236}">
                    <a16:creationId xmlns:a16="http://schemas.microsoft.com/office/drawing/2014/main" id="{5B51F893-92B2-4392-A8B2-CE84A174A187}"/>
                  </a:ext>
                </a:extLst>
              </p:cNvPr>
              <p:cNvSpPr>
                <a:spLocks noChangeArrowheads="1"/>
              </p:cNvSpPr>
              <p:nvPr/>
            </p:nvSpPr>
            <p:spPr bwMode="auto">
              <a:xfrm>
                <a:off x="6137346" y="5786520"/>
                <a:ext cx="73025" cy="71437"/>
              </a:xfrm>
              <a:prstGeom prst="ellipse">
                <a:avLst/>
              </a:prstGeom>
              <a:solidFill>
                <a:srgbClr val="00B050"/>
              </a:solidFill>
              <a:ln w="9525">
                <a:solidFill>
                  <a:srgbClr val="FF0000"/>
                </a:solidFill>
                <a:round/>
                <a:headEnd/>
                <a:tailEnd/>
              </a:ln>
            </p:spPr>
            <p:txBody>
              <a:bodyPr wrap="none" lIns="92075" tIns="46038" rIns="92075" bIns="46038" anchor="ct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grpSp>
        <p:sp>
          <p:nvSpPr>
            <p:cNvPr id="10" name="Textfeld 9">
              <a:extLst>
                <a:ext uri="{FF2B5EF4-FFF2-40B4-BE49-F238E27FC236}">
                  <a16:creationId xmlns:a16="http://schemas.microsoft.com/office/drawing/2014/main" id="{2B5B215D-7FF3-456A-83E7-1CDDD7AC4EC7}"/>
                </a:ext>
              </a:extLst>
            </p:cNvPr>
            <p:cNvSpPr txBox="1"/>
            <p:nvPr/>
          </p:nvSpPr>
          <p:spPr>
            <a:xfrm>
              <a:off x="8890000" y="5216525"/>
              <a:ext cx="2567993" cy="369332"/>
            </a:xfrm>
            <a:prstGeom prst="rect">
              <a:avLst/>
            </a:prstGeom>
            <a:noFill/>
          </p:spPr>
          <p:txBody>
            <a:bodyPr wrap="square" rtlCol="0">
              <a:spAutoFit/>
            </a:bodyPr>
            <a:lstStyle/>
            <a:p>
              <a:r>
                <a:rPr lang="de-DE" dirty="0">
                  <a:solidFill>
                    <a:srgbClr val="00B050"/>
                  </a:solidFill>
                </a:rPr>
                <a:t>Solidaritätszuschlag</a:t>
              </a:r>
            </a:p>
          </p:txBody>
        </p:sp>
      </p:grpSp>
    </p:spTree>
    <p:extLst>
      <p:ext uri="{BB962C8B-B14F-4D97-AF65-F5344CB8AC3E}">
        <p14:creationId xmlns:p14="http://schemas.microsoft.com/office/powerpoint/2010/main" val="17410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2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1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224"/>
                                        </p:tgtEl>
                                        <p:attrNameLst>
                                          <p:attrName>style.visibility</p:attrName>
                                        </p:attrNameLst>
                                      </p:cBhvr>
                                      <p:to>
                                        <p:strVal val="visible"/>
                                      </p:to>
                                    </p:set>
                                  </p:childTnLst>
                                </p:cTn>
                              </p:par>
                            </p:childTnLst>
                          </p:cTn>
                        </p:par>
                        <p:par>
                          <p:cTn id="27" fill="hold">
                            <p:stCondLst>
                              <p:cond delay="0"/>
                            </p:stCondLst>
                            <p:childTnLst>
                              <p:par>
                                <p:cTn id="28" presetID="27" presetClass="emph" presetSubtype="0" fill="remove" grpId="1" nodeType="afterEffect">
                                  <p:stCondLst>
                                    <p:cond delay="0"/>
                                  </p:stCondLst>
                                  <p:childTnLst>
                                    <p:animClr clrSpc="rgb" dir="cw">
                                      <p:cBhvr override="childStyle">
                                        <p:cTn id="29" dur="550" autoRev="1" fill="remove"/>
                                        <p:tgtEl>
                                          <p:spTgt spid="93224"/>
                                        </p:tgtEl>
                                        <p:attrNameLst>
                                          <p:attrName>style.color</p:attrName>
                                        </p:attrNameLst>
                                      </p:cBhvr>
                                      <p:to>
                                        <a:schemeClr val="bg1"/>
                                      </p:to>
                                    </p:animClr>
                                    <p:animClr clrSpc="rgb" dir="cw">
                                      <p:cBhvr>
                                        <p:cTn id="30" dur="550" autoRev="1" fill="remove"/>
                                        <p:tgtEl>
                                          <p:spTgt spid="93224"/>
                                        </p:tgtEl>
                                        <p:attrNameLst>
                                          <p:attrName>fillcolor</p:attrName>
                                        </p:attrNameLst>
                                      </p:cBhvr>
                                      <p:to>
                                        <a:schemeClr val="bg1"/>
                                      </p:to>
                                    </p:animClr>
                                    <p:set>
                                      <p:cBhvr>
                                        <p:cTn id="31" dur="550" autoRev="1" fill="remove"/>
                                        <p:tgtEl>
                                          <p:spTgt spid="93224"/>
                                        </p:tgtEl>
                                        <p:attrNameLst>
                                          <p:attrName>fill.type</p:attrName>
                                        </p:attrNameLst>
                                      </p:cBhvr>
                                      <p:to>
                                        <p:strVal val="solid"/>
                                      </p:to>
                                    </p:set>
                                    <p:set>
                                      <p:cBhvr>
                                        <p:cTn id="32" dur="550" autoRev="1" fill="remove"/>
                                        <p:tgtEl>
                                          <p:spTgt spid="93224"/>
                                        </p:tgtEl>
                                        <p:attrNameLst>
                                          <p:attrName>fill.on</p:attrName>
                                        </p:attrNameLst>
                                      </p:cBhvr>
                                      <p:to>
                                        <p:strVal val="true"/>
                                      </p:to>
                                    </p:set>
                                  </p:childTnLst>
                                </p:cTn>
                              </p:par>
                            </p:childTnLst>
                          </p:cTn>
                        </p:par>
                        <p:par>
                          <p:cTn id="33" fill="hold">
                            <p:stCondLst>
                              <p:cond delay="1100"/>
                            </p:stCondLst>
                            <p:childTnLst>
                              <p:par>
                                <p:cTn id="34" presetID="1" presetClass="exit" presetSubtype="0" fill="hold" grpId="2" nodeType="afterEffect">
                                  <p:stCondLst>
                                    <p:cond delay="0"/>
                                  </p:stCondLst>
                                  <p:childTnLst>
                                    <p:set>
                                      <p:cBhvr>
                                        <p:cTn id="35" dur="1" fill="hold">
                                          <p:stCondLst>
                                            <p:cond delay="0"/>
                                          </p:stCondLst>
                                        </p:cTn>
                                        <p:tgtEl>
                                          <p:spTgt spid="9322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5" grpId="0" animBg="1"/>
      <p:bldP spid="93190" grpId="0" animBg="1"/>
      <p:bldP spid="93224" grpId="0" animBg="1"/>
      <p:bldP spid="93224" grpId="1" animBg="1"/>
      <p:bldP spid="93224" grpId="2" animBg="1"/>
      <p:bldP spid="65"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012E329-87C6-42F4-ABA4-94B23020D913}"/>
              </a:ext>
            </a:extLst>
          </p:cNvPr>
          <p:cNvSpPr>
            <a:spLocks noGrp="1"/>
          </p:cNvSpPr>
          <p:nvPr>
            <p:ph type="title"/>
          </p:nvPr>
        </p:nvSpPr>
        <p:spPr/>
        <p:txBody>
          <a:bodyPr/>
          <a:lstStyle/>
          <a:p>
            <a:r>
              <a:rPr lang="de-DE" dirty="0"/>
              <a:t>Takeaway zu Folie 121</a:t>
            </a:r>
          </a:p>
        </p:txBody>
      </p:sp>
      <p:sp>
        <p:nvSpPr>
          <p:cNvPr id="6" name="Inhaltsplatzhalter 5">
            <a:extLst>
              <a:ext uri="{FF2B5EF4-FFF2-40B4-BE49-F238E27FC236}">
                <a16:creationId xmlns:a16="http://schemas.microsoft.com/office/drawing/2014/main" id="{9BB8B9F5-50B0-4F9A-B074-054FD2DC07C3}"/>
              </a:ext>
            </a:extLst>
          </p:cNvPr>
          <p:cNvSpPr>
            <a:spLocks noGrp="1"/>
          </p:cNvSpPr>
          <p:nvPr>
            <p:ph idx="1"/>
          </p:nvPr>
        </p:nvSpPr>
        <p:spPr>
          <a:xfrm>
            <a:off x="609600" y="2276874"/>
            <a:ext cx="10972800" cy="4176462"/>
          </a:xfrm>
        </p:spPr>
        <p:txBody>
          <a:bodyPr>
            <a:normAutofit/>
          </a:bodyPr>
          <a:lstStyle/>
          <a:p>
            <a:r>
              <a:rPr lang="de-DE" sz="1100" dirty="0"/>
              <a:t>Das zu versteuernde Einkommen (</a:t>
            </a:r>
            <a:r>
              <a:rPr lang="de-DE" sz="1100" dirty="0" err="1"/>
              <a:t>zvE</a:t>
            </a:r>
            <a:r>
              <a:rPr lang="de-DE" sz="1100" dirty="0"/>
              <a:t>), die </a:t>
            </a:r>
            <a:r>
              <a:rPr lang="de-DE" sz="1100" dirty="0">
                <a:solidFill>
                  <a:srgbClr val="FF0000"/>
                </a:solidFill>
              </a:rPr>
              <a:t>Bemessungsgrundlage</a:t>
            </a:r>
            <a:r>
              <a:rPr lang="de-DE" sz="1100" dirty="0"/>
              <a:t>, ist geringer als das Bruttoeinkommen (s. Folie 118). Bestimmte Einkunftsarten, z.B. Sonn-, Feiertags- und Nachtzuschläge bei nichtselbständiger Tätigkeit, zählen nicht zu den </a:t>
            </a:r>
            <a:r>
              <a:rPr lang="de-DE" sz="1100" dirty="0">
                <a:solidFill>
                  <a:srgbClr val="FF0000"/>
                </a:solidFill>
              </a:rPr>
              <a:t>steuerpflichtigen Einnahmen</a:t>
            </a:r>
          </a:p>
          <a:p>
            <a:r>
              <a:rPr lang="de-DE" sz="1100" dirty="0"/>
              <a:t>Jeder Euro des </a:t>
            </a:r>
            <a:r>
              <a:rPr lang="de-DE" sz="1100" dirty="0" err="1"/>
              <a:t>zvE</a:t>
            </a:r>
            <a:r>
              <a:rPr lang="de-DE" sz="1100" dirty="0"/>
              <a:t> wird theoretisch mit einem eigenen errechneten Steuersatz belegt. Dies ist der </a:t>
            </a:r>
            <a:r>
              <a:rPr lang="de-DE" sz="1100" dirty="0">
                <a:solidFill>
                  <a:srgbClr val="FF0000"/>
                </a:solidFill>
              </a:rPr>
              <a:t>Grenzsteuersatz</a:t>
            </a:r>
          </a:p>
          <a:p>
            <a:r>
              <a:rPr lang="de-DE" sz="1100" dirty="0"/>
              <a:t>Da nicht alle Grenzsteuersätze gleich sind, liegt der </a:t>
            </a:r>
            <a:r>
              <a:rPr lang="de-DE" sz="1100" dirty="0">
                <a:solidFill>
                  <a:srgbClr val="FF0000"/>
                </a:solidFill>
              </a:rPr>
              <a:t>Durchschnittssteuersatz</a:t>
            </a:r>
            <a:r>
              <a:rPr lang="de-DE" sz="1100" dirty="0"/>
              <a:t> für das gesamte </a:t>
            </a:r>
            <a:r>
              <a:rPr lang="de-DE" sz="1100" dirty="0" err="1"/>
              <a:t>zvE</a:t>
            </a:r>
            <a:r>
              <a:rPr lang="de-DE" sz="1100" dirty="0"/>
              <a:t> bei einem progressiven (ansteigenden) Grenzsteuersatz darunter </a:t>
            </a:r>
          </a:p>
          <a:p>
            <a:r>
              <a:rPr lang="de-DE" sz="1100" dirty="0"/>
              <a:t>Der </a:t>
            </a:r>
            <a:r>
              <a:rPr lang="de-DE" sz="1100" dirty="0">
                <a:solidFill>
                  <a:srgbClr val="FF0000"/>
                </a:solidFill>
              </a:rPr>
              <a:t>Tarif</a:t>
            </a:r>
            <a:r>
              <a:rPr lang="de-DE" sz="1100" dirty="0"/>
              <a:t> der Einkommensteuer setzt sich zusammen aus Grundfreibetrag, unterer und oberer Progressionszone, erster und zweiter Proportionalzone. Die </a:t>
            </a:r>
            <a:r>
              <a:rPr lang="de-DE" sz="1100" dirty="0" err="1"/>
              <a:t>zvE</a:t>
            </a:r>
            <a:r>
              <a:rPr lang="de-DE" sz="1100" dirty="0"/>
              <a:t>-Beträge an den Übergängen nennt man Tarifeckwerte</a:t>
            </a:r>
          </a:p>
          <a:p>
            <a:r>
              <a:rPr lang="de-DE" sz="1100" dirty="0"/>
              <a:t>Der </a:t>
            </a:r>
            <a:r>
              <a:rPr lang="de-DE" sz="1100" dirty="0">
                <a:solidFill>
                  <a:srgbClr val="FF0000"/>
                </a:solidFill>
              </a:rPr>
              <a:t>Eingangssteuersatz</a:t>
            </a:r>
            <a:r>
              <a:rPr lang="de-DE" sz="1100" dirty="0"/>
              <a:t> ist der erste von 0 verschiedene Steuersatz, der </a:t>
            </a:r>
            <a:r>
              <a:rPr lang="de-DE" sz="1100" dirty="0">
                <a:solidFill>
                  <a:srgbClr val="FF0000"/>
                </a:solidFill>
              </a:rPr>
              <a:t>Spitzensteuersatz</a:t>
            </a:r>
            <a:r>
              <a:rPr lang="de-DE" sz="1100" dirty="0"/>
              <a:t> der höchste Steuersatz eines Tarifs. Abweichend davon hat es sich eingebürgert, bei der Est der Satz der ersten Proportionalzone den Spitzensteuersatz zu nennen und die Satz der zweiten bzw. deren Differenz als </a:t>
            </a:r>
            <a:r>
              <a:rPr lang="de-DE" sz="1100" dirty="0">
                <a:solidFill>
                  <a:srgbClr val="FF0000"/>
                </a:solidFill>
              </a:rPr>
              <a:t>Reichensteuer</a:t>
            </a:r>
          </a:p>
          <a:p>
            <a:r>
              <a:rPr lang="de-DE" sz="1100" dirty="0"/>
              <a:t>1992 verpflichtete das Bundesverfassungsgericht den Bundestag zur Einführung eines Grundfreibetrages in Höhe des Existenzminimums, der seither laufend erhöht wird. Um den Steuerausfall nicht zu hoch werden zu lassen, wurde danach eine steilere untere Progressionszone eingeführt statt der bis dahin durchgehend linearen Progression. So entstand der </a:t>
            </a:r>
            <a:r>
              <a:rPr lang="de-DE" sz="1100" dirty="0">
                <a:solidFill>
                  <a:srgbClr val="FF0000"/>
                </a:solidFill>
              </a:rPr>
              <a:t>Mittelstandsbauch</a:t>
            </a:r>
            <a:r>
              <a:rPr lang="de-DE" sz="1100" dirty="0"/>
              <a:t> erneut, den man erst 1990 beseitigt hatte.</a:t>
            </a:r>
          </a:p>
          <a:p>
            <a:r>
              <a:rPr lang="de-DE" sz="1100" dirty="0"/>
              <a:t>Wenn die Steuersätze stets für die gleichen </a:t>
            </a:r>
            <a:r>
              <a:rPr lang="de-DE" sz="1100" dirty="0" err="1"/>
              <a:t>zvE</a:t>
            </a:r>
            <a:r>
              <a:rPr lang="de-DE" sz="1100" dirty="0"/>
              <a:t>-Beträge gelten, dann gibt es „</a:t>
            </a:r>
            <a:r>
              <a:rPr lang="de-DE" sz="1100" dirty="0">
                <a:solidFill>
                  <a:srgbClr val="FF0000"/>
                </a:solidFill>
              </a:rPr>
              <a:t>kalte Progression</a:t>
            </a:r>
            <a:r>
              <a:rPr lang="de-DE" sz="1100" dirty="0"/>
              <a:t>“: Durch die Inflation ist die Kaufkraft des selben Nominaleinkommens immer geringer. </a:t>
            </a:r>
            <a:br>
              <a:rPr lang="de-DE" sz="1100" dirty="0"/>
            </a:br>
            <a:r>
              <a:rPr lang="de-DE" sz="1100" dirty="0"/>
              <a:t>Wird bei den Lohnverhandlungen nur die Inflationsrate ausgeglichen um das Realeinkommen, also die Kaufkraft des Einkommens, zu erhalten, so werden bei konstanten Tarifeckwerten wegen der nominalen Steuerung höhere Prozentsätze vom Einkommen als Steuer fällig. </a:t>
            </a:r>
            <a:br>
              <a:rPr lang="de-DE" sz="1100" dirty="0"/>
            </a:br>
            <a:r>
              <a:rPr lang="de-DE" sz="1100" dirty="0"/>
              <a:t>Es gibt bislang keine automatische Anpassung der Tarifeckwerte anhand der Inflationsrate o.ä., sondern nur in unregelmäßigen Abständen Einzelgesetze</a:t>
            </a:r>
          </a:p>
          <a:p>
            <a:r>
              <a:rPr lang="de-DE" sz="1100" dirty="0"/>
              <a:t>Die </a:t>
            </a:r>
            <a:r>
              <a:rPr lang="de-DE" sz="1100" dirty="0">
                <a:solidFill>
                  <a:srgbClr val="FF0000"/>
                </a:solidFill>
              </a:rPr>
              <a:t>Abgeltungssteuer</a:t>
            </a:r>
            <a:r>
              <a:rPr lang="de-DE" sz="1100" dirty="0"/>
              <a:t> (und die Körperschaftssteuer) hat einen linearen Verlauf, d.h. einen gleichbleibenden Steuersatz (englisch: flat </a:t>
            </a:r>
            <a:r>
              <a:rPr lang="de-DE" sz="1100" dirty="0" err="1"/>
              <a:t>tax</a:t>
            </a:r>
            <a:r>
              <a:rPr lang="de-DE" sz="1100" dirty="0"/>
              <a:t>). Sofern der Einkommenssteuersatz niedriger wäre als die bezahlte Abgeltungssteuer, wird die Differenz erstattet (Günstigerprüfung) Die Abgeltungssteuer folgt somit sowohl hinsichtlich ihrem Verlauf als auch hinsichtlich ihrer Höhe einem anderen Gerechtigkeitsprinzip (Leistungsgerechtigkeit) als die restliche Einkommensteuer (Bedarfsgerechtigkeit), obwohl sie auch ein Einkommen besteuert – ein absurder Zustand!</a:t>
            </a:r>
          </a:p>
          <a:p>
            <a:r>
              <a:rPr lang="de-DE" sz="1100" dirty="0"/>
              <a:t>Durch die Festlegung, dass der </a:t>
            </a:r>
            <a:r>
              <a:rPr lang="de-DE" sz="1100" dirty="0">
                <a:solidFill>
                  <a:srgbClr val="FF0000"/>
                </a:solidFill>
              </a:rPr>
              <a:t>Soli</a:t>
            </a:r>
            <a:r>
              <a:rPr lang="de-DE" sz="1100" dirty="0"/>
              <a:t> erst ab einem zu versteuernden Einkommen von etwa 65.000 € zu erheben ist, ist er de facto zu einer </a:t>
            </a:r>
            <a:r>
              <a:rPr lang="de-DE" sz="1100" dirty="0">
                <a:solidFill>
                  <a:srgbClr val="FF0000"/>
                </a:solidFill>
              </a:rPr>
              <a:t>zweiten Reichensteuer </a:t>
            </a:r>
            <a:r>
              <a:rPr lang="de-DE" sz="1100" dirty="0"/>
              <a:t>geworden.</a:t>
            </a:r>
          </a:p>
        </p:txBody>
      </p:sp>
      <p:sp>
        <p:nvSpPr>
          <p:cNvPr id="3" name="Fußzeilenplatzhalter 2">
            <a:extLst>
              <a:ext uri="{FF2B5EF4-FFF2-40B4-BE49-F238E27FC236}">
                <a16:creationId xmlns:a16="http://schemas.microsoft.com/office/drawing/2014/main" id="{EB6C8D34-FA86-4C02-89FA-5D03E150603F}"/>
              </a:ext>
            </a:extLst>
          </p:cNvPr>
          <p:cNvSpPr>
            <a:spLocks noGrp="1"/>
          </p:cNvSpPr>
          <p:nvPr>
            <p:ph type="ftr" sz="quarter" idx="10"/>
          </p:nvPr>
        </p:nvSpPr>
        <p:spPr>
          <a:xfrm>
            <a:off x="3949576" y="6485789"/>
            <a:ext cx="3860800" cy="365125"/>
          </a:xfrm>
        </p:spPr>
        <p:txBody>
          <a:bodyPr/>
          <a:lstStyle/>
          <a:p>
            <a:pPr>
              <a:defRPr/>
            </a:pPr>
            <a:r>
              <a:rPr lang="de-DE"/>
              <a:t>© Anselm Dohle-Beltinger 2023</a:t>
            </a:r>
            <a:endParaRPr lang="de-DE" dirty="0"/>
          </a:p>
        </p:txBody>
      </p:sp>
      <p:sp>
        <p:nvSpPr>
          <p:cNvPr id="4" name="Foliennummernplatzhalter 3">
            <a:extLst>
              <a:ext uri="{FF2B5EF4-FFF2-40B4-BE49-F238E27FC236}">
                <a16:creationId xmlns:a16="http://schemas.microsoft.com/office/drawing/2014/main" id="{77F0A3A6-5F30-4C64-A954-FE71B587914F}"/>
              </a:ext>
            </a:extLst>
          </p:cNvPr>
          <p:cNvSpPr>
            <a:spLocks noGrp="1"/>
          </p:cNvSpPr>
          <p:nvPr>
            <p:ph type="sldNum" sz="quarter" idx="11"/>
          </p:nvPr>
        </p:nvSpPr>
        <p:spPr/>
        <p:txBody>
          <a:bodyPr/>
          <a:lstStyle/>
          <a:p>
            <a:pPr>
              <a:defRPr/>
            </a:pPr>
            <a:fld id="{DB01DCA3-C324-4925-9D77-E837994A3187}" type="slidenum">
              <a:rPr lang="de-DE" smtClean="0"/>
              <a:pPr>
                <a:defRPr/>
              </a:pPr>
              <a:t>122</a:t>
            </a:fld>
            <a:endParaRPr lang="de-DE"/>
          </a:p>
        </p:txBody>
      </p:sp>
      <p:sp>
        <p:nvSpPr>
          <p:cNvPr id="7" name="Textfeld 6">
            <a:extLst>
              <a:ext uri="{FF2B5EF4-FFF2-40B4-BE49-F238E27FC236}">
                <a16:creationId xmlns:a16="http://schemas.microsoft.com/office/drawing/2014/main" id="{8D24E0F8-9054-440E-B724-53F37B8337E6}"/>
              </a:ext>
            </a:extLst>
          </p:cNvPr>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8" name="Textfeld 7">
            <a:extLst>
              <a:ext uri="{FF2B5EF4-FFF2-40B4-BE49-F238E27FC236}">
                <a16:creationId xmlns:a16="http://schemas.microsoft.com/office/drawing/2014/main" id="{66CB6088-E411-4305-8DE1-F8ECD72B9076}"/>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404375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076451"/>
            <a:ext cx="87630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Fußzeilenplatzhalt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de-DE" altLang="de-DE" sz="1400">
                <a:solidFill>
                  <a:schemeClr val="bg1"/>
                </a:solidFill>
              </a:rPr>
              <a:t>© Anselm Dohle-Beltinger 2023</a:t>
            </a:r>
          </a:p>
        </p:txBody>
      </p:sp>
      <p:sp>
        <p:nvSpPr>
          <p:cNvPr id="94211"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har char="•"/>
              <a:defRPr sz="2800">
                <a:solidFill>
                  <a:schemeClr val="tx1"/>
                </a:solidFill>
                <a:latin typeface="Arial" panose="020B0604020202020204" pitchFamily="34" charset="0"/>
              </a:defRPr>
            </a:lvl1pPr>
            <a:lvl2pPr marL="742950" indent="-285750" algn="just">
              <a:spcBef>
                <a:spcPct val="20000"/>
              </a:spcBef>
              <a:buChar char="–"/>
              <a:defRPr sz="2400">
                <a:solidFill>
                  <a:schemeClr val="tx1"/>
                </a:solidFill>
                <a:latin typeface="Arial" panose="020B0604020202020204" pitchFamily="34" charset="0"/>
              </a:defRPr>
            </a:lvl2pPr>
            <a:lvl3pPr marL="1143000" indent="-228600" algn="just">
              <a:spcBef>
                <a:spcPct val="20000"/>
              </a:spcBef>
              <a:buChar char="•"/>
              <a:defRPr sz="2000">
                <a:solidFill>
                  <a:schemeClr val="tx1"/>
                </a:solidFill>
                <a:latin typeface="Arial" panose="020B0604020202020204" pitchFamily="34" charset="0"/>
              </a:defRPr>
            </a:lvl3pPr>
            <a:lvl4pPr marL="1600200" indent="-228600" algn="just">
              <a:spcBef>
                <a:spcPct val="20000"/>
              </a:spcBef>
              <a:buChar char="–"/>
              <a:defRPr>
                <a:solidFill>
                  <a:schemeClr val="tx1"/>
                </a:solidFill>
                <a:latin typeface="Arial" panose="020B0604020202020204" pitchFamily="34" charset="0"/>
              </a:defRPr>
            </a:lvl4pPr>
            <a:lvl5pPr marL="2057400" indent="-228600" algn="just">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0"/>
              </a:spcBef>
              <a:buFontTx/>
              <a:buNone/>
            </a:pPr>
            <a:fld id="{B60B211C-9B3D-4257-AED8-AF0641A7EAB6}" type="slidenum">
              <a:rPr lang="de-DE" altLang="de-DE" sz="1400">
                <a:solidFill>
                  <a:schemeClr val="bg1"/>
                </a:solidFill>
              </a:rPr>
              <a:pPr algn="l">
                <a:spcBef>
                  <a:spcPct val="0"/>
                </a:spcBef>
                <a:buFontTx/>
                <a:buNone/>
              </a:pPr>
              <a:t>123</a:t>
            </a:fld>
            <a:endParaRPr lang="de-DE" altLang="de-DE" sz="1400">
              <a:solidFill>
                <a:schemeClr val="bg1"/>
              </a:solidFill>
            </a:endParaRPr>
          </a:p>
        </p:txBody>
      </p:sp>
      <p:sp>
        <p:nvSpPr>
          <p:cNvPr id="94212" name="Rectangle 4"/>
          <p:cNvSpPr>
            <a:spLocks noGrp="1" noChangeArrowheads="1"/>
          </p:cNvSpPr>
          <p:nvPr>
            <p:ph type="title"/>
          </p:nvPr>
        </p:nvSpPr>
        <p:spPr>
          <a:xfrm>
            <a:off x="1991544" y="476672"/>
            <a:ext cx="8229600" cy="1143000"/>
          </a:xfrm>
          <a:noFill/>
        </p:spPr>
        <p:txBody>
          <a:bodyPr/>
          <a:lstStyle/>
          <a:p>
            <a:r>
              <a:rPr lang="de-DE" altLang="de-DE" dirty="0"/>
              <a:t>Entwicklung von Einkommen- und Körperschaftssteuersätzen</a:t>
            </a:r>
          </a:p>
        </p:txBody>
      </p:sp>
      <p:cxnSp>
        <p:nvCxnSpPr>
          <p:cNvPr id="94214" name="Gerader Verbinder 2"/>
          <p:cNvCxnSpPr>
            <a:cxnSpLocks noChangeShapeType="1"/>
          </p:cNvCxnSpPr>
          <p:nvPr/>
        </p:nvCxnSpPr>
        <p:spPr bwMode="auto">
          <a:xfrm flipV="1">
            <a:off x="9625014" y="5300800"/>
            <a:ext cx="728662" cy="260212"/>
          </a:xfrm>
          <a:prstGeom prst="line">
            <a:avLst/>
          </a:prstGeom>
          <a:noFill/>
          <a:ln w="19050" algn="ctr">
            <a:solidFill>
              <a:srgbClr val="FFCC00"/>
            </a:solidFill>
            <a:round/>
            <a:headEnd/>
            <a:tailEnd/>
          </a:ln>
        </p:spPr>
      </p:cxnSp>
      <p:sp>
        <p:nvSpPr>
          <p:cNvPr id="94215" name="Textfeld 3"/>
          <p:cNvSpPr txBox="1">
            <a:spLocks noChangeArrowheads="1"/>
          </p:cNvSpPr>
          <p:nvPr/>
        </p:nvSpPr>
        <p:spPr bwMode="auto">
          <a:xfrm>
            <a:off x="9890126" y="5084764"/>
            <a:ext cx="619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de-DE" altLang="de-DE" sz="1100" dirty="0">
                <a:latin typeface="Times New Roman" panose="02020603050405020304" pitchFamily="18" charset="0"/>
                <a:cs typeface="Times New Roman" panose="02020603050405020304" pitchFamily="18" charset="0"/>
              </a:rPr>
              <a:t>9.408€</a:t>
            </a:r>
          </a:p>
        </p:txBody>
      </p:sp>
      <p:cxnSp>
        <p:nvCxnSpPr>
          <p:cNvPr id="6" name="Gerader Verbinder 5"/>
          <p:cNvCxnSpPr/>
          <p:nvPr/>
        </p:nvCxnSpPr>
        <p:spPr bwMode="auto">
          <a:xfrm>
            <a:off x="9625014" y="4978995"/>
            <a:ext cx="395287" cy="77787"/>
          </a:xfrm>
          <a:prstGeom prst="line">
            <a:avLst/>
          </a:prstGeom>
          <a:solidFill>
            <a:schemeClr val="accent1"/>
          </a:solidFill>
          <a:ln w="28575" cap="flat" cmpd="sng" algn="ctr">
            <a:solidFill>
              <a:srgbClr val="1F915D"/>
            </a:solidFill>
            <a:prstDash val="solid"/>
            <a:round/>
            <a:headEnd type="none" w="med" len="med"/>
            <a:tailEnd type="none" w="med" len="med"/>
          </a:ln>
          <a:effectLst/>
        </p:spPr>
      </p:cxnSp>
      <p:sp>
        <p:nvSpPr>
          <p:cNvPr id="94217" name="Textfeld 6"/>
          <p:cNvSpPr txBox="1">
            <a:spLocks noChangeArrowheads="1"/>
          </p:cNvSpPr>
          <p:nvPr/>
        </p:nvSpPr>
        <p:spPr bwMode="auto">
          <a:xfrm>
            <a:off x="9946715" y="4781952"/>
            <a:ext cx="504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de-DE" altLang="de-DE" sz="1200" dirty="0">
                <a:latin typeface="Times New Roman" panose="02020603050405020304" pitchFamily="18" charset="0"/>
                <a:cs typeface="Times New Roman" panose="02020603050405020304" pitchFamily="18" charset="0"/>
              </a:rPr>
              <a:t>14%</a:t>
            </a:r>
          </a:p>
        </p:txBody>
      </p:sp>
      <p:cxnSp>
        <p:nvCxnSpPr>
          <p:cNvPr id="11" name="Gerader Verbinder 10"/>
          <p:cNvCxnSpPr/>
          <p:nvPr/>
        </p:nvCxnSpPr>
        <p:spPr bwMode="auto">
          <a:xfrm>
            <a:off x="10020301" y="5054600"/>
            <a:ext cx="333375" cy="0"/>
          </a:xfrm>
          <a:prstGeom prst="line">
            <a:avLst/>
          </a:prstGeom>
          <a:solidFill>
            <a:schemeClr val="accent1"/>
          </a:solidFill>
          <a:ln w="28575" cap="flat" cmpd="sng" algn="ctr">
            <a:solidFill>
              <a:srgbClr val="1F915D"/>
            </a:solidFill>
            <a:prstDash val="solid"/>
            <a:round/>
            <a:headEnd type="none" w="med" len="med"/>
            <a:tailEnd type="none" w="med" len="med"/>
          </a:ln>
          <a:effectLst/>
        </p:spPr>
      </p:cxnSp>
      <p:sp>
        <p:nvSpPr>
          <p:cNvPr id="94219" name="Textfeld 11"/>
          <p:cNvSpPr txBox="1">
            <a:spLocks noChangeArrowheads="1"/>
          </p:cNvSpPr>
          <p:nvPr/>
        </p:nvSpPr>
        <p:spPr bwMode="auto">
          <a:xfrm>
            <a:off x="10128448" y="5859582"/>
            <a:ext cx="568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de-DE" altLang="de-DE" sz="1400" dirty="0"/>
              <a:t>2020</a:t>
            </a:r>
          </a:p>
        </p:txBody>
      </p:sp>
      <p:sp>
        <p:nvSpPr>
          <p:cNvPr id="4" name="Textfeld 3"/>
          <p:cNvSpPr txBox="1"/>
          <p:nvPr/>
        </p:nvSpPr>
        <p:spPr>
          <a:xfrm>
            <a:off x="4318000" y="2076451"/>
            <a:ext cx="5162376" cy="369332"/>
          </a:xfrm>
          <a:prstGeom prst="rect">
            <a:avLst/>
          </a:prstGeom>
          <a:noFill/>
          <a:ln>
            <a:solidFill>
              <a:srgbClr val="FF0000"/>
            </a:solidFill>
          </a:ln>
        </p:spPr>
        <p:txBody>
          <a:bodyPr wrap="square" rtlCol="0">
            <a:spAutoFit/>
          </a:bodyPr>
          <a:lstStyle/>
          <a:p>
            <a:r>
              <a:rPr lang="de-DE" dirty="0">
                <a:solidFill>
                  <a:srgbClr val="FF0000"/>
                </a:solidFill>
              </a:rPr>
              <a:t>Rot</a:t>
            </a:r>
            <a:r>
              <a:rPr lang="de-DE" dirty="0"/>
              <a:t>-</a:t>
            </a:r>
            <a:r>
              <a:rPr lang="de-DE" dirty="0">
                <a:solidFill>
                  <a:srgbClr val="00B050"/>
                </a:solidFill>
              </a:rPr>
              <a:t>grüne</a:t>
            </a:r>
            <a:r>
              <a:rPr lang="de-DE" dirty="0"/>
              <a:t> Bundesregierung</a:t>
            </a:r>
          </a:p>
        </p:txBody>
      </p:sp>
      <p:cxnSp>
        <p:nvCxnSpPr>
          <p:cNvPr id="7" name="Gerader Verbinder 6"/>
          <p:cNvCxnSpPr/>
          <p:nvPr/>
        </p:nvCxnSpPr>
        <p:spPr>
          <a:xfrm>
            <a:off x="9625014" y="3429000"/>
            <a:ext cx="83343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9480376" y="2076451"/>
            <a:ext cx="978074" cy="369332"/>
          </a:xfrm>
          <a:prstGeom prst="rect">
            <a:avLst/>
          </a:prstGeom>
          <a:noFill/>
          <a:ln>
            <a:solidFill>
              <a:schemeClr val="tx1"/>
            </a:solidFill>
          </a:ln>
        </p:spPr>
        <p:txBody>
          <a:bodyPr wrap="square" rtlCol="0">
            <a:spAutoFit/>
          </a:bodyPr>
          <a:lstStyle/>
          <a:p>
            <a:pPr algn="ctr"/>
            <a:r>
              <a:rPr lang="de-DE" dirty="0" err="1"/>
              <a:t>Groko</a:t>
            </a:r>
            <a:endParaRPr lang="de-DE" dirty="0"/>
          </a:p>
        </p:txBody>
      </p:sp>
      <p:sp>
        <p:nvSpPr>
          <p:cNvPr id="16" name="Fußzeilenplatzhalter 6"/>
          <p:cNvSpPr txBox="1">
            <a:spLocks/>
          </p:cNvSpPr>
          <p:nvPr/>
        </p:nvSpPr>
        <p:spPr>
          <a:xfrm>
            <a:off x="4318000" y="6508751"/>
            <a:ext cx="386080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a:t>© Anselm Dohle-Beltinger 2020</a:t>
            </a:r>
          </a:p>
        </p:txBody>
      </p:sp>
      <p:sp>
        <p:nvSpPr>
          <p:cNvPr id="17" name="Foliennummernplatzhalter 7"/>
          <p:cNvSpPr txBox="1">
            <a:spLocks/>
          </p:cNvSpPr>
          <p:nvPr/>
        </p:nvSpPr>
        <p:spPr>
          <a:xfrm>
            <a:off x="8890000" y="6508751"/>
            <a:ext cx="2844800" cy="365125"/>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D1077D1-A0E0-4B6F-8A3B-2A338E510345}" type="slidenum">
              <a:rPr lang="de-DE" smtClean="0"/>
              <a:t>123</a:t>
            </a:fld>
            <a:endParaRPr lang="de-DE" dirty="0"/>
          </a:p>
        </p:txBody>
      </p:sp>
      <p:sp>
        <p:nvSpPr>
          <p:cNvPr id="5" name="Textfeld 4">
            <a:extLst>
              <a:ext uri="{FF2B5EF4-FFF2-40B4-BE49-F238E27FC236}">
                <a16:creationId xmlns:a16="http://schemas.microsoft.com/office/drawing/2014/main" id="{4B0AEE7F-DF81-49A1-9D97-69498F614CBF}"/>
              </a:ext>
            </a:extLst>
          </p:cNvPr>
          <p:cNvSpPr txBox="1"/>
          <p:nvPr/>
        </p:nvSpPr>
        <p:spPr>
          <a:xfrm>
            <a:off x="10257223" y="4694327"/>
            <a:ext cx="504056" cy="276999"/>
          </a:xfrm>
          <a:prstGeom prst="rect">
            <a:avLst/>
          </a:prstGeom>
          <a:noFill/>
        </p:spPr>
        <p:txBody>
          <a:bodyPr wrap="square" rtlCol="0">
            <a:spAutoFit/>
          </a:bodyPr>
          <a:lstStyle/>
          <a:p>
            <a:r>
              <a:rPr lang="de-DE" sz="1200" dirty="0"/>
              <a:t>15%</a:t>
            </a:r>
          </a:p>
        </p:txBody>
      </p:sp>
      <p:cxnSp>
        <p:nvCxnSpPr>
          <p:cNvPr id="10" name="Gerader Verbinder 9">
            <a:extLst>
              <a:ext uri="{FF2B5EF4-FFF2-40B4-BE49-F238E27FC236}">
                <a16:creationId xmlns:a16="http://schemas.microsoft.com/office/drawing/2014/main" id="{BF2E1068-20B7-4CC4-92CD-F4A0F27F8A86}"/>
              </a:ext>
            </a:extLst>
          </p:cNvPr>
          <p:cNvCxnSpPr/>
          <p:nvPr/>
        </p:nvCxnSpPr>
        <p:spPr>
          <a:xfrm>
            <a:off x="9625014" y="4400900"/>
            <a:ext cx="3952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66CBD34-9255-4A9B-B7D2-DA6A894C1644}"/>
              </a:ext>
            </a:extLst>
          </p:cNvPr>
          <p:cNvCxnSpPr/>
          <p:nvPr/>
        </p:nvCxnSpPr>
        <p:spPr>
          <a:xfrm>
            <a:off x="10020301" y="4392263"/>
            <a:ext cx="0" cy="39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28C7A35-B1F5-4956-9C91-471A729B2D45}"/>
              </a:ext>
            </a:extLst>
          </p:cNvPr>
          <p:cNvCxnSpPr/>
          <p:nvPr/>
        </p:nvCxnSpPr>
        <p:spPr>
          <a:xfrm>
            <a:off x="10020301" y="4781952"/>
            <a:ext cx="4312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52B02448-F3A3-48FF-9D13-B5AFC5CF3CA6}"/>
              </a:ext>
            </a:extLst>
          </p:cNvPr>
          <p:cNvCxnSpPr/>
          <p:nvPr/>
        </p:nvCxnSpPr>
        <p:spPr>
          <a:xfrm>
            <a:off x="10020301" y="3284984"/>
            <a:ext cx="431239"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Geschweifte Klammer rechts 20">
            <a:extLst>
              <a:ext uri="{FF2B5EF4-FFF2-40B4-BE49-F238E27FC236}">
                <a16:creationId xmlns:a16="http://schemas.microsoft.com/office/drawing/2014/main" id="{6A1BCDB5-6D21-470D-8A15-8E461F04BD1C}"/>
              </a:ext>
            </a:extLst>
          </p:cNvPr>
          <p:cNvSpPr/>
          <p:nvPr/>
        </p:nvSpPr>
        <p:spPr>
          <a:xfrm>
            <a:off x="10509251" y="3212976"/>
            <a:ext cx="96519" cy="276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Textfeld 21">
            <a:extLst>
              <a:ext uri="{FF2B5EF4-FFF2-40B4-BE49-F238E27FC236}">
                <a16:creationId xmlns:a16="http://schemas.microsoft.com/office/drawing/2014/main" id="{729DF037-D364-49B5-B250-3BFC45FFF469}"/>
              </a:ext>
            </a:extLst>
          </p:cNvPr>
          <p:cNvSpPr txBox="1"/>
          <p:nvPr/>
        </p:nvSpPr>
        <p:spPr>
          <a:xfrm>
            <a:off x="10560496" y="3068960"/>
            <a:ext cx="1440160" cy="584775"/>
          </a:xfrm>
          <a:prstGeom prst="rect">
            <a:avLst/>
          </a:prstGeom>
          <a:noFill/>
        </p:spPr>
        <p:txBody>
          <a:bodyPr wrap="square" rtlCol="0">
            <a:spAutoFit/>
          </a:bodyPr>
          <a:lstStyle/>
          <a:p>
            <a:r>
              <a:rPr lang="de-DE" sz="1600" dirty="0"/>
              <a:t>sog. Reichen-steuer 45%</a:t>
            </a:r>
          </a:p>
        </p:txBody>
      </p:sp>
      <p:sp>
        <p:nvSpPr>
          <p:cNvPr id="24" name="Textfeld 23">
            <a:extLst>
              <a:ext uri="{FF2B5EF4-FFF2-40B4-BE49-F238E27FC236}">
                <a16:creationId xmlns:a16="http://schemas.microsoft.com/office/drawing/2014/main" id="{82166C0B-5BC8-4C1C-9BEF-BB2BC6C9D703}"/>
              </a:ext>
            </a:extLst>
          </p:cNvPr>
          <p:cNvSpPr txBox="1"/>
          <p:nvPr/>
        </p:nvSpPr>
        <p:spPr>
          <a:xfrm>
            <a:off x="68760" y="-16834"/>
            <a:ext cx="3384054" cy="523220"/>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25" name="Textfeld 24">
            <a:extLst>
              <a:ext uri="{FF2B5EF4-FFF2-40B4-BE49-F238E27FC236}">
                <a16:creationId xmlns:a16="http://schemas.microsoft.com/office/drawing/2014/main" id="{BF331D8A-73F4-4D54-BCBC-50AEB26B47AF}"/>
              </a:ext>
            </a:extLst>
          </p:cNvPr>
          <p:cNvSpPr txBox="1"/>
          <p:nvPr/>
        </p:nvSpPr>
        <p:spPr>
          <a:xfrm>
            <a:off x="9976816" y="-8295"/>
            <a:ext cx="214642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Tree>
    <p:extLst>
      <p:ext uri="{BB962C8B-B14F-4D97-AF65-F5344CB8AC3E}">
        <p14:creationId xmlns:p14="http://schemas.microsoft.com/office/powerpoint/2010/main" val="1109879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123</a:t>
            </a:r>
          </a:p>
        </p:txBody>
      </p:sp>
      <p:sp>
        <p:nvSpPr>
          <p:cNvPr id="3" name="Inhaltsplatzhalter 2"/>
          <p:cNvSpPr>
            <a:spLocks noGrp="1"/>
          </p:cNvSpPr>
          <p:nvPr>
            <p:ph idx="1"/>
          </p:nvPr>
        </p:nvSpPr>
        <p:spPr/>
        <p:txBody>
          <a:bodyPr>
            <a:normAutofit fontScale="77500" lnSpcReduction="20000"/>
          </a:bodyPr>
          <a:lstStyle/>
          <a:p>
            <a:r>
              <a:rPr lang="de-DE" dirty="0"/>
              <a:t>Es ist ein politischer Treppenwitz, dass eine Partei, die sich immer als Retter der Armen zu verkaufen sucht, die SPD (zusammen mit den Grünen), die stärksten Steuertarifsenkungen der Geschichte vorgenommen hat. </a:t>
            </a:r>
          </a:p>
          <a:p>
            <a:r>
              <a:rPr lang="de-DE" dirty="0"/>
              <a:t>Hinzu kam 2005 die Senkung der Sozialleistungen via Hartz IV.</a:t>
            </a:r>
          </a:p>
          <a:p>
            <a:r>
              <a:rPr lang="de-DE" dirty="0"/>
              <a:t>Des weiteren hat sie  2008 mit der Union auch die Ausgliederung der Kapitalerträge aus der Einkommensteuer (maximal 42/45%) in die lineare Abgeltungssteuer (maximal 25%) vorgenommen sowie an der Senkung der Unternehmenssteuern mitgewirkt.</a:t>
            </a:r>
          </a:p>
          <a:p>
            <a:r>
              <a:rPr lang="de-DE" dirty="0"/>
              <a:t>Folge: Gründung zunächst der WASG, dann Fusion mit der PDS zur Partei „Die Linke“</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124</a:t>
            </a:fld>
            <a:endParaRPr lang="de-DE"/>
          </a:p>
        </p:txBody>
      </p:sp>
      <p:sp>
        <p:nvSpPr>
          <p:cNvPr id="10" name="Textfeld 9">
            <a:extLst>
              <a:ext uri="{FF2B5EF4-FFF2-40B4-BE49-F238E27FC236}">
                <a16:creationId xmlns:a16="http://schemas.microsoft.com/office/drawing/2014/main" id="{6E04A46C-BA0A-4638-9B4F-6CCE56C7F9B6}"/>
              </a:ext>
            </a:extLst>
          </p:cNvPr>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11" name="Textfeld 10">
            <a:extLst>
              <a:ext uri="{FF2B5EF4-FFF2-40B4-BE49-F238E27FC236}">
                <a16:creationId xmlns:a16="http://schemas.microsoft.com/office/drawing/2014/main" id="{3AAEC60B-0E8E-420F-BE64-1D29DECF1C01}"/>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4299967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Fußzeilenplatzhalt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de-DE" altLang="de-DE" sz="1400">
                <a:solidFill>
                  <a:schemeClr val="bg1"/>
                </a:solidFill>
              </a:rPr>
              <a:t>© Anselm Dohle-Beltinger 2023</a:t>
            </a:r>
          </a:p>
        </p:txBody>
      </p:sp>
      <p:sp>
        <p:nvSpPr>
          <p:cNvPr id="95236"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240082D9-DC72-4BF6-8A8F-12AF5E7CC290}" type="slidenum">
              <a:rPr lang="de-DE" altLang="de-DE" sz="1400">
                <a:solidFill>
                  <a:schemeClr val="bg1"/>
                </a:solidFill>
              </a:rPr>
              <a:pPr/>
              <a:t>125</a:t>
            </a:fld>
            <a:endParaRPr lang="de-DE" altLang="de-DE" sz="1400">
              <a:solidFill>
                <a:schemeClr val="bg1"/>
              </a:solidFill>
            </a:endParaRPr>
          </a:p>
        </p:txBody>
      </p:sp>
      <p:pic>
        <p:nvPicPr>
          <p:cNvPr id="95237" name="Grafik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44451"/>
            <a:ext cx="5351462"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76" y="4113214"/>
            <a:ext cx="548957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Textfeld 12"/>
          <p:cNvSpPr txBox="1">
            <a:spLocks noChangeArrowheads="1"/>
          </p:cNvSpPr>
          <p:nvPr/>
        </p:nvSpPr>
        <p:spPr bwMode="auto">
          <a:xfrm>
            <a:off x="1631951" y="4292600"/>
            <a:ext cx="3527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de-DE" altLang="de-DE" sz="1200"/>
              <a:t>Quelle: </a:t>
            </a:r>
            <a:r>
              <a:rPr lang="de-DE" altLang="de-DE" sz="1200">
                <a:hlinkClick r:id="rId4"/>
              </a:rPr>
              <a:t>Institut der deutschen Wirtschaft Köln: Die Einkommensteuer im Zeitverlauf – Belastungswirkungen für verschiedene Haushaltstypen; Köln, 2017</a:t>
            </a:r>
            <a:endParaRPr lang="de-DE" altLang="de-DE" sz="1200"/>
          </a:p>
        </p:txBody>
      </p:sp>
      <p:sp>
        <p:nvSpPr>
          <p:cNvPr id="95240" name="Textfeld 13"/>
          <p:cNvSpPr txBox="1">
            <a:spLocks noChangeArrowheads="1"/>
          </p:cNvSpPr>
          <p:nvPr/>
        </p:nvSpPr>
        <p:spPr bwMode="auto">
          <a:xfrm>
            <a:off x="1905000" y="5176839"/>
            <a:ext cx="32400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de-DE" altLang="de-DE" sz="1400"/>
              <a:t>Leseweise: 1965 musste man brutto das 12-fache des Durchschnitts-einkommens verdienen um mit dem damaligen Spitzensteuersatz belastet zu werden, 2017 nur noch das Doppelte</a:t>
            </a:r>
          </a:p>
        </p:txBody>
      </p:sp>
      <p:sp>
        <p:nvSpPr>
          <p:cNvPr id="95241" name="Textfeld 14"/>
          <p:cNvSpPr txBox="1">
            <a:spLocks noChangeArrowheads="1"/>
          </p:cNvSpPr>
          <p:nvPr/>
        </p:nvSpPr>
        <p:spPr bwMode="auto">
          <a:xfrm>
            <a:off x="4727576" y="1927225"/>
            <a:ext cx="52562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de-DE" altLang="de-DE" sz="1400" dirty="0"/>
              <a:t>Leseweise: In heutigen Preisen hätte man 1965 erst bei 200.000 € den seinerzeitigen Spitzensatz von 53% bezahlt; </a:t>
            </a:r>
            <a:br>
              <a:rPr lang="de-DE" altLang="de-DE" sz="1400" dirty="0"/>
            </a:br>
            <a:r>
              <a:rPr lang="de-DE" altLang="de-DE" sz="1400" dirty="0"/>
              <a:t>bei einem Einkommen, das kaufkraftmäßig dem entsprochen hätte, welches heute zum Spitzensteuersatz führt (ohne „Reichensteuer“), wäre 1965 ein um 5% niedrigerer Grenzsteuersatz als heute verlangt worden.</a:t>
            </a:r>
          </a:p>
        </p:txBody>
      </p:sp>
      <p:sp>
        <p:nvSpPr>
          <p:cNvPr id="13" name="Textfeld 12">
            <a:extLst>
              <a:ext uri="{FF2B5EF4-FFF2-40B4-BE49-F238E27FC236}">
                <a16:creationId xmlns:a16="http://schemas.microsoft.com/office/drawing/2014/main" id="{5BC7DC27-F293-49B5-B333-34681E186BEB}"/>
              </a:ext>
            </a:extLst>
          </p:cNvPr>
          <p:cNvSpPr txBox="1"/>
          <p:nvPr/>
        </p:nvSpPr>
        <p:spPr>
          <a:xfrm>
            <a:off x="8544272" y="-12215"/>
            <a:ext cx="2231926"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10" name="Textfeld 9">
            <a:extLst>
              <a:ext uri="{FF2B5EF4-FFF2-40B4-BE49-F238E27FC236}">
                <a16:creationId xmlns:a16="http://schemas.microsoft.com/office/drawing/2014/main" id="{356DFB61-532C-4FB4-8CB1-2F26FF4E3F7F}"/>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40982644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Entscheidung</a:t>
            </a:r>
          </a:p>
        </p:txBody>
      </p:sp>
      <p:sp>
        <p:nvSpPr>
          <p:cNvPr id="10" name="Inhaltsplatzhalter 9"/>
          <p:cNvSpPr>
            <a:spLocks noGrp="1"/>
          </p:cNvSpPr>
          <p:nvPr>
            <p:ph idx="1"/>
          </p:nvPr>
        </p:nvSpPr>
        <p:spPr/>
        <p:txBody>
          <a:bodyPr/>
          <a:lstStyle/>
          <a:p>
            <a:r>
              <a:rPr lang="de-DE" sz="2800" dirty="0">
                <a:solidFill>
                  <a:srgbClr val="FF0000"/>
                </a:solidFill>
              </a:rPr>
              <a:t>Da es keine abstrakte Gerechtigkeitsnorm gibt, muss jede Generation immer wieder neu einen Konsens über das gewünschte Maß der Umverteilung bilden (Untergrenze: Sicherung der Naturrechte des Einzelnen) und die Steuer- und Transfersysteme dem anpassen</a:t>
            </a:r>
          </a:p>
          <a:p>
            <a:r>
              <a:rPr lang="de-DE" sz="2800" dirty="0">
                <a:solidFill>
                  <a:srgbClr val="FF0000"/>
                </a:solidFill>
              </a:rPr>
              <a:t>Wichtig ist dabei eine konsistente Beurteilung über alle Steuerarten hinweg </a:t>
            </a:r>
            <a:r>
              <a:rPr lang="de-DE" sz="2800" dirty="0">
                <a:solidFill>
                  <a:srgbClr val="FF0000"/>
                </a:solidFill>
                <a:sym typeface="Symbol" panose="05050102010706020507" pitchFamily="18" charset="2"/>
              </a:rPr>
              <a:t> Steuersystem</a:t>
            </a:r>
            <a:endParaRPr lang="de-DE" sz="2800" dirty="0">
              <a:solidFill>
                <a:srgbClr val="FF0000"/>
              </a:solidFill>
            </a:endParaRPr>
          </a:p>
        </p:txBody>
      </p:sp>
      <p:sp>
        <p:nvSpPr>
          <p:cNvPr id="7" name="Fußzeilenplatzhalter 6"/>
          <p:cNvSpPr>
            <a:spLocks noGrp="1"/>
          </p:cNvSpPr>
          <p:nvPr>
            <p:ph type="ftr" sz="quarter" idx="10"/>
          </p:nvPr>
        </p:nvSpPr>
        <p:spPr/>
        <p:txBody>
          <a:bodyPr/>
          <a:lstStyle/>
          <a:p>
            <a:pPr>
              <a:defRPr/>
            </a:pPr>
            <a:r>
              <a:rPr lang="de-DE"/>
              <a:t>© Anselm Dohle-Beltinger 2023</a:t>
            </a:r>
          </a:p>
        </p:txBody>
      </p:sp>
      <p:sp>
        <p:nvSpPr>
          <p:cNvPr id="8" name="Foliennummernplatzhalter 7"/>
          <p:cNvSpPr>
            <a:spLocks noGrp="1"/>
          </p:cNvSpPr>
          <p:nvPr>
            <p:ph type="sldNum" sz="quarter" idx="11"/>
          </p:nvPr>
        </p:nvSpPr>
        <p:spPr/>
        <p:txBody>
          <a:bodyPr/>
          <a:lstStyle/>
          <a:p>
            <a:pPr>
              <a:defRPr/>
            </a:pPr>
            <a:fld id="{3F9B04E0-1FAE-4DAE-A67F-B7D5948AF3DF}" type="slidenum">
              <a:rPr lang="de-DE" smtClean="0"/>
              <a:pPr>
                <a:defRPr/>
              </a:pPr>
              <a:t>126</a:t>
            </a:fld>
            <a:endParaRPr lang="de-DE"/>
          </a:p>
        </p:txBody>
      </p:sp>
      <p:sp>
        <p:nvSpPr>
          <p:cNvPr id="12" name="Textfeld 11">
            <a:extLst>
              <a:ext uri="{FF2B5EF4-FFF2-40B4-BE49-F238E27FC236}">
                <a16:creationId xmlns:a16="http://schemas.microsoft.com/office/drawing/2014/main" id="{D8DE4E2F-11D3-4781-A6AD-4E5E2E216C30}"/>
              </a:ext>
            </a:extLst>
          </p:cNvPr>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13" name="Textfeld 12">
            <a:extLst>
              <a:ext uri="{FF2B5EF4-FFF2-40B4-BE49-F238E27FC236}">
                <a16:creationId xmlns:a16="http://schemas.microsoft.com/office/drawing/2014/main" id="{99D2C852-1ABE-483C-95C9-039AF3D48AE9}"/>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Tree>
    <p:extLst>
      <p:ext uri="{BB962C8B-B14F-4D97-AF65-F5344CB8AC3E}">
        <p14:creationId xmlns:p14="http://schemas.microsoft.com/office/powerpoint/2010/main" val="37983229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C051E-DF2F-4C50-84B1-9DDFFAC0CEA2}"/>
              </a:ext>
            </a:extLst>
          </p:cNvPr>
          <p:cNvSpPr>
            <a:spLocks noGrp="1"/>
          </p:cNvSpPr>
          <p:nvPr>
            <p:ph type="title"/>
          </p:nvPr>
        </p:nvSpPr>
        <p:spPr/>
        <p:txBody>
          <a:bodyPr/>
          <a:lstStyle/>
          <a:p>
            <a:r>
              <a:rPr lang="de-DE" dirty="0" err="1"/>
              <a:t>Unternemenssteuern</a:t>
            </a:r>
            <a:r>
              <a:rPr lang="de-DE" dirty="0"/>
              <a:t> 2003-2018</a:t>
            </a:r>
          </a:p>
        </p:txBody>
      </p:sp>
      <p:sp>
        <p:nvSpPr>
          <p:cNvPr id="4" name="Fußzeilenplatzhalter 3">
            <a:extLst>
              <a:ext uri="{FF2B5EF4-FFF2-40B4-BE49-F238E27FC236}">
                <a16:creationId xmlns:a16="http://schemas.microsoft.com/office/drawing/2014/main" id="{A36BEDE1-8E4A-4380-A0C1-4BAD5CD27FAD}"/>
              </a:ext>
            </a:extLst>
          </p:cNvPr>
          <p:cNvSpPr>
            <a:spLocks noGrp="1"/>
          </p:cNvSpPr>
          <p:nvPr>
            <p:ph type="ftr" sz="quarter" idx="10"/>
          </p:nvPr>
        </p:nvSpPr>
        <p:spPr/>
        <p:txBody>
          <a:bodyPr/>
          <a:lstStyle/>
          <a:p>
            <a:pPr>
              <a:defRPr/>
            </a:pPr>
            <a:r>
              <a:rPr lang="de-DE"/>
              <a:t>© Anselm Dohle-Beltinger 2023</a:t>
            </a:r>
          </a:p>
        </p:txBody>
      </p:sp>
      <p:sp>
        <p:nvSpPr>
          <p:cNvPr id="5" name="Foliennummernplatzhalter 4">
            <a:extLst>
              <a:ext uri="{FF2B5EF4-FFF2-40B4-BE49-F238E27FC236}">
                <a16:creationId xmlns:a16="http://schemas.microsoft.com/office/drawing/2014/main" id="{2AB5A59F-D8D1-4395-86DD-4682356E661B}"/>
              </a:ext>
            </a:extLst>
          </p:cNvPr>
          <p:cNvSpPr>
            <a:spLocks noGrp="1"/>
          </p:cNvSpPr>
          <p:nvPr>
            <p:ph type="sldNum" sz="quarter" idx="11"/>
          </p:nvPr>
        </p:nvSpPr>
        <p:spPr/>
        <p:txBody>
          <a:bodyPr/>
          <a:lstStyle/>
          <a:p>
            <a:pPr>
              <a:defRPr/>
            </a:pPr>
            <a:fld id="{E30DA896-0134-4BE5-B637-D316821E572E}" type="slidenum">
              <a:rPr lang="de-DE" smtClean="0"/>
              <a:pPr>
                <a:defRPr/>
              </a:pPr>
              <a:t>127</a:t>
            </a:fld>
            <a:endParaRPr lang="de-DE"/>
          </a:p>
        </p:txBody>
      </p:sp>
      <p:pic>
        <p:nvPicPr>
          <p:cNvPr id="7" name="Grafik 6">
            <a:extLst>
              <a:ext uri="{FF2B5EF4-FFF2-40B4-BE49-F238E27FC236}">
                <a16:creationId xmlns:a16="http://schemas.microsoft.com/office/drawing/2014/main" id="{922B2917-96EF-4415-9F1A-384EBB5B9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2224171"/>
            <a:ext cx="7621064" cy="4429743"/>
          </a:xfrm>
          <a:prstGeom prst="rect">
            <a:avLst/>
          </a:prstGeom>
        </p:spPr>
      </p:pic>
      <p:sp>
        <p:nvSpPr>
          <p:cNvPr id="8" name="Textfeld 7">
            <a:extLst>
              <a:ext uri="{FF2B5EF4-FFF2-40B4-BE49-F238E27FC236}">
                <a16:creationId xmlns:a16="http://schemas.microsoft.com/office/drawing/2014/main" id="{A4CFD0E0-B11D-4070-A361-48069EEE7F8A}"/>
              </a:ext>
            </a:extLst>
          </p:cNvPr>
          <p:cNvSpPr txBox="1"/>
          <p:nvPr/>
        </p:nvSpPr>
        <p:spPr>
          <a:xfrm>
            <a:off x="7704396" y="3429000"/>
            <a:ext cx="4248472" cy="2862322"/>
          </a:xfrm>
          <a:prstGeom prst="rect">
            <a:avLst/>
          </a:prstGeom>
          <a:noFill/>
        </p:spPr>
        <p:txBody>
          <a:bodyPr wrap="square" rtlCol="0">
            <a:spAutoFit/>
          </a:bodyPr>
          <a:lstStyle/>
          <a:p>
            <a:r>
              <a:rPr lang="de-DE" dirty="0"/>
              <a:t>Die effektive Steuerrate hängt ab von den Steuersätzen, die auf verschiedenen politischen Ebenen (für D z.B. Körperschaftsteuer Bund, Gewerbesteuer Gemeinde) erhoben werden, von der Verrechnungsmöglichkeit miteinander sowie von Freibeträgen</a:t>
            </a:r>
          </a:p>
          <a:p>
            <a:r>
              <a:rPr lang="de-DE" dirty="0"/>
              <a:t>In D: 15% </a:t>
            </a:r>
            <a:r>
              <a:rPr lang="de-DE" dirty="0" err="1"/>
              <a:t>KöSt</a:t>
            </a:r>
            <a:r>
              <a:rPr lang="de-DE" dirty="0"/>
              <a:t> + 5,5% aus 15% Soli = 15,825%; Rest </a:t>
            </a:r>
            <a:r>
              <a:rPr lang="de-DE" dirty="0">
                <a:latin typeface="Calibri" panose="020F0502020204030204" pitchFamily="34" charset="0"/>
                <a:cs typeface="Calibri" panose="020F0502020204030204" pitchFamily="34" charset="0"/>
              </a:rPr>
              <a:t>Ø </a:t>
            </a:r>
            <a:r>
              <a:rPr lang="de-DE" dirty="0"/>
              <a:t>Gewerbesteuer</a:t>
            </a:r>
          </a:p>
        </p:txBody>
      </p:sp>
      <p:sp>
        <p:nvSpPr>
          <p:cNvPr id="9" name="Textfeld 8">
            <a:extLst>
              <a:ext uri="{FF2B5EF4-FFF2-40B4-BE49-F238E27FC236}">
                <a16:creationId xmlns:a16="http://schemas.microsoft.com/office/drawing/2014/main" id="{D4678BC4-C370-4CE8-B970-3F760186AC32}"/>
              </a:ext>
            </a:extLst>
          </p:cNvPr>
          <p:cNvSpPr txBox="1"/>
          <p:nvPr/>
        </p:nvSpPr>
        <p:spPr>
          <a:xfrm>
            <a:off x="5591944" y="6263710"/>
            <a:ext cx="1512168" cy="276999"/>
          </a:xfrm>
          <a:prstGeom prst="rect">
            <a:avLst/>
          </a:prstGeom>
          <a:noFill/>
        </p:spPr>
        <p:txBody>
          <a:bodyPr wrap="square" rtlCol="0">
            <a:spAutoFit/>
          </a:bodyPr>
          <a:lstStyle/>
          <a:p>
            <a:r>
              <a:rPr lang="de-DE" sz="1200" dirty="0"/>
              <a:t>Quelle: </a:t>
            </a:r>
            <a:r>
              <a:rPr lang="de-DE" sz="1200" dirty="0">
                <a:hlinkClick r:id="rId3"/>
              </a:rPr>
              <a:t>KPMG</a:t>
            </a:r>
            <a:endParaRPr lang="de-DE" sz="1200" dirty="0"/>
          </a:p>
        </p:txBody>
      </p:sp>
      <p:cxnSp>
        <p:nvCxnSpPr>
          <p:cNvPr id="11" name="Gerade Verbindung mit Pfeil 10">
            <a:extLst>
              <a:ext uri="{FF2B5EF4-FFF2-40B4-BE49-F238E27FC236}">
                <a16:creationId xmlns:a16="http://schemas.microsoft.com/office/drawing/2014/main" id="{EBB84AE9-ECE8-41F3-8F53-7C5F66CC3061}"/>
              </a:ext>
            </a:extLst>
          </p:cNvPr>
          <p:cNvCxnSpPr/>
          <p:nvPr/>
        </p:nvCxnSpPr>
        <p:spPr>
          <a:xfrm flipH="1" flipV="1">
            <a:off x="3791744" y="3794125"/>
            <a:ext cx="1800200" cy="282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C51C4EBE-D913-4BD4-8965-A9F29D2D6CD9}"/>
              </a:ext>
            </a:extLst>
          </p:cNvPr>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12" name="Textfeld 11">
            <a:extLst>
              <a:ext uri="{FF2B5EF4-FFF2-40B4-BE49-F238E27FC236}">
                <a16:creationId xmlns:a16="http://schemas.microsoft.com/office/drawing/2014/main" id="{79E4721A-4D42-4175-AC96-CFC6A54956F7}"/>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13" name="Textfeld 12">
            <a:extLst>
              <a:ext uri="{FF2B5EF4-FFF2-40B4-BE49-F238E27FC236}">
                <a16:creationId xmlns:a16="http://schemas.microsoft.com/office/drawing/2014/main" id="{AFE63282-4796-42DD-B296-B5172E3AB5B3}"/>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4308201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C12D3-DE20-4995-8B27-D72808068D86}"/>
              </a:ext>
            </a:extLst>
          </p:cNvPr>
          <p:cNvSpPr>
            <a:spLocks noGrp="1"/>
          </p:cNvSpPr>
          <p:nvPr>
            <p:ph type="title"/>
          </p:nvPr>
        </p:nvSpPr>
        <p:spPr/>
        <p:txBody>
          <a:bodyPr/>
          <a:lstStyle/>
          <a:p>
            <a:r>
              <a:rPr lang="de-DE" dirty="0"/>
              <a:t>Takeaway zu Folie 126</a:t>
            </a:r>
          </a:p>
        </p:txBody>
      </p:sp>
      <p:sp>
        <p:nvSpPr>
          <p:cNvPr id="3" name="Inhaltsplatzhalter 2">
            <a:extLst>
              <a:ext uri="{FF2B5EF4-FFF2-40B4-BE49-F238E27FC236}">
                <a16:creationId xmlns:a16="http://schemas.microsoft.com/office/drawing/2014/main" id="{18D9ECE3-3888-433E-92B1-D41F76AFFDAF}"/>
              </a:ext>
            </a:extLst>
          </p:cNvPr>
          <p:cNvSpPr>
            <a:spLocks noGrp="1"/>
          </p:cNvSpPr>
          <p:nvPr>
            <p:ph idx="1"/>
          </p:nvPr>
        </p:nvSpPr>
        <p:spPr/>
        <p:txBody>
          <a:bodyPr/>
          <a:lstStyle/>
          <a:p>
            <a:r>
              <a:rPr lang="de-DE" dirty="0"/>
              <a:t>Zu sehen ist ein intensiver Standortwettbewerb um Unternehmen und Arbeitsplätze, der mit dem Mittel der Steuern ausgetragen wird.</a:t>
            </a:r>
          </a:p>
          <a:p>
            <a:r>
              <a:rPr lang="de-DE" dirty="0"/>
              <a:t>Dies ist um so wirkungsvoller, je weniger andere Erwägungen (qualifizierte Arbeitskräfte, Produktivität, Infrastruktur etc.) einen Unterschied ausmachen</a:t>
            </a:r>
          </a:p>
          <a:p>
            <a:r>
              <a:rPr lang="de-DE" dirty="0"/>
              <a:t>Die Steuersenkungen von Trump in den USA setzen insofern D unter Druck</a:t>
            </a:r>
          </a:p>
        </p:txBody>
      </p:sp>
      <p:sp>
        <p:nvSpPr>
          <p:cNvPr id="4" name="Fußzeilenplatzhalter 3">
            <a:extLst>
              <a:ext uri="{FF2B5EF4-FFF2-40B4-BE49-F238E27FC236}">
                <a16:creationId xmlns:a16="http://schemas.microsoft.com/office/drawing/2014/main" id="{829296A7-2364-44AA-9B42-DF14E3190530}"/>
              </a:ext>
            </a:extLst>
          </p:cNvPr>
          <p:cNvSpPr>
            <a:spLocks noGrp="1"/>
          </p:cNvSpPr>
          <p:nvPr>
            <p:ph type="ftr" sz="quarter" idx="10"/>
          </p:nvPr>
        </p:nvSpPr>
        <p:spPr/>
        <p:txBody>
          <a:bodyPr/>
          <a:lstStyle/>
          <a:p>
            <a:pPr>
              <a:defRPr/>
            </a:pPr>
            <a:r>
              <a:rPr lang="de-DE"/>
              <a:t>© Anselm Dohle-Beltinger 2023</a:t>
            </a:r>
          </a:p>
        </p:txBody>
      </p:sp>
      <p:sp>
        <p:nvSpPr>
          <p:cNvPr id="5" name="Foliennummernplatzhalter 4">
            <a:extLst>
              <a:ext uri="{FF2B5EF4-FFF2-40B4-BE49-F238E27FC236}">
                <a16:creationId xmlns:a16="http://schemas.microsoft.com/office/drawing/2014/main" id="{A880F54B-AFFC-4722-945F-691411D30BAF}"/>
              </a:ext>
            </a:extLst>
          </p:cNvPr>
          <p:cNvSpPr>
            <a:spLocks noGrp="1"/>
          </p:cNvSpPr>
          <p:nvPr>
            <p:ph type="sldNum" sz="quarter" idx="11"/>
          </p:nvPr>
        </p:nvSpPr>
        <p:spPr/>
        <p:txBody>
          <a:bodyPr/>
          <a:lstStyle/>
          <a:p>
            <a:pPr>
              <a:defRPr/>
            </a:pPr>
            <a:fld id="{E30DA896-0134-4BE5-B637-D316821E572E}" type="slidenum">
              <a:rPr lang="de-DE" smtClean="0"/>
              <a:pPr>
                <a:defRPr/>
              </a:pPr>
              <a:t>128</a:t>
            </a:fld>
            <a:endParaRPr lang="de-DE"/>
          </a:p>
        </p:txBody>
      </p:sp>
      <p:sp>
        <p:nvSpPr>
          <p:cNvPr id="6" name="Textfeld 5">
            <a:extLst>
              <a:ext uri="{FF2B5EF4-FFF2-40B4-BE49-F238E27FC236}">
                <a16:creationId xmlns:a16="http://schemas.microsoft.com/office/drawing/2014/main" id="{4B1A7A8C-C595-4EF6-A181-F27987E85971}"/>
              </a:ext>
            </a:extLst>
          </p:cNvPr>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latin typeface="+mn-lt"/>
              </a:rPr>
              <a:t>2. Einkommensteuer</a:t>
            </a:r>
          </a:p>
          <a:p>
            <a:pPr fontAlgn="auto">
              <a:spcBef>
                <a:spcPts val="0"/>
              </a:spcBef>
              <a:spcAft>
                <a:spcPts val="0"/>
              </a:spcAft>
              <a:defRPr/>
            </a:pPr>
            <a:r>
              <a:rPr lang="de-DE" sz="1400" dirty="0">
                <a:solidFill>
                  <a:schemeClr val="bg1">
                    <a:lumMod val="50000"/>
                  </a:schemeClr>
                </a:solidFill>
                <a:latin typeface="+mn-lt"/>
              </a:rPr>
              <a:t>3. Umsatzsteuer</a:t>
            </a:r>
          </a:p>
        </p:txBody>
      </p:sp>
      <p:sp>
        <p:nvSpPr>
          <p:cNvPr id="7" name="Textfeld 6">
            <a:extLst>
              <a:ext uri="{FF2B5EF4-FFF2-40B4-BE49-F238E27FC236}">
                <a16:creationId xmlns:a16="http://schemas.microsoft.com/office/drawing/2014/main" id="{EB13BE8D-0489-410A-A32D-5686D0EE3B31}"/>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8" name="Textfeld 7">
            <a:extLst>
              <a:ext uri="{FF2B5EF4-FFF2-40B4-BE49-F238E27FC236}">
                <a16:creationId xmlns:a16="http://schemas.microsoft.com/office/drawing/2014/main" id="{7B222450-1278-4843-98D8-008430533D97}"/>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25062291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6.3 Umsatzsteuer</a:t>
            </a:r>
          </a:p>
        </p:txBody>
      </p:sp>
      <p:sp>
        <p:nvSpPr>
          <p:cNvPr id="7" name="Fußzeilenplatzhalter 6"/>
          <p:cNvSpPr>
            <a:spLocks noGrp="1"/>
          </p:cNvSpPr>
          <p:nvPr>
            <p:ph type="ftr" sz="quarter" idx="10"/>
          </p:nvPr>
        </p:nvSpPr>
        <p:spPr/>
        <p:txBody>
          <a:bodyPr/>
          <a:lstStyle/>
          <a:p>
            <a:pPr>
              <a:defRPr/>
            </a:pPr>
            <a:r>
              <a:rPr lang="de-DE"/>
              <a:t>© Anselm Dohle-Beltinger 2023</a:t>
            </a:r>
          </a:p>
        </p:txBody>
      </p:sp>
      <p:sp>
        <p:nvSpPr>
          <p:cNvPr id="8" name="Foliennummernplatzhalter 7"/>
          <p:cNvSpPr>
            <a:spLocks noGrp="1"/>
          </p:cNvSpPr>
          <p:nvPr>
            <p:ph type="sldNum" sz="quarter" idx="11"/>
          </p:nvPr>
        </p:nvSpPr>
        <p:spPr/>
        <p:txBody>
          <a:bodyPr/>
          <a:lstStyle/>
          <a:p>
            <a:pPr>
              <a:defRPr/>
            </a:pPr>
            <a:fld id="{3F9B04E0-1FAE-4DAE-A67F-B7D5948AF3DF}" type="slidenum">
              <a:rPr lang="de-DE" smtClean="0"/>
              <a:pPr>
                <a:defRPr/>
              </a:pPr>
              <a:t>129</a:t>
            </a:fld>
            <a:endParaRPr lang="de-DE"/>
          </a:p>
        </p:txBody>
      </p:sp>
      <p:sp>
        <p:nvSpPr>
          <p:cNvPr id="10" name="Textfeld 9">
            <a:extLst>
              <a:ext uri="{FF2B5EF4-FFF2-40B4-BE49-F238E27FC236}">
                <a16:creationId xmlns:a16="http://schemas.microsoft.com/office/drawing/2014/main" id="{A91755E4-3E53-41B1-BDFD-CEB418BAD751}"/>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6" name="Textfeld 5">
            <a:extLst>
              <a:ext uri="{FF2B5EF4-FFF2-40B4-BE49-F238E27FC236}">
                <a16:creationId xmlns:a16="http://schemas.microsoft.com/office/drawing/2014/main" id="{C7D60A6B-4E3B-47B7-A186-623DE6F40776}"/>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292380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548680"/>
            <a:ext cx="10972800" cy="1143000"/>
          </a:xfrm>
        </p:spPr>
        <p:txBody>
          <a:bodyPr/>
          <a:lstStyle/>
          <a:p>
            <a:r>
              <a:rPr lang="de-DE" dirty="0"/>
              <a:t>Gängige Einkommensbegriffe</a:t>
            </a:r>
          </a:p>
        </p:txBody>
      </p:sp>
      <p:sp>
        <p:nvSpPr>
          <p:cNvPr id="3" name="Inhaltsplatzhalter 2"/>
          <p:cNvSpPr>
            <a:spLocks noGrp="1"/>
          </p:cNvSpPr>
          <p:nvPr>
            <p:ph idx="1"/>
          </p:nvPr>
        </p:nvSpPr>
        <p:spPr>
          <a:xfrm>
            <a:off x="911424" y="2276874"/>
            <a:ext cx="10297144" cy="4176462"/>
          </a:xfrm>
        </p:spPr>
        <p:txBody>
          <a:bodyPr>
            <a:normAutofit fontScale="70000" lnSpcReduction="20000"/>
          </a:bodyPr>
          <a:lstStyle/>
          <a:p>
            <a:pPr marL="457200" lvl="1" indent="0">
              <a:buNone/>
            </a:pPr>
            <a:r>
              <a:rPr lang="de-DE" dirty="0"/>
              <a:t>	</a:t>
            </a:r>
            <a:r>
              <a:rPr lang="de-DE" dirty="0">
                <a:solidFill>
                  <a:srgbClr val="FF0000"/>
                </a:solidFill>
              </a:rPr>
              <a:t>Faktoreinkommen</a:t>
            </a:r>
            <a:r>
              <a:rPr lang="de-DE" dirty="0"/>
              <a:t> (Lohn/Gehalt, Zinsen, Miete/Pacht, Gewinn/Verlust)</a:t>
            </a:r>
          </a:p>
          <a:p>
            <a:pPr marL="457200" lvl="1" indent="0">
              <a:buNone/>
            </a:pPr>
            <a:r>
              <a:rPr lang="de-DE" u="sng" dirty="0"/>
              <a:t>+	betriebliche und private Renten</a:t>
            </a:r>
          </a:p>
          <a:p>
            <a:pPr marL="457200" lvl="1" indent="0">
              <a:buNone/>
            </a:pPr>
            <a:r>
              <a:rPr lang="de-DE" dirty="0"/>
              <a:t>=	</a:t>
            </a:r>
            <a:r>
              <a:rPr lang="de-DE" dirty="0">
                <a:solidFill>
                  <a:srgbClr val="FF0000"/>
                </a:solidFill>
              </a:rPr>
              <a:t>Markteinkommen</a:t>
            </a:r>
          </a:p>
          <a:p>
            <a:pPr marL="457200" lvl="1" indent="0">
              <a:buNone/>
            </a:pPr>
            <a:r>
              <a:rPr lang="de-DE" dirty="0"/>
              <a:t>+ 	Sozialversicherungsleistungen incl. Gesetzl. Rente</a:t>
            </a:r>
          </a:p>
          <a:p>
            <a:pPr marL="457200" lvl="1" indent="0">
              <a:buNone/>
            </a:pPr>
            <a:r>
              <a:rPr lang="de-DE" dirty="0"/>
              <a:t>+	monetäre Transfers (priv.: Unterhaltsleistungen; </a:t>
            </a:r>
            <a:r>
              <a:rPr lang="de-DE" dirty="0" err="1"/>
              <a:t>öff</a:t>
            </a:r>
            <a:r>
              <a:rPr lang="de-DE" dirty="0"/>
              <a:t>.: Hartz IV </a:t>
            </a:r>
            <a:r>
              <a:rPr lang="de-DE" dirty="0" err="1"/>
              <a:t>etc</a:t>
            </a:r>
            <a:r>
              <a:rPr lang="de-DE" dirty="0"/>
              <a:t>)</a:t>
            </a:r>
          </a:p>
          <a:p>
            <a:pPr marL="457200" lvl="1" indent="0">
              <a:buNone/>
            </a:pPr>
            <a:r>
              <a:rPr lang="de-DE" u="sng" dirty="0"/>
              <a:t>+	sonstiges Einkommen</a:t>
            </a:r>
          </a:p>
          <a:p>
            <a:pPr marL="457200" lvl="1" indent="0">
              <a:buNone/>
            </a:pPr>
            <a:r>
              <a:rPr lang="de-DE" sz="3400" dirty="0"/>
              <a:t>=	</a:t>
            </a:r>
            <a:r>
              <a:rPr lang="de-DE" sz="3400" dirty="0">
                <a:solidFill>
                  <a:srgbClr val="FF0000"/>
                </a:solidFill>
              </a:rPr>
              <a:t>Bruttoeinkommen</a:t>
            </a:r>
          </a:p>
          <a:p>
            <a:r>
              <a:rPr lang="de-DE" dirty="0">
                <a:solidFill>
                  <a:srgbClr val="FF0000"/>
                </a:solidFill>
              </a:rPr>
              <a:t>Nettoeinkommen</a:t>
            </a:r>
          </a:p>
          <a:p>
            <a:pPr marL="457200" lvl="1" indent="0">
              <a:buNone/>
            </a:pPr>
            <a:r>
              <a:rPr lang="de-DE" dirty="0"/>
              <a:t>Brutto ./. Steuern ./. gesamte Sozialabgaben + SV-Beitrag Arbeitgeber</a:t>
            </a:r>
          </a:p>
          <a:p>
            <a:r>
              <a:rPr lang="de-DE" sz="3300" dirty="0">
                <a:solidFill>
                  <a:srgbClr val="FF0000"/>
                </a:solidFill>
              </a:rPr>
              <a:t>Verfügbares Einkommen</a:t>
            </a:r>
          </a:p>
          <a:p>
            <a:pPr marL="457200" lvl="1" indent="0">
              <a:buNone/>
            </a:pPr>
            <a:r>
              <a:rPr lang="de-DE" dirty="0"/>
              <a:t>=	Nettoeinkommen + Einnahmen aus Warenverkauf (</a:t>
            </a:r>
            <a:r>
              <a:rPr lang="de-DE" dirty="0" err="1"/>
              <a:t>nichtgewerbl</a:t>
            </a:r>
            <a:r>
              <a:rPr lang="de-DE" dirty="0"/>
              <a:t>.) </a:t>
            </a:r>
            <a:r>
              <a:rPr lang="de-DE" dirty="0" err="1"/>
              <a:t>u.ä.</a:t>
            </a:r>
            <a:endParaRPr lang="de-DE" dirty="0"/>
          </a:p>
          <a:p>
            <a:pPr marL="457200" lvl="1" indent="0">
              <a:buNone/>
            </a:pPr>
            <a:endParaRPr lang="de-DE" dirty="0"/>
          </a:p>
          <a:p>
            <a:r>
              <a:rPr lang="de-DE" dirty="0"/>
              <a:t>Beachten: Bedarfsgewichtung; 12*Monatseinkommen </a:t>
            </a:r>
            <a:r>
              <a:rPr lang="de-DE" dirty="0">
                <a:sym typeface="Symbol" panose="05050102010706020507" pitchFamily="18" charset="2"/>
              </a:rPr>
              <a:t></a:t>
            </a:r>
            <a:r>
              <a:rPr lang="de-DE" dirty="0"/>
              <a:t> </a:t>
            </a:r>
            <a:r>
              <a:rPr lang="de-DE" dirty="0" err="1"/>
              <a:t>Jahreseink</a:t>
            </a:r>
            <a:r>
              <a:rPr lang="de-DE" dirty="0"/>
              <a: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13</a:t>
            </a:fld>
            <a:endParaRPr lang="de-DE"/>
          </a:p>
        </p:txBody>
      </p:sp>
      <p:sp>
        <p:nvSpPr>
          <p:cNvPr id="6" name="Textfeld 5"/>
          <p:cNvSpPr txBox="1"/>
          <p:nvPr/>
        </p:nvSpPr>
        <p:spPr>
          <a:xfrm>
            <a:off x="7752184" y="2794000"/>
            <a:ext cx="1512168" cy="276999"/>
          </a:xfrm>
          <a:prstGeom prst="rect">
            <a:avLst/>
          </a:prstGeom>
          <a:noFill/>
        </p:spPr>
        <p:txBody>
          <a:bodyPr wrap="square" rtlCol="0">
            <a:spAutoFit/>
          </a:bodyPr>
          <a:lstStyle/>
          <a:p>
            <a:r>
              <a:rPr lang="de-DE" sz="1200" dirty="0">
                <a:solidFill>
                  <a:schemeClr val="bg1">
                    <a:lumMod val="65000"/>
                  </a:schemeClr>
                </a:solidFill>
              </a:rPr>
              <a:t>(./. = abzüglich)</a:t>
            </a:r>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8" name="Textfeld 7"/>
          <p:cNvSpPr txBox="1"/>
          <p:nvPr/>
        </p:nvSpPr>
        <p:spPr>
          <a:xfrm>
            <a:off x="5591944" y="0"/>
            <a:ext cx="345638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a:p>
            <a:pPr fontAlgn="auto">
              <a:spcBef>
                <a:spcPts val="0"/>
              </a:spcBef>
              <a:spcAft>
                <a:spcPts val="0"/>
              </a:spcAft>
              <a:defRPr/>
            </a:pPr>
            <a:r>
              <a:rPr lang="de-DE" sz="1400" dirty="0">
                <a:latin typeface="+mn-lt"/>
              </a:rPr>
              <a:t>4. Begriffe Einkommen/Vermögen</a:t>
            </a:r>
          </a:p>
        </p:txBody>
      </p:sp>
    </p:spTree>
    <p:extLst>
      <p:ext uri="{BB962C8B-B14F-4D97-AF65-F5344CB8AC3E}">
        <p14:creationId xmlns:p14="http://schemas.microsoft.com/office/powerpoint/2010/main" val="29975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836712"/>
            <a:ext cx="10972800" cy="864096"/>
          </a:xfrm>
        </p:spPr>
        <p:txBody>
          <a:bodyPr/>
          <a:lstStyle/>
          <a:p>
            <a:r>
              <a:rPr lang="de-DE" dirty="0"/>
              <a:t>Gegenbeispiel Umsatzsteuer </a:t>
            </a:r>
            <a:r>
              <a:rPr lang="de-DE" sz="2000" dirty="0">
                <a:hlinkClick r:id="rId2" action="ppaction://hlinksldjump"/>
              </a:rPr>
              <a:t>(</a:t>
            </a:r>
            <a:r>
              <a:rPr lang="de-DE" sz="2000" dirty="0" err="1">
                <a:hlinkClick r:id="rId2" action="ppaction://hlinksldjump"/>
              </a:rPr>
              <a:t>Vgl</a:t>
            </a:r>
            <a:r>
              <a:rPr lang="de-DE" sz="2000" dirty="0">
                <a:hlinkClick r:id="rId2" action="ppaction://hlinksldjump"/>
              </a:rPr>
              <a:t> Grafik Folie 73)</a:t>
            </a:r>
            <a:endParaRPr lang="de-DE" sz="2000" dirty="0"/>
          </a:p>
        </p:txBody>
      </p:sp>
      <p:sp>
        <p:nvSpPr>
          <p:cNvPr id="3" name="Inhaltsplatzhalter 2"/>
          <p:cNvSpPr>
            <a:spLocks noGrp="1"/>
          </p:cNvSpPr>
          <p:nvPr>
            <p:ph idx="1"/>
          </p:nvPr>
        </p:nvSpPr>
        <p:spPr>
          <a:xfrm>
            <a:off x="767408" y="2132856"/>
            <a:ext cx="10585176" cy="4392488"/>
          </a:xfrm>
        </p:spPr>
        <p:txBody>
          <a:bodyPr>
            <a:normAutofit fontScale="92500"/>
          </a:bodyPr>
          <a:lstStyle/>
          <a:p>
            <a:r>
              <a:rPr lang="de-DE" dirty="0"/>
              <a:t>Steuerliche Belastungsverteilung durch die Umsatzsteuer</a:t>
            </a:r>
          </a:p>
          <a:p>
            <a:pPr lvl="1"/>
            <a:r>
              <a:rPr lang="de-DE" dirty="0"/>
              <a:t>3 Steuersätze</a:t>
            </a:r>
          </a:p>
          <a:p>
            <a:pPr lvl="2"/>
            <a:r>
              <a:rPr lang="de-DE" dirty="0"/>
              <a:t>Umsatzsteuerfrei [Wohnungsmieten, die meisten Kapitalanlagen(außer Immobilien; Grunderwerbsteuer 3,5 bis 6,5% je nach Bundesland)]</a:t>
            </a:r>
          </a:p>
          <a:p>
            <a:pPr lvl="2"/>
            <a:r>
              <a:rPr lang="de-DE" dirty="0"/>
              <a:t>Ermäßigter Satz für „Güter des täglichen Bedarfs“ [7%; z.B. Bergbahn, Hotel (außer Frühstück), Katzenfutter, haltbar gemachte Hummer und frische Nordseekrabben, Leitungswasser, Drive-in-Burger]</a:t>
            </a:r>
          </a:p>
          <a:p>
            <a:pPr lvl="2"/>
            <a:r>
              <a:rPr lang="de-DE" dirty="0"/>
              <a:t>Allgemeiner Satz [19%; z.B. Kleidung, Babynahrung (außer sie besteht überwiegend aus Milch), Windeln, Toilettenpapier, frische Hummer, Trinkwasser in Flaschen, </a:t>
            </a:r>
            <a:r>
              <a:rPr lang="de-DE" dirty="0" err="1"/>
              <a:t>Sit</a:t>
            </a:r>
            <a:r>
              <a:rPr lang="de-DE" dirty="0"/>
              <a:t>-down-Burger]</a:t>
            </a:r>
          </a:p>
        </p:txBody>
      </p:sp>
      <p:sp>
        <p:nvSpPr>
          <p:cNvPr id="4" name="Fußzeilenplatzhalter 3"/>
          <p:cNvSpPr>
            <a:spLocks noGrp="1"/>
          </p:cNvSpPr>
          <p:nvPr>
            <p:ph type="ftr" sz="quarter" idx="10"/>
          </p:nvPr>
        </p:nvSpPr>
        <p:spPr/>
        <p:txBody>
          <a:bodyPr/>
          <a:lstStyle/>
          <a:p>
            <a:pPr>
              <a:defRPr/>
            </a:pPr>
            <a:r>
              <a:rPr lang="de-DE"/>
              <a:t>© Anselm Dohle-Beltinger 2023</a:t>
            </a:r>
            <a:endParaRPr lang="de-DE" dirty="0"/>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130</a:t>
            </a:fld>
            <a:endParaRPr lang="de-DE"/>
          </a:p>
        </p:txBody>
      </p:sp>
      <p:sp>
        <p:nvSpPr>
          <p:cNvPr id="7" name="Textfeld 6"/>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latin typeface="+mn-lt"/>
              </a:rPr>
              <a:t>3. Umsatzsteuer</a:t>
            </a:r>
          </a:p>
        </p:txBody>
      </p:sp>
      <p:sp>
        <p:nvSpPr>
          <p:cNvPr id="8" name="Textfeld 7">
            <a:extLst>
              <a:ext uri="{FF2B5EF4-FFF2-40B4-BE49-F238E27FC236}">
                <a16:creationId xmlns:a16="http://schemas.microsoft.com/office/drawing/2014/main" id="{7646C54F-56F6-4643-B640-019B095565A6}"/>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9" name="Textfeld 8">
            <a:extLst>
              <a:ext uri="{FF2B5EF4-FFF2-40B4-BE49-F238E27FC236}">
                <a16:creationId xmlns:a16="http://schemas.microsoft.com/office/drawing/2014/main" id="{3367192A-3815-45BC-A4F4-BB8A1FB0B40F}"/>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7353214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2800">
                <a:solidFill>
                  <a:schemeClr val="tx1"/>
                </a:solidFill>
                <a:latin typeface="Arial" panose="020B0604020202020204" pitchFamily="34" charset="0"/>
              </a:defRPr>
            </a:lvl1pPr>
            <a:lvl2pPr marL="742950" indent="-285750" algn="just" eaLnBrk="0" hangingPunct="0">
              <a:spcBef>
                <a:spcPct val="20000"/>
              </a:spcBef>
              <a:buChar char="–"/>
              <a:defRPr sz="2400">
                <a:solidFill>
                  <a:schemeClr val="tx1"/>
                </a:solidFill>
                <a:latin typeface="Arial" panose="020B0604020202020204" pitchFamily="34" charset="0"/>
              </a:defRPr>
            </a:lvl2pPr>
            <a:lvl3pPr marL="1143000" indent="-228600" algn="just" eaLnBrk="0" hangingPunct="0">
              <a:spcBef>
                <a:spcPct val="20000"/>
              </a:spcBef>
              <a:buChar char="•"/>
              <a:defRPr sz="2000">
                <a:solidFill>
                  <a:schemeClr val="tx1"/>
                </a:solidFill>
                <a:latin typeface="Arial" panose="020B0604020202020204" pitchFamily="34" charset="0"/>
              </a:defRPr>
            </a:lvl3pPr>
            <a:lvl4pPr marL="1600200" indent="-228600" algn="just" eaLnBrk="0" hangingPunct="0">
              <a:spcBef>
                <a:spcPct val="20000"/>
              </a:spcBef>
              <a:buChar char="–"/>
              <a:defRPr>
                <a:solidFill>
                  <a:schemeClr val="tx1"/>
                </a:solidFill>
                <a:latin typeface="Arial" panose="020B0604020202020204" pitchFamily="34" charset="0"/>
              </a:defRPr>
            </a:lvl4pPr>
            <a:lvl5pPr marL="2057400" indent="-228600" algn="just" eaLnBrk="0" hangingPunct="0">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de-DE" altLang="de-DE" sz="1400">
                <a:solidFill>
                  <a:schemeClr val="bg1"/>
                </a:solidFill>
              </a:rPr>
              <a:t>© Anselm Dohle-Beltinger 2023</a:t>
            </a:r>
          </a:p>
        </p:txBody>
      </p:sp>
      <p:sp>
        <p:nvSpPr>
          <p:cNvPr id="9830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spcBef>
                <a:spcPct val="20000"/>
              </a:spcBef>
              <a:buChar char="•"/>
              <a:defRPr sz="2800">
                <a:solidFill>
                  <a:schemeClr val="tx1"/>
                </a:solidFill>
                <a:latin typeface="Arial" panose="020B0604020202020204" pitchFamily="34" charset="0"/>
              </a:defRPr>
            </a:lvl1pPr>
            <a:lvl2pPr marL="742950" indent="-285750" algn="just" eaLnBrk="0" hangingPunct="0">
              <a:spcBef>
                <a:spcPct val="20000"/>
              </a:spcBef>
              <a:buChar char="–"/>
              <a:defRPr sz="2400">
                <a:solidFill>
                  <a:schemeClr val="tx1"/>
                </a:solidFill>
                <a:latin typeface="Arial" panose="020B0604020202020204" pitchFamily="34" charset="0"/>
              </a:defRPr>
            </a:lvl2pPr>
            <a:lvl3pPr marL="1143000" indent="-228600" algn="just" eaLnBrk="0" hangingPunct="0">
              <a:spcBef>
                <a:spcPct val="20000"/>
              </a:spcBef>
              <a:buChar char="•"/>
              <a:defRPr sz="2000">
                <a:solidFill>
                  <a:schemeClr val="tx1"/>
                </a:solidFill>
                <a:latin typeface="Arial" panose="020B0604020202020204" pitchFamily="34" charset="0"/>
              </a:defRPr>
            </a:lvl3pPr>
            <a:lvl4pPr marL="1600200" indent="-228600" algn="just" eaLnBrk="0" hangingPunct="0">
              <a:spcBef>
                <a:spcPct val="20000"/>
              </a:spcBef>
              <a:buChar char="–"/>
              <a:defRPr>
                <a:solidFill>
                  <a:schemeClr val="tx1"/>
                </a:solidFill>
                <a:latin typeface="Arial" panose="020B0604020202020204" pitchFamily="34" charset="0"/>
              </a:defRPr>
            </a:lvl4pPr>
            <a:lvl5pPr marL="2057400" indent="-228600" algn="just" eaLnBrk="0" hangingPunct="0">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0"/>
              </a:spcBef>
              <a:buFontTx/>
              <a:buNone/>
            </a:pPr>
            <a:fld id="{AC90D7A3-41B1-493F-98A7-98C4034A5204}" type="slidenum">
              <a:rPr lang="de-DE" altLang="de-DE" sz="1400">
                <a:solidFill>
                  <a:schemeClr val="bg1"/>
                </a:solidFill>
              </a:rPr>
              <a:pPr algn="l">
                <a:spcBef>
                  <a:spcPct val="0"/>
                </a:spcBef>
                <a:buFontTx/>
                <a:buNone/>
              </a:pPr>
              <a:t>131</a:t>
            </a:fld>
            <a:endParaRPr lang="de-DE" altLang="de-DE" sz="1400">
              <a:solidFill>
                <a:schemeClr val="bg1"/>
              </a:solidFill>
            </a:endParaRPr>
          </a:p>
        </p:txBody>
      </p:sp>
      <p:graphicFrame>
        <p:nvGraphicFramePr>
          <p:cNvPr id="98309" name="Object 11"/>
          <p:cNvGraphicFramePr>
            <a:graphicFrameLocks noGrp="1" noChangeAspect="1"/>
          </p:cNvGraphicFramePr>
          <p:nvPr>
            <p:ph idx="1"/>
          </p:nvPr>
        </p:nvGraphicFramePr>
        <p:xfrm>
          <a:off x="1524000" y="1589088"/>
          <a:ext cx="8243888" cy="5268912"/>
        </p:xfrm>
        <a:graphic>
          <a:graphicData uri="http://schemas.openxmlformats.org/presentationml/2006/ole">
            <mc:AlternateContent xmlns:mc="http://schemas.openxmlformats.org/markup-compatibility/2006">
              <mc:Choice xmlns:v="urn:schemas-microsoft-com:vml" Requires="v">
                <p:oleObj spid="_x0000_s5252" name="Diagramm" r:id="rId3" imgW="5886298" imgH="3762289" progId="Excel.Chart.8">
                  <p:embed/>
                </p:oleObj>
              </mc:Choice>
              <mc:Fallback>
                <p:oleObj name="Diagramm" r:id="rId3" imgW="5886298" imgH="3762289"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89088"/>
                        <a:ext cx="8243888" cy="5268912"/>
                      </a:xfrm>
                      <a:prstGeom prst="rect">
                        <a:avLst/>
                      </a:prstGeom>
                      <a:solidFill>
                        <a:schemeClr val="bg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8310" name="Group 14"/>
          <p:cNvGrpSpPr>
            <a:grpSpLocks/>
          </p:cNvGrpSpPr>
          <p:nvPr/>
        </p:nvGrpSpPr>
        <p:grpSpPr bwMode="auto">
          <a:xfrm>
            <a:off x="7535862" y="2708278"/>
            <a:ext cx="2411413" cy="954088"/>
            <a:chOff x="4241" y="1112"/>
            <a:chExt cx="1112" cy="601"/>
          </a:xfrm>
        </p:grpSpPr>
        <p:sp>
          <p:nvSpPr>
            <p:cNvPr id="98313" name="AutoShape 4"/>
            <p:cNvSpPr>
              <a:spLocks/>
            </p:cNvSpPr>
            <p:nvPr/>
          </p:nvSpPr>
          <p:spPr bwMode="auto">
            <a:xfrm>
              <a:off x="4241" y="1158"/>
              <a:ext cx="46" cy="272"/>
            </a:xfrm>
            <a:prstGeom prst="rightBrace">
              <a:avLst>
                <a:gd name="adj1" fmla="val 574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lgn="just" eaLnBrk="0" hangingPunct="0">
                <a:spcBef>
                  <a:spcPct val="20000"/>
                </a:spcBef>
                <a:buChar char="•"/>
                <a:defRPr sz="2800">
                  <a:solidFill>
                    <a:schemeClr val="tx1"/>
                  </a:solidFill>
                  <a:latin typeface="Arial" panose="020B0604020202020204" pitchFamily="34" charset="0"/>
                </a:defRPr>
              </a:lvl1pPr>
              <a:lvl2pPr marL="742950" indent="-285750" algn="just" eaLnBrk="0" hangingPunct="0">
                <a:spcBef>
                  <a:spcPct val="20000"/>
                </a:spcBef>
                <a:buChar char="–"/>
                <a:defRPr sz="2400">
                  <a:solidFill>
                    <a:schemeClr val="tx1"/>
                  </a:solidFill>
                  <a:latin typeface="Arial" panose="020B0604020202020204" pitchFamily="34" charset="0"/>
                </a:defRPr>
              </a:lvl2pPr>
              <a:lvl3pPr marL="1143000" indent="-228600" algn="just" eaLnBrk="0" hangingPunct="0">
                <a:spcBef>
                  <a:spcPct val="20000"/>
                </a:spcBef>
                <a:buChar char="•"/>
                <a:defRPr sz="2000">
                  <a:solidFill>
                    <a:schemeClr val="tx1"/>
                  </a:solidFill>
                  <a:latin typeface="Arial" panose="020B0604020202020204" pitchFamily="34" charset="0"/>
                </a:defRPr>
              </a:lvl3pPr>
              <a:lvl4pPr marL="1600200" indent="-228600" algn="just" eaLnBrk="0" hangingPunct="0">
                <a:spcBef>
                  <a:spcPct val="20000"/>
                </a:spcBef>
                <a:buChar char="–"/>
                <a:defRPr>
                  <a:solidFill>
                    <a:schemeClr val="tx1"/>
                  </a:solidFill>
                  <a:latin typeface="Arial" panose="020B0604020202020204" pitchFamily="34" charset="0"/>
                </a:defRPr>
              </a:lvl4pPr>
              <a:lvl5pPr marL="2057400" indent="-228600" algn="just" eaLnBrk="0" hangingPunct="0">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endParaRPr lang="de-DE" altLang="de-DE" sz="3200"/>
            </a:p>
          </p:txBody>
        </p:sp>
        <p:sp>
          <p:nvSpPr>
            <p:cNvPr id="98314" name="Text Box 5"/>
            <p:cNvSpPr txBox="1">
              <a:spLocks noChangeArrowheads="1"/>
            </p:cNvSpPr>
            <p:nvPr/>
          </p:nvSpPr>
          <p:spPr bwMode="auto">
            <a:xfrm>
              <a:off x="4287" y="1112"/>
              <a:ext cx="106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eaLnBrk="0" hangingPunct="0">
                <a:spcBef>
                  <a:spcPct val="20000"/>
                </a:spcBef>
                <a:buChar char="•"/>
                <a:defRPr sz="2800">
                  <a:solidFill>
                    <a:schemeClr val="tx1"/>
                  </a:solidFill>
                  <a:latin typeface="Arial" panose="020B0604020202020204" pitchFamily="34" charset="0"/>
                </a:defRPr>
              </a:lvl1pPr>
              <a:lvl2pPr marL="742950" indent="-285750" algn="just" eaLnBrk="0" hangingPunct="0">
                <a:spcBef>
                  <a:spcPct val="20000"/>
                </a:spcBef>
                <a:buChar char="–"/>
                <a:defRPr sz="2400">
                  <a:solidFill>
                    <a:schemeClr val="tx1"/>
                  </a:solidFill>
                  <a:latin typeface="Arial" panose="020B0604020202020204" pitchFamily="34" charset="0"/>
                </a:defRPr>
              </a:lvl2pPr>
              <a:lvl3pPr marL="1143000" indent="-228600" algn="just" eaLnBrk="0" hangingPunct="0">
                <a:spcBef>
                  <a:spcPct val="20000"/>
                </a:spcBef>
                <a:buChar char="•"/>
                <a:defRPr sz="2000">
                  <a:solidFill>
                    <a:schemeClr val="tx1"/>
                  </a:solidFill>
                  <a:latin typeface="Arial" panose="020B0604020202020204" pitchFamily="34" charset="0"/>
                </a:defRPr>
              </a:lvl3pPr>
              <a:lvl4pPr marL="1600200" indent="-228600" algn="just" eaLnBrk="0" hangingPunct="0">
                <a:spcBef>
                  <a:spcPct val="20000"/>
                </a:spcBef>
                <a:buChar char="–"/>
                <a:defRPr>
                  <a:solidFill>
                    <a:schemeClr val="tx1"/>
                  </a:solidFill>
                  <a:latin typeface="Arial" panose="020B0604020202020204" pitchFamily="34" charset="0"/>
                </a:defRPr>
              </a:lvl4pPr>
              <a:lvl5pPr marL="2057400" indent="-228600" algn="just" eaLnBrk="0" hangingPunct="0">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50000"/>
                </a:spcBef>
                <a:buFontTx/>
                <a:buNone/>
              </a:pPr>
              <a:r>
                <a:rPr lang="de-DE" altLang="de-DE" sz="1400" dirty="0"/>
                <a:t>Belastet nur </a:t>
              </a:r>
              <a:r>
                <a:rPr lang="de-DE" altLang="de-DE" sz="1400" u="sng" dirty="0"/>
                <a:t>Konsum-</a:t>
              </a:r>
              <a:r>
                <a:rPr lang="de-DE" altLang="de-DE" sz="1400" dirty="0"/>
                <a:t>anteile (außer Miete) des verfügbaren Einkommens</a:t>
              </a:r>
            </a:p>
          </p:txBody>
        </p:sp>
      </p:grpSp>
      <p:sp>
        <p:nvSpPr>
          <p:cNvPr id="98311" name="Text Box 6"/>
          <p:cNvSpPr txBox="1">
            <a:spLocks noChangeArrowheads="1"/>
          </p:cNvSpPr>
          <p:nvPr/>
        </p:nvSpPr>
        <p:spPr bwMode="auto">
          <a:xfrm>
            <a:off x="9818688" y="4759863"/>
            <a:ext cx="1763712"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just" eaLnBrk="0" hangingPunct="0">
              <a:spcBef>
                <a:spcPct val="20000"/>
              </a:spcBef>
              <a:buChar char="•"/>
              <a:defRPr sz="2800">
                <a:solidFill>
                  <a:schemeClr val="tx1"/>
                </a:solidFill>
                <a:latin typeface="Arial" panose="020B0604020202020204" pitchFamily="34" charset="0"/>
              </a:defRPr>
            </a:lvl1pPr>
            <a:lvl2pPr marL="742950" indent="-285750" algn="just" eaLnBrk="0" hangingPunct="0">
              <a:spcBef>
                <a:spcPct val="20000"/>
              </a:spcBef>
              <a:buChar char="–"/>
              <a:defRPr sz="2400">
                <a:solidFill>
                  <a:schemeClr val="tx1"/>
                </a:solidFill>
                <a:latin typeface="Arial" panose="020B0604020202020204" pitchFamily="34" charset="0"/>
              </a:defRPr>
            </a:lvl2pPr>
            <a:lvl3pPr marL="1143000" indent="-228600" algn="just" eaLnBrk="0" hangingPunct="0">
              <a:spcBef>
                <a:spcPct val="20000"/>
              </a:spcBef>
              <a:buChar char="•"/>
              <a:defRPr sz="2000">
                <a:solidFill>
                  <a:schemeClr val="tx1"/>
                </a:solidFill>
                <a:latin typeface="Arial" panose="020B0604020202020204" pitchFamily="34" charset="0"/>
              </a:defRPr>
            </a:lvl3pPr>
            <a:lvl4pPr marL="1600200" indent="-228600" algn="just" eaLnBrk="0" hangingPunct="0">
              <a:spcBef>
                <a:spcPct val="20000"/>
              </a:spcBef>
              <a:buChar char="–"/>
              <a:defRPr>
                <a:solidFill>
                  <a:schemeClr val="tx1"/>
                </a:solidFill>
                <a:latin typeface="Arial" panose="020B0604020202020204" pitchFamily="34" charset="0"/>
              </a:defRPr>
            </a:lvl4pPr>
            <a:lvl5pPr marL="2057400" indent="-228600" algn="just" eaLnBrk="0" hangingPunct="0">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buFontTx/>
              <a:buNone/>
            </a:pPr>
            <a:r>
              <a:rPr lang="de-DE" altLang="de-DE" sz="1200" dirty="0"/>
              <a:t>Quelle: Boehringer et.al.: Allokative und distributive Effekte einer Abschaffung des ermäßigten Umsatz-steuersatzes; Mannheim 2004</a:t>
            </a:r>
          </a:p>
        </p:txBody>
      </p:sp>
      <p:sp>
        <p:nvSpPr>
          <p:cNvPr id="98312" name="Text Box 9"/>
          <p:cNvSpPr txBox="1">
            <a:spLocks noChangeArrowheads="1"/>
          </p:cNvSpPr>
          <p:nvPr/>
        </p:nvSpPr>
        <p:spPr bwMode="auto">
          <a:xfrm>
            <a:off x="7319963" y="2205039"/>
            <a:ext cx="2627312" cy="2776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6038" rIns="0" bIns="46038">
            <a:spAutoFit/>
          </a:bodyPr>
          <a:lstStyle>
            <a:lvl1pPr algn="just" eaLnBrk="0" hangingPunct="0">
              <a:spcBef>
                <a:spcPct val="20000"/>
              </a:spcBef>
              <a:buChar char="•"/>
              <a:defRPr sz="2800">
                <a:solidFill>
                  <a:schemeClr val="tx1"/>
                </a:solidFill>
                <a:latin typeface="Arial" panose="020B0604020202020204" pitchFamily="34" charset="0"/>
              </a:defRPr>
            </a:lvl1pPr>
            <a:lvl2pPr marL="742950" indent="-285750" algn="just" eaLnBrk="0" hangingPunct="0">
              <a:spcBef>
                <a:spcPct val="20000"/>
              </a:spcBef>
              <a:buChar char="–"/>
              <a:defRPr sz="2400">
                <a:solidFill>
                  <a:schemeClr val="tx1"/>
                </a:solidFill>
                <a:latin typeface="Arial" panose="020B0604020202020204" pitchFamily="34" charset="0"/>
              </a:defRPr>
            </a:lvl2pPr>
            <a:lvl3pPr marL="1143000" indent="-228600" algn="just" eaLnBrk="0" hangingPunct="0">
              <a:spcBef>
                <a:spcPct val="20000"/>
              </a:spcBef>
              <a:buChar char="•"/>
              <a:defRPr sz="2000">
                <a:solidFill>
                  <a:schemeClr val="tx1"/>
                </a:solidFill>
                <a:latin typeface="Arial" panose="020B0604020202020204" pitchFamily="34" charset="0"/>
              </a:defRPr>
            </a:lvl3pPr>
            <a:lvl4pPr marL="1600200" indent="-228600" algn="just" eaLnBrk="0" hangingPunct="0">
              <a:spcBef>
                <a:spcPct val="20000"/>
              </a:spcBef>
              <a:buChar char="–"/>
              <a:defRPr>
                <a:solidFill>
                  <a:schemeClr val="tx1"/>
                </a:solidFill>
                <a:latin typeface="Arial" panose="020B0604020202020204" pitchFamily="34" charset="0"/>
              </a:defRPr>
            </a:lvl4pPr>
            <a:lvl5pPr marL="2057400" indent="-228600" algn="just" eaLnBrk="0" hangingPunct="0">
              <a:spcBef>
                <a:spcPct val="20000"/>
              </a:spcBef>
              <a:buChar char="•"/>
              <a:defRPr sz="1600">
                <a:solidFill>
                  <a:schemeClr val="tx1"/>
                </a:solidFill>
                <a:latin typeface="Arial" panose="020B0604020202020204" pitchFamily="34" charset="0"/>
              </a:defRPr>
            </a:lvl5pPr>
            <a:lvl6pPr marL="2514600" indent="-228600" algn="just"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algn="just"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algn="just"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algn="just" eaLnBrk="0" fontAlgn="base" hangingPunct="0">
              <a:spcBef>
                <a:spcPct val="20000"/>
              </a:spcBef>
              <a:spcAft>
                <a:spcPct val="0"/>
              </a:spcAft>
              <a:buChar char="•"/>
              <a:defRPr sz="1600">
                <a:solidFill>
                  <a:schemeClr val="tx1"/>
                </a:solidFill>
                <a:latin typeface="Arial" panose="020B0604020202020204" pitchFamily="34" charset="0"/>
              </a:defRPr>
            </a:lvl9pPr>
          </a:lstStyle>
          <a:p>
            <a:pPr algn="l">
              <a:spcBef>
                <a:spcPct val="50000"/>
              </a:spcBef>
              <a:buFontTx/>
              <a:buNone/>
            </a:pPr>
            <a:r>
              <a:rPr lang="de-DE" altLang="de-DE" sz="1200"/>
              <a:t>mit MwSt in % des Nettoeinkommens</a:t>
            </a:r>
          </a:p>
        </p:txBody>
      </p:sp>
      <p:sp>
        <p:nvSpPr>
          <p:cNvPr id="2" name="Textfeld 1"/>
          <p:cNvSpPr txBox="1"/>
          <p:nvPr/>
        </p:nvSpPr>
        <p:spPr>
          <a:xfrm>
            <a:off x="7536160" y="2431921"/>
            <a:ext cx="4583112" cy="261610"/>
          </a:xfrm>
          <a:prstGeom prst="rect">
            <a:avLst/>
          </a:prstGeom>
          <a:noFill/>
        </p:spPr>
        <p:txBody>
          <a:bodyPr wrap="square" rtlCol="0">
            <a:spAutoFit/>
          </a:bodyPr>
          <a:lstStyle/>
          <a:p>
            <a:r>
              <a:rPr lang="de-DE" sz="1100" dirty="0"/>
              <a:t>v.a. Kapitalanlagen (</a:t>
            </a:r>
            <a:r>
              <a:rPr lang="de-DE" sz="1100" dirty="0" err="1"/>
              <a:t>Immob</a:t>
            </a:r>
            <a:r>
              <a:rPr lang="de-DE" sz="1100" dirty="0"/>
              <a:t>.: Grunderwerbsteuer 3,5-6,5%), Miete, Arzt</a:t>
            </a:r>
          </a:p>
        </p:txBody>
      </p:sp>
      <p:sp>
        <p:nvSpPr>
          <p:cNvPr id="3" name="Textfeld 2"/>
          <p:cNvSpPr txBox="1"/>
          <p:nvPr/>
        </p:nvSpPr>
        <p:spPr>
          <a:xfrm>
            <a:off x="9624392" y="4364346"/>
            <a:ext cx="2948781" cy="369332"/>
          </a:xfrm>
          <a:prstGeom prst="rect">
            <a:avLst/>
          </a:prstGeom>
          <a:noFill/>
        </p:spPr>
        <p:txBody>
          <a:bodyPr wrap="square" rtlCol="0">
            <a:spAutoFit/>
          </a:bodyPr>
          <a:lstStyle/>
          <a:p>
            <a:r>
              <a:rPr lang="de-DE" dirty="0" err="1"/>
              <a:t>Takeaway</a:t>
            </a:r>
            <a:r>
              <a:rPr lang="de-DE" dirty="0"/>
              <a:t> s. </a:t>
            </a:r>
            <a:r>
              <a:rPr lang="de-DE" dirty="0">
                <a:hlinkClick r:id="rId5" action="ppaction://hlinksldjump"/>
              </a:rPr>
              <a:t>Folie 73 f.</a:t>
            </a:r>
            <a:r>
              <a:rPr lang="de-DE" dirty="0"/>
              <a:t> </a:t>
            </a:r>
          </a:p>
        </p:txBody>
      </p:sp>
      <p:sp>
        <p:nvSpPr>
          <p:cNvPr id="14" name="Textfeld 13"/>
          <p:cNvSpPr txBox="1"/>
          <p:nvPr/>
        </p:nvSpPr>
        <p:spPr>
          <a:xfrm>
            <a:off x="5879976"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1. Abgaben an den Staat</a:t>
            </a:r>
          </a:p>
          <a:p>
            <a:pPr fontAlgn="auto">
              <a:spcBef>
                <a:spcPts val="0"/>
              </a:spcBef>
              <a:spcAft>
                <a:spcPts val="0"/>
              </a:spcAft>
              <a:defRPr/>
            </a:pPr>
            <a:r>
              <a:rPr lang="de-DE" sz="1400" dirty="0">
                <a:solidFill>
                  <a:schemeClr val="bg1">
                    <a:lumMod val="50000"/>
                  </a:schemeClr>
                </a:solidFill>
                <a:latin typeface="+mn-lt"/>
              </a:rPr>
              <a:t>2. Einkommensteuer</a:t>
            </a:r>
          </a:p>
          <a:p>
            <a:pPr fontAlgn="auto">
              <a:spcBef>
                <a:spcPts val="0"/>
              </a:spcBef>
              <a:spcAft>
                <a:spcPts val="0"/>
              </a:spcAft>
              <a:defRPr/>
            </a:pPr>
            <a:r>
              <a:rPr lang="de-DE" sz="1400" dirty="0">
                <a:latin typeface="+mn-lt"/>
              </a:rPr>
              <a:t>3. Umsatzsteuer</a:t>
            </a:r>
          </a:p>
        </p:txBody>
      </p:sp>
      <p:sp>
        <p:nvSpPr>
          <p:cNvPr id="15" name="Fußzeilenplatzhalter 3"/>
          <p:cNvSpPr txBox="1">
            <a:spLocks/>
          </p:cNvSpPr>
          <p:nvPr/>
        </p:nvSpPr>
        <p:spPr>
          <a:xfrm>
            <a:off x="4318000" y="6508751"/>
            <a:ext cx="386080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a:t>© Anselm Dohle-Beltinger 2020</a:t>
            </a:r>
            <a:endParaRPr lang="de-DE" dirty="0"/>
          </a:p>
        </p:txBody>
      </p:sp>
      <p:sp>
        <p:nvSpPr>
          <p:cNvPr id="16" name="Foliennummernplatzhalter 4"/>
          <p:cNvSpPr txBox="1">
            <a:spLocks/>
          </p:cNvSpPr>
          <p:nvPr/>
        </p:nvSpPr>
        <p:spPr>
          <a:xfrm>
            <a:off x="8890000" y="6508751"/>
            <a:ext cx="2844800" cy="365125"/>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CCC15E9-6B71-4081-9623-675DCBD9838C}" type="slidenum">
              <a:rPr lang="de-DE" smtClean="0"/>
              <a:t>131</a:t>
            </a:fld>
            <a:endParaRPr lang="de-DE" dirty="0"/>
          </a:p>
        </p:txBody>
      </p:sp>
      <p:sp>
        <p:nvSpPr>
          <p:cNvPr id="17" name="Textfeld 16">
            <a:extLst>
              <a:ext uri="{FF2B5EF4-FFF2-40B4-BE49-F238E27FC236}">
                <a16:creationId xmlns:a16="http://schemas.microsoft.com/office/drawing/2014/main" id="{2C794150-A3A3-440E-8CED-F03143DB7853}"/>
              </a:ext>
            </a:extLst>
          </p:cNvPr>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a:p>
            <a:pPr fontAlgn="auto">
              <a:spcBef>
                <a:spcPts val="0"/>
              </a:spcBef>
              <a:spcAft>
                <a:spcPts val="0"/>
              </a:spcAft>
              <a:defRPr/>
            </a:pPr>
            <a:r>
              <a:rPr lang="de-DE" sz="1400" dirty="0">
                <a:solidFill>
                  <a:schemeClr val="tx1">
                    <a:lumMod val="95000"/>
                    <a:lumOff val="5000"/>
                  </a:schemeClr>
                </a:solidFill>
                <a:latin typeface="+mn-lt"/>
              </a:rPr>
              <a:t>6. Politische Gestaltungsmöglichkeiten</a:t>
            </a:r>
          </a:p>
        </p:txBody>
      </p:sp>
      <p:sp>
        <p:nvSpPr>
          <p:cNvPr id="98308" name="Rectangle 2"/>
          <p:cNvSpPr>
            <a:spLocks noGrp="1" noChangeArrowheads="1"/>
          </p:cNvSpPr>
          <p:nvPr>
            <p:ph type="title"/>
          </p:nvPr>
        </p:nvSpPr>
        <p:spPr>
          <a:xfrm>
            <a:off x="1991544" y="548680"/>
            <a:ext cx="8229600" cy="1357908"/>
          </a:xfrm>
          <a:noFill/>
        </p:spPr>
        <p:txBody>
          <a:bodyPr/>
          <a:lstStyle/>
          <a:p>
            <a:r>
              <a:rPr lang="de-DE" altLang="de-DE" sz="3200" dirty="0"/>
              <a:t>Distributive Wirkung der </a:t>
            </a:r>
            <a:br>
              <a:rPr lang="de-DE" altLang="de-DE" sz="3200" dirty="0"/>
            </a:br>
            <a:r>
              <a:rPr lang="de-DE" altLang="de-DE" sz="3200" dirty="0"/>
              <a:t>gespaltenen Mehrwertsteuer</a:t>
            </a:r>
          </a:p>
        </p:txBody>
      </p:sp>
      <p:sp>
        <p:nvSpPr>
          <p:cNvPr id="18" name="Textfeld 17">
            <a:extLst>
              <a:ext uri="{FF2B5EF4-FFF2-40B4-BE49-F238E27FC236}">
                <a16:creationId xmlns:a16="http://schemas.microsoft.com/office/drawing/2014/main" id="{57E21455-5EA2-41CF-869D-9BB21A0AA78D}"/>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5454277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BF9AE-1265-4235-83E6-621A974B06E5}"/>
              </a:ext>
            </a:extLst>
          </p:cNvPr>
          <p:cNvSpPr>
            <a:spLocks noGrp="1"/>
          </p:cNvSpPr>
          <p:nvPr>
            <p:ph type="title"/>
          </p:nvPr>
        </p:nvSpPr>
        <p:spPr/>
        <p:txBody>
          <a:bodyPr/>
          <a:lstStyle/>
          <a:p>
            <a:r>
              <a:rPr lang="de-DE" dirty="0"/>
              <a:t>Takeaway zu Folie 130</a:t>
            </a:r>
          </a:p>
        </p:txBody>
      </p:sp>
      <p:sp>
        <p:nvSpPr>
          <p:cNvPr id="3" name="Inhaltsplatzhalter 2">
            <a:extLst>
              <a:ext uri="{FF2B5EF4-FFF2-40B4-BE49-F238E27FC236}">
                <a16:creationId xmlns:a16="http://schemas.microsoft.com/office/drawing/2014/main" id="{FADCC128-B2E7-4F3E-A0AD-01EEE9AB8188}"/>
              </a:ext>
            </a:extLst>
          </p:cNvPr>
          <p:cNvSpPr>
            <a:spLocks noGrp="1"/>
          </p:cNvSpPr>
          <p:nvPr>
            <p:ph idx="1"/>
          </p:nvPr>
        </p:nvSpPr>
        <p:spPr/>
        <p:txBody>
          <a:bodyPr>
            <a:normAutofit fontScale="85000" lnSpcReduction="10000"/>
          </a:bodyPr>
          <a:lstStyle/>
          <a:p>
            <a:r>
              <a:rPr lang="de-DE" dirty="0"/>
              <a:t>Für den Anteil der Mehrwertsteuer am Gesamteinkommen ist nicht nur wichtig, welche Art von Konsum erfolgt, sondern auch wieviel vom Einkommen gespart wird, da dies i.d.R. umsatzsteuerfrei ist.</a:t>
            </a:r>
          </a:p>
          <a:p>
            <a:r>
              <a:rPr lang="de-DE" dirty="0"/>
              <a:t>Auf diese Weise ist trotz 0-Satz und ermäßigtem Satz für Grundbedarfe die Steuerbelastung relativ zum Einkommen (nicht der Nominalbetrag der Steuer) regressiv, d.h. höhere Einkommen zahlen weniger </a:t>
            </a:r>
          </a:p>
          <a:p>
            <a:r>
              <a:rPr lang="de-DE" dirty="0"/>
              <a:t>Somit widerspricht die zweitgrößte Einzelsteuer der Gerechtigkeitsnorm der Einkommensteuer als größter Einzelsteuer</a:t>
            </a:r>
          </a:p>
        </p:txBody>
      </p:sp>
      <p:sp>
        <p:nvSpPr>
          <p:cNvPr id="4" name="Fußzeilenplatzhalter 3">
            <a:extLst>
              <a:ext uri="{FF2B5EF4-FFF2-40B4-BE49-F238E27FC236}">
                <a16:creationId xmlns:a16="http://schemas.microsoft.com/office/drawing/2014/main" id="{B8402270-F48A-4449-8C27-1FEC80BA6FCF}"/>
              </a:ext>
            </a:extLst>
          </p:cNvPr>
          <p:cNvSpPr>
            <a:spLocks noGrp="1"/>
          </p:cNvSpPr>
          <p:nvPr>
            <p:ph type="ftr" sz="quarter" idx="10"/>
          </p:nvPr>
        </p:nvSpPr>
        <p:spPr/>
        <p:txBody>
          <a:bodyPr/>
          <a:lstStyle/>
          <a:p>
            <a:pPr>
              <a:defRPr/>
            </a:pPr>
            <a:r>
              <a:rPr lang="de-DE"/>
              <a:t>© Anselm Dohle-Beltinger 2023</a:t>
            </a:r>
          </a:p>
        </p:txBody>
      </p:sp>
      <p:sp>
        <p:nvSpPr>
          <p:cNvPr id="5" name="Foliennummernplatzhalter 4">
            <a:extLst>
              <a:ext uri="{FF2B5EF4-FFF2-40B4-BE49-F238E27FC236}">
                <a16:creationId xmlns:a16="http://schemas.microsoft.com/office/drawing/2014/main" id="{767534E4-F812-4933-B909-F0E53ABC0435}"/>
              </a:ext>
            </a:extLst>
          </p:cNvPr>
          <p:cNvSpPr>
            <a:spLocks noGrp="1"/>
          </p:cNvSpPr>
          <p:nvPr>
            <p:ph type="sldNum" sz="quarter" idx="11"/>
          </p:nvPr>
        </p:nvSpPr>
        <p:spPr/>
        <p:txBody>
          <a:bodyPr/>
          <a:lstStyle/>
          <a:p>
            <a:pPr>
              <a:defRPr/>
            </a:pPr>
            <a:fld id="{E30DA896-0134-4BE5-B637-D316821E572E}" type="slidenum">
              <a:rPr lang="de-DE" smtClean="0"/>
              <a:pPr>
                <a:defRPr/>
              </a:pPr>
              <a:t>132</a:t>
            </a:fld>
            <a:endParaRPr lang="de-DE"/>
          </a:p>
        </p:txBody>
      </p:sp>
      <p:sp>
        <p:nvSpPr>
          <p:cNvPr id="6" name="Textfeld 5">
            <a:extLst>
              <a:ext uri="{FF2B5EF4-FFF2-40B4-BE49-F238E27FC236}">
                <a16:creationId xmlns:a16="http://schemas.microsoft.com/office/drawing/2014/main" id="{550EA614-08D1-41A0-BBAE-4AED952D203B}"/>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362549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14</a:t>
            </a:fld>
            <a:endParaRPr lang="de-DE"/>
          </a:p>
        </p:txBody>
      </p:sp>
      <p:pic>
        <p:nvPicPr>
          <p:cNvPr id="6" name="Grafik 5"/>
          <p:cNvPicPr>
            <a:picLocks noChangeAspect="1"/>
          </p:cNvPicPr>
          <p:nvPr/>
        </p:nvPicPr>
        <p:blipFill>
          <a:blip r:embed="rId2">
            <a:clrChange>
              <a:clrFrom>
                <a:srgbClr val="E9F3F3"/>
              </a:clrFrom>
              <a:clrTo>
                <a:srgbClr val="E9F3F3">
                  <a:alpha val="0"/>
                </a:srgbClr>
              </a:clrTo>
            </a:clrChange>
            <a:extLst>
              <a:ext uri="{28A0092B-C50C-407E-A947-70E740481C1C}">
                <a14:useLocalDpi xmlns:a14="http://schemas.microsoft.com/office/drawing/2010/main" val="0"/>
              </a:ext>
            </a:extLst>
          </a:blip>
          <a:stretch>
            <a:fillRect/>
          </a:stretch>
        </p:blipFill>
        <p:spPr>
          <a:xfrm>
            <a:off x="2927648" y="250652"/>
            <a:ext cx="6768752" cy="6105698"/>
          </a:xfrm>
          <a:prstGeom prst="rect">
            <a:avLst/>
          </a:prstGeom>
        </p:spPr>
      </p:pic>
      <p:sp>
        <p:nvSpPr>
          <p:cNvPr id="2" name="Textfeld 1"/>
          <p:cNvSpPr txBox="1"/>
          <p:nvPr/>
        </p:nvSpPr>
        <p:spPr>
          <a:xfrm>
            <a:off x="1775520" y="6356350"/>
            <a:ext cx="2304256" cy="276999"/>
          </a:xfrm>
          <a:prstGeom prst="rect">
            <a:avLst/>
          </a:prstGeom>
          <a:noFill/>
        </p:spPr>
        <p:txBody>
          <a:bodyPr wrap="square" rtlCol="0">
            <a:spAutoFit/>
          </a:bodyPr>
          <a:lstStyle/>
          <a:p>
            <a:r>
              <a:rPr lang="de-DE" sz="1200" dirty="0"/>
              <a:t>Quelle: </a:t>
            </a:r>
            <a:r>
              <a:rPr lang="de-DE" sz="1200" dirty="0">
                <a:hlinkClick r:id="rId3"/>
              </a:rPr>
              <a:t>DIW Wochenbericht</a:t>
            </a:r>
            <a:endParaRPr lang="de-DE" sz="1200" dirty="0"/>
          </a:p>
        </p:txBody>
      </p:sp>
    </p:spTree>
    <p:extLst>
      <p:ext uri="{BB962C8B-B14F-4D97-AF65-F5344CB8AC3E}">
        <p14:creationId xmlns:p14="http://schemas.microsoft.com/office/powerpoint/2010/main" val="66904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Folie 14</a:t>
            </a:r>
          </a:p>
        </p:txBody>
      </p:sp>
      <p:sp>
        <p:nvSpPr>
          <p:cNvPr id="5" name="Inhaltsplatzhalter 4"/>
          <p:cNvSpPr>
            <a:spLocks noGrp="1"/>
          </p:cNvSpPr>
          <p:nvPr>
            <p:ph idx="1"/>
          </p:nvPr>
        </p:nvSpPr>
        <p:spPr>
          <a:xfrm>
            <a:off x="609600" y="2276874"/>
            <a:ext cx="10972800" cy="4176462"/>
          </a:xfrm>
        </p:spPr>
        <p:txBody>
          <a:bodyPr>
            <a:normAutofit fontScale="70000" lnSpcReduction="20000"/>
          </a:bodyPr>
          <a:lstStyle/>
          <a:p>
            <a:r>
              <a:rPr lang="de-DE" dirty="0"/>
              <a:t>Inflationsbereinigt und bedarfsgewichtet</a:t>
            </a:r>
          </a:p>
          <a:p>
            <a:r>
              <a:rPr lang="de-DE" dirty="0"/>
              <a:t>Während das durchschnittliche Markteinkommen – bedingt durch den Anstieg der Spitzeneinkommen weiter angestiegen ist,  ist das mittlere Einkommen von 1999 bis 2005 ruckartig abgesackt und seither auf einem deutlich niedrigeren Niveau oszillierend. Dies deutet auf eine Zunahme der Niedrigeinkommen v.a. durch längerfristige Arbeitslosigkeit hin. (vgl. a. Folie 6 im </a:t>
            </a:r>
            <a:r>
              <a:rPr lang="de-DE" dirty="0">
                <a:hlinkClick r:id="rId2"/>
              </a:rPr>
              <a:t>Kapitel 5.2</a:t>
            </a:r>
            <a:r>
              <a:rPr lang="de-DE" dirty="0"/>
              <a:t>)</a:t>
            </a:r>
          </a:p>
          <a:p>
            <a:r>
              <a:rPr lang="de-DE" dirty="0"/>
              <a:t>Demgegenüber haben sich die verfügbaren Einkommen in dieser Phase vergleichsweise parallel entwickelt, was darauf hindeutet, dass Sozialleistungen und/oder sinkende Abgaben die Markteinkommensentwicklung kompensiert haben.</a:t>
            </a:r>
          </a:p>
          <a:p>
            <a:r>
              <a:rPr lang="de-DE" dirty="0"/>
              <a:t>Seit 2013 steigen alle Indikatoren – bedingt durch die wirtschaftliche Entwicklung – wieder deutlich  </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15</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7" name="Textfeld 6"/>
          <p:cNvSpPr txBox="1"/>
          <p:nvPr/>
        </p:nvSpPr>
        <p:spPr>
          <a:xfrm>
            <a:off x="5591944" y="0"/>
            <a:ext cx="345638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a:p>
            <a:pPr fontAlgn="auto">
              <a:spcBef>
                <a:spcPts val="0"/>
              </a:spcBef>
              <a:spcAft>
                <a:spcPts val="0"/>
              </a:spcAft>
              <a:defRPr/>
            </a:pPr>
            <a:r>
              <a:rPr lang="de-DE" sz="1400" dirty="0">
                <a:latin typeface="+mn-lt"/>
              </a:rPr>
              <a:t>4. Begriffe Einkommen/Vermögen</a:t>
            </a:r>
          </a:p>
        </p:txBody>
      </p:sp>
    </p:spTree>
    <p:extLst>
      <p:ext uri="{BB962C8B-B14F-4D97-AF65-F5344CB8AC3E}">
        <p14:creationId xmlns:p14="http://schemas.microsoft.com/office/powerpoint/2010/main" val="163105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2209800" y="4437113"/>
            <a:ext cx="7772400" cy="1500187"/>
          </a:xfrm>
        </p:spPr>
        <p:txBody>
          <a:bodyPr/>
          <a:lstStyle/>
          <a:p>
            <a:r>
              <a:rPr lang="de-DE" dirty="0"/>
              <a:t>Zur Wohlstandsdefinition und Wohlstandsmessung </a:t>
            </a:r>
            <a:r>
              <a:rPr lang="de-DE" dirty="0">
                <a:sym typeface="Symbol" panose="05050102010706020507" pitchFamily="18" charset="2"/>
              </a:rPr>
              <a:t> </a:t>
            </a:r>
            <a:r>
              <a:rPr lang="de-DE" dirty="0">
                <a:sym typeface="Symbol" panose="05050102010706020507" pitchFamily="18" charset="2"/>
                <a:hlinkClick r:id="rId2" tooltip="Folie 36 ff."/>
              </a:rPr>
              <a:t>VGR</a:t>
            </a:r>
            <a:endParaRPr lang="de-DE" sz="1200" dirty="0"/>
          </a:p>
          <a:p>
            <a:endParaRPr lang="de-DE" dirty="0"/>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16</a:t>
            </a:fld>
            <a:endParaRPr lang="de-DE"/>
          </a:p>
        </p:txBody>
      </p:sp>
      <p:sp>
        <p:nvSpPr>
          <p:cNvPr id="7" name="Textfeld 6"/>
          <p:cNvSpPr txBox="1"/>
          <p:nvPr/>
        </p:nvSpPr>
        <p:spPr>
          <a:xfrm rot="20910526">
            <a:off x="4062781" y="256287"/>
            <a:ext cx="5719219" cy="2769989"/>
          </a:xfrm>
          <a:prstGeom prst="rect">
            <a:avLst/>
          </a:prstGeom>
          <a:solidFill>
            <a:schemeClr val="bg1">
              <a:lumMod val="95000"/>
            </a:schemeClr>
          </a:solidFill>
        </p:spPr>
        <p:txBody>
          <a:bodyPr wrap="square" rtlCol="0">
            <a:spAutoFit/>
          </a:bodyPr>
          <a:lstStyle/>
          <a:p>
            <a:r>
              <a:rPr lang="de-DE" sz="1400" b="1" dirty="0"/>
              <a:t>BVerfG kippt wesentlichen Teil der Hartz-IV-Sanktionen mit sofortiger Wirkung</a:t>
            </a:r>
          </a:p>
          <a:p>
            <a:endParaRPr lang="de-DE" sz="1400" b="1" dirty="0"/>
          </a:p>
          <a:p>
            <a:r>
              <a:rPr lang="de-DE" sz="1200" i="1" dirty="0"/>
              <a:t>Die vom Gesetz vorgesehenen Kürzungen der Hartz-IV-Leistungen bei Verletzung der Mitwirkungspflichten der Betroffenen sind teilweise unverhältnismäßig und daher verfassungswidrig. Kürzungen von 60 oder 100 % verletzen die Menschenwürde und widersprechen dem Schutzauftrag des Staates.</a:t>
            </a:r>
          </a:p>
          <a:p>
            <a:endParaRPr lang="de-DE" sz="1200" i="1" dirty="0"/>
          </a:p>
          <a:p>
            <a:r>
              <a:rPr lang="de-DE" sz="1200" i="1" dirty="0"/>
              <a:t>Insgesamt ist das geltende Sanktionierungssystem für Hartz-IV-Bezieher mit der Verfassung nicht vereinbar. Die teilweise einschneidenden Kürzungen bei Pflichtverletzungen sind mit der von Art. 1 GG geschützten Menschenwürde sowie dem Sozialstaatsprinzip des Art. 20 GG nicht vereinbar.</a:t>
            </a:r>
          </a:p>
          <a:p>
            <a:endParaRPr lang="de-DE" sz="1200" dirty="0"/>
          </a:p>
          <a:p>
            <a:pPr algn="r"/>
            <a:r>
              <a:rPr lang="de-DE" sz="1200" dirty="0">
                <a:hlinkClick r:id="rId3"/>
              </a:rPr>
              <a:t>Haufe.de</a:t>
            </a:r>
            <a:r>
              <a:rPr lang="de-DE" sz="1200" dirty="0"/>
              <a:t>; 06.11.2019</a:t>
            </a:r>
          </a:p>
        </p:txBody>
      </p:sp>
      <p:sp>
        <p:nvSpPr>
          <p:cNvPr id="6" name="Titel 5"/>
          <p:cNvSpPr>
            <a:spLocks noGrp="1"/>
          </p:cNvSpPr>
          <p:nvPr>
            <p:ph type="title"/>
          </p:nvPr>
        </p:nvSpPr>
        <p:spPr>
          <a:xfrm>
            <a:off x="2209800" y="3337024"/>
            <a:ext cx="7772400" cy="1362075"/>
          </a:xfrm>
          <a:solidFill>
            <a:srgbClr val="FFFF00"/>
          </a:solidFill>
        </p:spPr>
        <p:txBody>
          <a:bodyPr/>
          <a:lstStyle/>
          <a:p>
            <a:r>
              <a:rPr lang="de-DE" dirty="0"/>
              <a:t>2. Gesellschaftliche Grenzziehungen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Gerechtigkeit</a:t>
            </a:r>
          </a:p>
        </p:txBody>
      </p:sp>
      <p:sp>
        <p:nvSpPr>
          <p:cNvPr id="3" name="Inhaltsplatzhalter 2"/>
          <p:cNvSpPr>
            <a:spLocks noGrp="1"/>
          </p:cNvSpPr>
          <p:nvPr>
            <p:ph idx="1"/>
          </p:nvPr>
        </p:nvSpPr>
        <p:spPr/>
        <p:txBody>
          <a:bodyPr/>
          <a:lstStyle/>
          <a:p>
            <a:pPr marL="0" indent="0">
              <a:buNone/>
            </a:pPr>
            <a:r>
              <a:rPr lang="de-DE" dirty="0"/>
              <a:t>s. Grundlagen-Kapitel Folie 9, 12</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17</a:t>
            </a:fld>
            <a:endParaRPr lang="de-DE"/>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355069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3392" y="1052736"/>
            <a:ext cx="10972800" cy="792668"/>
          </a:xfrm>
          <a:solidFill>
            <a:srgbClr val="FFFF00"/>
          </a:solidFill>
        </p:spPr>
        <p:txBody>
          <a:bodyPr/>
          <a:lstStyle/>
          <a:p>
            <a:r>
              <a:rPr lang="de-DE" dirty="0"/>
              <a:t>2.1 Armut</a:t>
            </a:r>
          </a:p>
        </p:txBody>
      </p:sp>
      <p:sp>
        <p:nvSpPr>
          <p:cNvPr id="5" name="Inhaltsplatzhalter 4"/>
          <p:cNvSpPr>
            <a:spLocks noGrp="1"/>
          </p:cNvSpPr>
          <p:nvPr>
            <p:ph idx="1"/>
          </p:nvPr>
        </p:nvSpPr>
        <p:spPr>
          <a:xfrm>
            <a:off x="839416" y="2060848"/>
            <a:ext cx="10297144" cy="4392488"/>
          </a:xfrm>
        </p:spPr>
        <p:txBody>
          <a:bodyPr>
            <a:normAutofit fontScale="77500" lnSpcReduction="20000"/>
          </a:bodyPr>
          <a:lstStyle/>
          <a:p>
            <a:r>
              <a:rPr lang="de-DE" dirty="0"/>
              <a:t>Existenzsicherung und Existenzminimum</a:t>
            </a:r>
          </a:p>
          <a:p>
            <a:r>
              <a:rPr lang="de-DE" dirty="0"/>
              <a:t>Definition der „Existenzwürdigkeit“ von Leben beeinflusst Minimum</a:t>
            </a:r>
          </a:p>
          <a:p>
            <a:r>
              <a:rPr lang="de-DE" dirty="0">
                <a:solidFill>
                  <a:srgbClr val="FF0000"/>
                </a:solidFill>
              </a:rPr>
              <a:t>Physisches Existenzminimum</a:t>
            </a:r>
            <a:r>
              <a:rPr lang="de-DE" dirty="0"/>
              <a:t> z.B. bei Entwicklungsländern viel verwendet: $ 1,90/Kopf und Tag als Minimum für Essen, Kleidung, Unterkunft (Stand 2015; besserer Wert evtl. 7,40$)</a:t>
            </a:r>
          </a:p>
          <a:p>
            <a:r>
              <a:rPr lang="de-DE" dirty="0">
                <a:solidFill>
                  <a:srgbClr val="FF0000"/>
                </a:solidFill>
              </a:rPr>
              <a:t>Soziokulturelles Existenzminimum</a:t>
            </a:r>
            <a:r>
              <a:rPr lang="de-DE" dirty="0"/>
              <a:t>, z.B. in D verwendet: durch Armut sollen die Integration in die Gesellschaft und die Möglichkeit zum Aufstieg aus eigener Kraft nicht blockiert werden</a:t>
            </a:r>
          </a:p>
          <a:p>
            <a:r>
              <a:rPr lang="de-DE" altLang="de-DE" sz="2900" dirty="0"/>
              <a:t>Auf Sozialstatus vor Bedürftigkeit hin orientiertes Minimum</a:t>
            </a:r>
          </a:p>
          <a:p>
            <a:pPr lvl="1"/>
            <a:r>
              <a:rPr lang="de-DE" altLang="de-DE" sz="2600" dirty="0"/>
              <a:t>i.d.R. bei Sozialversicherungsleistungen, die vom vorherigen Nettolohn ausgehen; sichert meist Lebensniveau oberhalb des physischen Minimums </a:t>
            </a:r>
            <a:br>
              <a:rPr lang="de-DE" altLang="de-DE" sz="2600" dirty="0"/>
            </a:br>
            <a:r>
              <a:rPr lang="de-DE" altLang="de-DE" sz="2600" dirty="0"/>
              <a:t>(Hinweis: Hartz IV ist keine Leistung der Arbeitslosenversicherung)</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18</a:t>
            </a:fld>
            <a:endParaRPr lang="de-DE"/>
          </a:p>
        </p:txBody>
      </p:sp>
      <p:sp>
        <p:nvSpPr>
          <p:cNvPr id="6" name="Textfeld 5"/>
          <p:cNvSpPr txBox="1"/>
          <p:nvPr/>
        </p:nvSpPr>
        <p:spPr>
          <a:xfrm>
            <a:off x="5735960" y="0"/>
            <a:ext cx="4464496" cy="738664"/>
          </a:xfrm>
          <a:prstGeom prst="rect">
            <a:avLst/>
          </a:prstGeom>
          <a:noFill/>
        </p:spPr>
        <p:txBody>
          <a:bodyPr wrap="square" rtlCol="0">
            <a:spAutoFit/>
          </a:bodyPr>
          <a:lstStyle/>
          <a:p>
            <a:pPr marL="0" lvl="1"/>
            <a:r>
              <a:rPr lang="de-DE" sz="1400" dirty="0"/>
              <a:t>1.</a:t>
            </a:r>
            <a:r>
              <a:rPr lang="de-DE" sz="1400" dirty="0">
                <a:solidFill>
                  <a:schemeClr val="bg1">
                    <a:lumMod val="50000"/>
                  </a:schemeClr>
                </a:solidFill>
              </a:rPr>
              <a:t> </a:t>
            </a:r>
            <a:r>
              <a:rPr lang="de-DE" sz="1400" dirty="0"/>
              <a:t>Armut</a:t>
            </a:r>
            <a:endParaRPr lang="de-DE" sz="1400" dirty="0">
              <a:solidFill>
                <a:schemeClr val="bg1">
                  <a:lumMod val="50000"/>
                </a:schemeClr>
              </a:solidFill>
            </a:endParaRPr>
          </a:p>
          <a:p>
            <a:pPr marL="0" lvl="1"/>
            <a:r>
              <a:rPr lang="de-DE" sz="1400" dirty="0">
                <a:solidFill>
                  <a:schemeClr val="bg1">
                    <a:lumMod val="50000"/>
                  </a:schemeClr>
                </a:solidFill>
              </a:rPr>
              <a:t>2. Reichtum</a:t>
            </a:r>
          </a:p>
          <a:p>
            <a:pPr marL="0" lvl="1"/>
            <a:r>
              <a:rPr lang="de-DE" sz="1400" dirty="0">
                <a:solidFill>
                  <a:schemeClr val="bg1">
                    <a:lumMod val="50000"/>
                  </a:schemeClr>
                </a:solidFill>
              </a:rPr>
              <a:t>3. Entwicklungen</a:t>
            </a:r>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735960" y="0"/>
            <a:ext cx="4464496" cy="738664"/>
          </a:xfrm>
          <a:prstGeom prst="rect">
            <a:avLst/>
          </a:prstGeom>
          <a:noFill/>
        </p:spPr>
        <p:txBody>
          <a:bodyPr wrap="square" rtlCol="0">
            <a:spAutoFit/>
          </a:bodyPr>
          <a:lstStyle/>
          <a:p>
            <a:pPr marL="0" lvl="1"/>
            <a:r>
              <a:rPr lang="de-DE" sz="1400" dirty="0"/>
              <a:t>1.</a:t>
            </a:r>
            <a:r>
              <a:rPr lang="de-DE" sz="1400" dirty="0">
                <a:solidFill>
                  <a:schemeClr val="bg1">
                    <a:lumMod val="50000"/>
                  </a:schemeClr>
                </a:solidFill>
              </a:rPr>
              <a:t> </a:t>
            </a:r>
            <a:r>
              <a:rPr lang="de-DE" sz="1400" dirty="0"/>
              <a:t>Armut</a:t>
            </a:r>
            <a:endParaRPr lang="de-DE" sz="1400" dirty="0">
              <a:solidFill>
                <a:schemeClr val="bg1">
                  <a:lumMod val="50000"/>
                </a:schemeClr>
              </a:solidFill>
            </a:endParaRPr>
          </a:p>
          <a:p>
            <a:pPr marL="0" lvl="1"/>
            <a:r>
              <a:rPr lang="de-DE" sz="1400" dirty="0">
                <a:solidFill>
                  <a:schemeClr val="bg1">
                    <a:lumMod val="50000"/>
                  </a:schemeClr>
                </a:solidFill>
              </a:rPr>
              <a:t>2. Reichtum</a:t>
            </a:r>
          </a:p>
          <a:p>
            <a:pPr marL="0" lvl="1"/>
            <a:r>
              <a:rPr lang="de-DE" sz="1400" dirty="0">
                <a:solidFill>
                  <a:schemeClr val="bg1">
                    <a:lumMod val="50000"/>
                  </a:schemeClr>
                </a:solidFill>
              </a:rPr>
              <a:t>3. Entwicklungen</a:t>
            </a:r>
          </a:p>
        </p:txBody>
      </p:sp>
      <p:sp>
        <p:nvSpPr>
          <p:cNvPr id="12" name="Textfeld 11"/>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19</a:t>
            </a:fld>
            <a:endParaRPr lang="de-DE"/>
          </a:p>
        </p:txBody>
      </p:sp>
      <p:sp>
        <p:nvSpPr>
          <p:cNvPr id="9" name="Rechteck 8"/>
          <p:cNvSpPr/>
          <p:nvPr/>
        </p:nvSpPr>
        <p:spPr>
          <a:xfrm>
            <a:off x="191344" y="764704"/>
            <a:ext cx="4680520" cy="6093976"/>
          </a:xfrm>
          <a:prstGeom prst="rect">
            <a:avLst/>
          </a:prstGeom>
        </p:spPr>
        <p:txBody>
          <a:bodyPr wrap="square">
            <a:spAutoFit/>
          </a:bodyPr>
          <a:lstStyle/>
          <a:p>
            <a:r>
              <a:rPr lang="de-DE" dirty="0">
                <a:solidFill>
                  <a:srgbClr val="FF0000"/>
                </a:solidFill>
              </a:rPr>
              <a:t>Arbeitslosengeld II (Hartz IV)</a:t>
            </a:r>
            <a:br>
              <a:rPr lang="de-DE" dirty="0">
                <a:solidFill>
                  <a:srgbClr val="FF0000"/>
                </a:solidFill>
              </a:rPr>
            </a:br>
            <a:r>
              <a:rPr lang="de-DE" dirty="0"/>
              <a:t>Grundbedarf + Mehrbedarf + Wohngeld </a:t>
            </a:r>
            <a:br>
              <a:rPr lang="de-DE" dirty="0"/>
            </a:br>
            <a:r>
              <a:rPr lang="de-DE" dirty="0"/>
              <a:t>= </a:t>
            </a:r>
            <a:r>
              <a:rPr lang="de-DE" b="1" dirty="0"/>
              <a:t>Bedarf</a:t>
            </a:r>
            <a:br>
              <a:rPr lang="de-DE" dirty="0"/>
            </a:br>
            <a:r>
              <a:rPr lang="de-DE" dirty="0"/>
              <a:t>./. Sanktionen ./. anrechenbares  </a:t>
            </a:r>
            <a:r>
              <a:rPr lang="de-DE" dirty="0" err="1"/>
              <a:t>Eink</a:t>
            </a:r>
            <a:r>
              <a:rPr lang="de-DE" dirty="0"/>
              <a:t>. = Auszahlungsbetrag</a:t>
            </a:r>
          </a:p>
          <a:p>
            <a:br>
              <a:rPr lang="de-DE" sz="1400" b="1" u="sng" dirty="0"/>
            </a:br>
            <a:r>
              <a:rPr lang="de-DE" sz="1400" b="1" u="sng" dirty="0"/>
              <a:t>Grundbedarf</a:t>
            </a:r>
            <a:r>
              <a:rPr lang="de-DE" sz="1400" dirty="0"/>
              <a:t> = Regelsatz</a:t>
            </a:r>
          </a:p>
          <a:p>
            <a:r>
              <a:rPr lang="de-DE" sz="1400" b="1" dirty="0"/>
              <a:t>Single </a:t>
            </a:r>
            <a:r>
              <a:rPr lang="de-DE" sz="1400" dirty="0"/>
              <a:t>(2020) = 100% = </a:t>
            </a:r>
            <a:r>
              <a:rPr lang="de-DE" sz="1400" b="1" dirty="0"/>
              <a:t>432€</a:t>
            </a:r>
            <a:br>
              <a:rPr lang="de-DE" sz="1400" b="1" dirty="0"/>
            </a:br>
            <a:r>
              <a:rPr lang="de-DE" sz="1400" dirty="0"/>
              <a:t>(Mehrbedarf z.B. bei Schwangerschaft)</a:t>
            </a:r>
          </a:p>
          <a:p>
            <a:br>
              <a:rPr lang="de-DE" sz="1200" dirty="0"/>
            </a:br>
            <a:r>
              <a:rPr lang="de-DE" sz="1400" b="1" dirty="0"/>
              <a:t>Bedarfsgemeinschaften:</a:t>
            </a:r>
          </a:p>
          <a:p>
            <a:r>
              <a:rPr lang="de-DE" sz="1400" b="1" dirty="0"/>
              <a:t>Beide Partner</a:t>
            </a:r>
            <a:r>
              <a:rPr lang="de-DE" sz="1400" dirty="0"/>
              <a:t> = 2*90% = 2*</a:t>
            </a:r>
            <a:r>
              <a:rPr lang="de-DE" sz="1400" b="1" dirty="0"/>
              <a:t>389€ </a:t>
            </a:r>
            <a:br>
              <a:rPr lang="de-DE" sz="1400" b="1" dirty="0"/>
            </a:br>
            <a:r>
              <a:rPr lang="de-DE" sz="1400" b="1" dirty="0"/>
              <a:t>volljährige Kinder</a:t>
            </a:r>
            <a:r>
              <a:rPr lang="de-DE" sz="1400" dirty="0"/>
              <a:t> = 80% = </a:t>
            </a:r>
            <a:r>
              <a:rPr lang="de-DE" sz="1400" b="1" dirty="0"/>
              <a:t>345€ </a:t>
            </a:r>
            <a:br>
              <a:rPr lang="de-DE" sz="1400" b="1" dirty="0"/>
            </a:br>
            <a:r>
              <a:rPr lang="de-DE" sz="1400" b="1" dirty="0"/>
              <a:t>15- bis 17-jährige</a:t>
            </a:r>
            <a:r>
              <a:rPr lang="de-DE" sz="1400" dirty="0"/>
              <a:t> Kinder =</a:t>
            </a:r>
            <a:r>
              <a:rPr lang="de-DE" sz="1400" b="1" dirty="0"/>
              <a:t>328€</a:t>
            </a:r>
          </a:p>
          <a:p>
            <a:r>
              <a:rPr lang="de-DE" sz="1400" dirty="0"/>
              <a:t>(75%)</a:t>
            </a:r>
            <a:br>
              <a:rPr lang="de-DE" sz="1400" b="1" dirty="0"/>
            </a:br>
            <a:r>
              <a:rPr lang="de-DE" sz="1400" b="1" dirty="0"/>
              <a:t>ab 6 bis einschl. 14</a:t>
            </a:r>
            <a:r>
              <a:rPr lang="de-DE" sz="1400" dirty="0"/>
              <a:t> Jahre = 67% </a:t>
            </a:r>
            <a:br>
              <a:rPr lang="de-DE" sz="1400" dirty="0"/>
            </a:br>
            <a:r>
              <a:rPr lang="de-DE" sz="1400" dirty="0"/>
              <a:t>= </a:t>
            </a:r>
            <a:r>
              <a:rPr lang="de-DE" sz="1400" b="1" dirty="0"/>
              <a:t>308€</a:t>
            </a:r>
            <a:br>
              <a:rPr lang="de-DE" sz="1400" b="1" dirty="0"/>
            </a:br>
            <a:r>
              <a:rPr lang="de-DE" sz="1400" b="1" dirty="0"/>
              <a:t>bis einschl. 5 Jahre</a:t>
            </a:r>
            <a:r>
              <a:rPr lang="de-DE" sz="1400" dirty="0"/>
              <a:t> = 60% = </a:t>
            </a:r>
            <a:r>
              <a:rPr lang="de-DE" sz="1400" b="1" dirty="0"/>
              <a:t>250€</a:t>
            </a:r>
          </a:p>
          <a:p>
            <a:endParaRPr lang="de-DE" sz="1400" b="1" dirty="0"/>
          </a:p>
          <a:p>
            <a:r>
              <a:rPr lang="de-DE" sz="1400" b="1" u="sng" dirty="0">
                <a:sym typeface="Symbol" panose="05050102010706020507" pitchFamily="18" charset="2"/>
                <a:hlinkClick r:id="rId3" tooltip="Bundesagentur für Arbeit"/>
              </a:rPr>
              <a:t> Bedarfe Dez 2019</a:t>
            </a:r>
            <a:endParaRPr lang="de-DE" sz="1400" b="1" u="sng" dirty="0"/>
          </a:p>
          <a:p>
            <a:r>
              <a:rPr lang="de-DE" sz="1400" dirty="0"/>
              <a:t>Single: 772€</a:t>
            </a:r>
          </a:p>
          <a:p>
            <a:r>
              <a:rPr lang="de-DE" sz="1400" dirty="0"/>
              <a:t>Alleinerziehende: 1.493€</a:t>
            </a:r>
          </a:p>
          <a:p>
            <a:r>
              <a:rPr lang="de-DE" sz="1400" dirty="0"/>
              <a:t>Familie, Kinder: 2.149€</a:t>
            </a:r>
            <a:br>
              <a:rPr lang="de-DE" sz="1400" dirty="0"/>
            </a:br>
            <a:r>
              <a:rPr lang="de-DE" sz="1400" dirty="0"/>
              <a:t>Paar ohne Kinder: 1.152€</a:t>
            </a:r>
          </a:p>
          <a:p>
            <a:endParaRPr lang="de-DE" sz="1200" dirty="0"/>
          </a:p>
          <a:p>
            <a:r>
              <a:rPr lang="de-DE" sz="1200" dirty="0"/>
              <a:t>Darin sind Miete und Heizkosten sowie ersatzweise Sozialversicherungsbeiträge enthalten.</a:t>
            </a:r>
          </a:p>
        </p:txBody>
      </p:sp>
      <p:pic>
        <p:nvPicPr>
          <p:cNvPr id="4" name="Grafik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375920" y="501478"/>
            <a:ext cx="6408712" cy="5854873"/>
          </a:xfrm>
          <a:prstGeom prst="rect">
            <a:avLst/>
          </a:prstGeom>
        </p:spPr>
      </p:pic>
      <p:sp>
        <p:nvSpPr>
          <p:cNvPr id="5" name="Textfeld 4"/>
          <p:cNvSpPr txBox="1"/>
          <p:nvPr/>
        </p:nvSpPr>
        <p:spPr>
          <a:xfrm>
            <a:off x="7824192" y="6165305"/>
            <a:ext cx="1800200" cy="307777"/>
          </a:xfrm>
          <a:prstGeom prst="rect">
            <a:avLst/>
          </a:prstGeom>
          <a:noFill/>
        </p:spPr>
        <p:txBody>
          <a:bodyPr wrap="square" rtlCol="0">
            <a:spAutoFit/>
          </a:bodyPr>
          <a:lstStyle/>
          <a:p>
            <a:r>
              <a:rPr lang="de-DE" sz="1400" dirty="0"/>
              <a:t>Quelle: </a:t>
            </a:r>
            <a:r>
              <a:rPr lang="de-DE" sz="1400" dirty="0">
                <a:hlinkClick r:id="rId5"/>
              </a:rPr>
              <a:t>hartziv.org</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2737028904"/>
              </p:ext>
            </p:extLst>
          </p:nvPr>
        </p:nvGraphicFramePr>
        <p:xfrm>
          <a:off x="407368" y="-1568"/>
          <a:ext cx="6469856" cy="6385560"/>
        </p:xfrm>
        <a:graphic>
          <a:graphicData uri="http://schemas.openxmlformats.org/drawingml/2006/table">
            <a:tbl>
              <a:tblPr firstRow="1" bandRow="1">
                <a:tableStyleId>{5C22544A-7EE6-4342-B048-85BDC9FD1C3A}</a:tableStyleId>
              </a:tblPr>
              <a:tblGrid>
                <a:gridCol w="4751759">
                  <a:extLst>
                    <a:ext uri="{9D8B030D-6E8A-4147-A177-3AD203B41FA5}">
                      <a16:colId xmlns:a16="http://schemas.microsoft.com/office/drawing/2014/main" val="20000"/>
                    </a:ext>
                  </a:extLst>
                </a:gridCol>
                <a:gridCol w="1718097">
                  <a:extLst>
                    <a:ext uri="{9D8B030D-6E8A-4147-A177-3AD203B41FA5}">
                      <a16:colId xmlns:a16="http://schemas.microsoft.com/office/drawing/2014/main" val="20001"/>
                    </a:ext>
                  </a:extLst>
                </a:gridCol>
              </a:tblGrid>
              <a:tr h="370840">
                <a:tc>
                  <a:txBody>
                    <a:bodyPr/>
                    <a:lstStyle/>
                    <a:p>
                      <a:r>
                        <a:rPr lang="de-DE" dirty="0"/>
                        <a:t>Inhalt</a:t>
                      </a:r>
                    </a:p>
                  </a:txBody>
                  <a:tcPr>
                    <a:solidFill>
                      <a:srgbClr val="0070C0"/>
                    </a:solidFill>
                  </a:tcPr>
                </a:tc>
                <a:tc>
                  <a:txBody>
                    <a:bodyPr/>
                    <a:lstStyle/>
                    <a:p>
                      <a:pPr algn="r"/>
                      <a:r>
                        <a:rPr lang="de-DE" dirty="0"/>
                        <a:t>Folien</a:t>
                      </a:r>
                    </a:p>
                  </a:txBody>
                  <a:tcPr>
                    <a:solidFill>
                      <a:srgbClr val="0070C0"/>
                    </a:solidFill>
                  </a:tcPr>
                </a:tc>
                <a:extLst>
                  <a:ext uri="{0D108BD9-81ED-4DB2-BD59-A6C34878D82A}">
                    <a16:rowId xmlns:a16="http://schemas.microsoft.com/office/drawing/2014/main" val="10000"/>
                  </a:ext>
                </a:extLst>
              </a:tr>
              <a:tr h="370840">
                <a:tc>
                  <a:txBody>
                    <a:bodyPr/>
                    <a:lstStyle/>
                    <a:p>
                      <a:pPr marL="514350" indent="-514350">
                        <a:buFont typeface="+mj-lt"/>
                        <a:buAutoNum type="arabicPeriod"/>
                      </a:pPr>
                      <a:r>
                        <a:rPr lang="de-DE" sz="1800" dirty="0">
                          <a:hlinkClick r:id="rId3" action="ppaction://hlinksldjump"/>
                        </a:rPr>
                        <a:t>Statistische Grundlagen</a:t>
                      </a:r>
                      <a:endParaRPr lang="de-DE" sz="1800" dirty="0"/>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4" action="ppaction://hlinksldjump"/>
                        </a:rPr>
                        <a:t>Maße</a:t>
                      </a:r>
                      <a:endParaRPr lang="de-DE" sz="1400" kern="1200" dirty="0">
                        <a:solidFill>
                          <a:schemeClr val="dk1"/>
                        </a:solidFill>
                        <a:latin typeface="+mn-lt"/>
                        <a:ea typeface="+mn-ea"/>
                        <a:cs typeface="+mn-cs"/>
                      </a:endParaRPr>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5" action="ppaction://hlinksldjump"/>
                        </a:rPr>
                        <a:t>Stichproben</a:t>
                      </a:r>
                      <a:endParaRPr lang="de-DE" sz="1400" kern="1200" dirty="0">
                        <a:solidFill>
                          <a:schemeClr val="dk1"/>
                        </a:solidFill>
                        <a:latin typeface="+mn-lt"/>
                        <a:ea typeface="+mn-ea"/>
                        <a:cs typeface="+mn-cs"/>
                      </a:endParaRPr>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6" action="ppaction://hlinksldjump"/>
                        </a:rPr>
                        <a:t>Haushalte als wirtschaftliche Einheiten</a:t>
                      </a:r>
                      <a:endParaRPr lang="de-DE" sz="1400" kern="1200" dirty="0">
                        <a:solidFill>
                          <a:schemeClr val="dk1"/>
                        </a:solidFill>
                        <a:latin typeface="+mn-lt"/>
                        <a:ea typeface="+mn-ea"/>
                        <a:cs typeface="+mn-cs"/>
                      </a:endParaRPr>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7" action="ppaction://hlinksldjump"/>
                        </a:rPr>
                        <a:t>Einkommen und Vermögen</a:t>
                      </a:r>
                      <a:endParaRPr lang="de-DE" sz="1400" kern="1200" dirty="0">
                        <a:solidFill>
                          <a:schemeClr val="dk1"/>
                        </a:solidFill>
                        <a:latin typeface="+mn-lt"/>
                        <a:ea typeface="+mn-ea"/>
                        <a:cs typeface="+mn-cs"/>
                      </a:endParaRPr>
                    </a:p>
                  </a:txBody>
                  <a:tcPr>
                    <a:solidFill>
                      <a:schemeClr val="bg2">
                        <a:lumMod val="40000"/>
                        <a:lumOff val="60000"/>
                      </a:schemeClr>
                    </a:solidFill>
                  </a:tcPr>
                </a:tc>
                <a:tc>
                  <a:txBody>
                    <a:bodyPr/>
                    <a:lstStyle/>
                    <a:p>
                      <a:pPr algn="r"/>
                      <a:r>
                        <a:rPr lang="de-DE" sz="1800" dirty="0"/>
                        <a:t>3-15</a:t>
                      </a:r>
                    </a:p>
                    <a:p>
                      <a:pPr algn="r"/>
                      <a:r>
                        <a:rPr lang="de-DE" sz="1400" dirty="0"/>
                        <a:t>4-9</a:t>
                      </a:r>
                    </a:p>
                    <a:p>
                      <a:pPr algn="r"/>
                      <a:r>
                        <a:rPr lang="de-DE" sz="1400" dirty="0"/>
                        <a:t>10</a:t>
                      </a:r>
                    </a:p>
                    <a:p>
                      <a:pPr algn="r"/>
                      <a:r>
                        <a:rPr lang="de-DE" sz="1400" dirty="0"/>
                        <a:t>11</a:t>
                      </a:r>
                    </a:p>
                    <a:p>
                      <a:pPr algn="r"/>
                      <a:r>
                        <a:rPr lang="de-DE" sz="1400" dirty="0"/>
                        <a:t>12-15 </a:t>
                      </a:r>
                    </a:p>
                  </a:txBody>
                  <a:tcPr>
                    <a:solidFill>
                      <a:schemeClr val="bg2">
                        <a:lumMod val="40000"/>
                        <a:lumOff val="60000"/>
                      </a:schemeClr>
                    </a:solidFill>
                  </a:tcPr>
                </a:tc>
                <a:extLst>
                  <a:ext uri="{0D108BD9-81ED-4DB2-BD59-A6C34878D82A}">
                    <a16:rowId xmlns:a16="http://schemas.microsoft.com/office/drawing/2014/main" val="10001"/>
                  </a:ext>
                </a:extLst>
              </a:tr>
              <a:tr h="370840">
                <a:tc>
                  <a:txBody>
                    <a:bodyPr/>
                    <a:lstStyle/>
                    <a:p>
                      <a:pPr marL="342900" indent="-342900">
                        <a:buFont typeface="+mj-lt"/>
                        <a:buAutoNum type="arabicPeriod" startAt="2"/>
                      </a:pPr>
                      <a:r>
                        <a:rPr lang="de-DE" sz="1800" dirty="0">
                          <a:hlinkClick r:id="rId8" action="ppaction://hlinksldjump"/>
                        </a:rPr>
                        <a:t>Grenzziehungen der Gesellschaften</a:t>
                      </a:r>
                      <a:endParaRPr lang="de-DE" sz="1800" dirty="0"/>
                    </a:p>
                    <a:p>
                      <a:pPr marL="400050" lvl="1" indent="0" algn="l" defTabSz="914400" rtl="0" eaLnBrk="1" latinLnBrk="0" hangingPunct="1">
                        <a:buFont typeface="+mj-lt"/>
                        <a:buNone/>
                      </a:pPr>
                      <a:r>
                        <a:rPr lang="de-DE" sz="1600" dirty="0"/>
                        <a:t>	</a:t>
                      </a:r>
                      <a:r>
                        <a:rPr lang="de-DE" sz="1400" kern="1200" dirty="0">
                          <a:solidFill>
                            <a:schemeClr val="dk1"/>
                          </a:solidFill>
                          <a:latin typeface="+mn-lt"/>
                          <a:ea typeface="+mn-ea"/>
                          <a:cs typeface="+mn-cs"/>
                          <a:hlinkClick r:id="rId9" action="ppaction://hlinksldjump"/>
                        </a:rPr>
                        <a:t>Definitionen von Armut</a:t>
                      </a:r>
                      <a:br>
                        <a:rPr lang="de-DE" sz="1400" kern="1200" dirty="0">
                          <a:solidFill>
                            <a:schemeClr val="dk1"/>
                          </a:solidFill>
                          <a:latin typeface="+mn-lt"/>
                          <a:ea typeface="+mn-ea"/>
                          <a:cs typeface="+mn-cs"/>
                        </a:rPr>
                      </a:br>
                      <a:r>
                        <a:rPr lang="de-DE" sz="1400" kern="1200" dirty="0">
                          <a:solidFill>
                            <a:schemeClr val="dk1"/>
                          </a:solidFill>
                          <a:latin typeface="+mn-lt"/>
                          <a:ea typeface="+mn-ea"/>
                          <a:cs typeface="+mn-cs"/>
                        </a:rPr>
                        <a:t>	</a:t>
                      </a:r>
                      <a:r>
                        <a:rPr lang="de-DE" sz="1400" kern="1200" dirty="0">
                          <a:solidFill>
                            <a:schemeClr val="dk1"/>
                          </a:solidFill>
                          <a:latin typeface="+mn-lt"/>
                          <a:ea typeface="+mn-ea"/>
                          <a:cs typeface="+mn-cs"/>
                          <a:hlinkClick r:id="rId10" action="ppaction://hlinksldjump"/>
                        </a:rPr>
                        <a:t>Reichtum</a:t>
                      </a:r>
                      <a:br>
                        <a:rPr lang="de-DE" sz="1400" kern="1200" dirty="0">
                          <a:solidFill>
                            <a:schemeClr val="dk1"/>
                          </a:solidFill>
                          <a:latin typeface="+mn-lt"/>
                          <a:ea typeface="+mn-ea"/>
                          <a:cs typeface="+mn-cs"/>
                        </a:rPr>
                      </a:br>
                      <a:r>
                        <a:rPr lang="de-DE" sz="1400" kern="1200" dirty="0">
                          <a:solidFill>
                            <a:schemeClr val="dk1"/>
                          </a:solidFill>
                          <a:latin typeface="+mn-lt"/>
                          <a:ea typeface="+mn-ea"/>
                          <a:cs typeface="+mn-cs"/>
                        </a:rPr>
                        <a:t>	</a:t>
                      </a:r>
                      <a:r>
                        <a:rPr lang="de-DE" sz="1400" kern="1200" dirty="0">
                          <a:solidFill>
                            <a:schemeClr val="dk1"/>
                          </a:solidFill>
                          <a:latin typeface="+mn-lt"/>
                          <a:ea typeface="+mn-ea"/>
                          <a:cs typeface="+mn-cs"/>
                          <a:hlinkClick r:id="rId11" action="ppaction://hlinksldjump"/>
                        </a:rPr>
                        <a:t>Entwicklungen</a:t>
                      </a:r>
                      <a:endParaRPr lang="de-DE" sz="1400" kern="1200" dirty="0">
                        <a:solidFill>
                          <a:schemeClr val="dk1"/>
                        </a:solidFill>
                        <a:latin typeface="+mn-lt"/>
                        <a:ea typeface="+mn-ea"/>
                        <a:cs typeface="+mn-cs"/>
                      </a:endParaRPr>
                    </a:p>
                  </a:txBody>
                  <a:tcPr>
                    <a:solidFill>
                      <a:schemeClr val="bg2">
                        <a:lumMod val="60000"/>
                        <a:lumOff val="40000"/>
                      </a:schemeClr>
                    </a:solidFill>
                  </a:tcPr>
                </a:tc>
                <a:tc>
                  <a:txBody>
                    <a:bodyPr/>
                    <a:lstStyle/>
                    <a:p>
                      <a:pPr algn="r"/>
                      <a:r>
                        <a:rPr lang="de-DE" sz="1800" kern="1200" dirty="0">
                          <a:solidFill>
                            <a:schemeClr val="dk1"/>
                          </a:solidFill>
                          <a:latin typeface="+mn-lt"/>
                          <a:ea typeface="+mn-ea"/>
                          <a:cs typeface="+mn-cs"/>
                        </a:rPr>
                        <a:t>16-32</a:t>
                      </a:r>
                    </a:p>
                    <a:p>
                      <a:pPr algn="r"/>
                      <a:r>
                        <a:rPr lang="de-DE" sz="1400" kern="1200" dirty="0">
                          <a:solidFill>
                            <a:schemeClr val="dk1"/>
                          </a:solidFill>
                          <a:latin typeface="+mn-lt"/>
                          <a:ea typeface="+mn-ea"/>
                          <a:cs typeface="+mn-cs"/>
                        </a:rPr>
                        <a:t>18-23</a:t>
                      </a:r>
                      <a:br>
                        <a:rPr lang="de-DE" sz="1400" kern="1200" dirty="0">
                          <a:solidFill>
                            <a:schemeClr val="dk1"/>
                          </a:solidFill>
                          <a:latin typeface="+mn-lt"/>
                          <a:ea typeface="+mn-ea"/>
                          <a:cs typeface="+mn-cs"/>
                        </a:rPr>
                      </a:br>
                      <a:r>
                        <a:rPr lang="de-DE" sz="1400" kern="1200" dirty="0">
                          <a:solidFill>
                            <a:schemeClr val="dk1"/>
                          </a:solidFill>
                          <a:latin typeface="+mn-lt"/>
                          <a:ea typeface="+mn-ea"/>
                          <a:cs typeface="+mn-cs"/>
                        </a:rPr>
                        <a:t>24</a:t>
                      </a:r>
                      <a:br>
                        <a:rPr lang="de-DE" sz="1400" kern="1200" dirty="0">
                          <a:solidFill>
                            <a:schemeClr val="dk1"/>
                          </a:solidFill>
                          <a:latin typeface="+mn-lt"/>
                          <a:ea typeface="+mn-ea"/>
                          <a:cs typeface="+mn-cs"/>
                        </a:rPr>
                      </a:br>
                      <a:r>
                        <a:rPr lang="de-DE" sz="1400" kern="1200" dirty="0">
                          <a:solidFill>
                            <a:schemeClr val="dk1"/>
                          </a:solidFill>
                          <a:latin typeface="+mn-lt"/>
                          <a:ea typeface="+mn-ea"/>
                          <a:cs typeface="+mn-cs"/>
                        </a:rPr>
                        <a:t>25-32</a:t>
                      </a:r>
                    </a:p>
                  </a:txBody>
                  <a:tcPr>
                    <a:solidFill>
                      <a:schemeClr val="bg2">
                        <a:lumMod val="60000"/>
                        <a:lumOff val="40000"/>
                      </a:schemeClr>
                    </a:solidFill>
                  </a:tcPr>
                </a:tc>
                <a:extLst>
                  <a:ext uri="{0D108BD9-81ED-4DB2-BD59-A6C34878D82A}">
                    <a16:rowId xmlns:a16="http://schemas.microsoft.com/office/drawing/2014/main" val="10002"/>
                  </a:ext>
                </a:extLst>
              </a:tr>
              <a:tr h="370840">
                <a:tc>
                  <a:txBody>
                    <a:bodyPr/>
                    <a:lstStyle/>
                    <a:p>
                      <a:pPr marL="514350" indent="-514350">
                        <a:buFont typeface="+mj-lt"/>
                        <a:buAutoNum type="arabicPeriod" startAt="3"/>
                      </a:pPr>
                      <a:r>
                        <a:rPr lang="de-DE" sz="1800" dirty="0">
                          <a:hlinkClick r:id="rId12" action="ppaction://hlinksldjump"/>
                        </a:rPr>
                        <a:t>Lebenslauf und Gestaltungschancen</a:t>
                      </a:r>
                      <a:endParaRPr lang="de-DE" sz="1800" dirty="0"/>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13" action="ppaction://hlinksldjump"/>
                        </a:rPr>
                        <a:t>Geburt und Kindheit</a:t>
                      </a:r>
                      <a:endParaRPr lang="de-DE" sz="1400" kern="1200" dirty="0">
                        <a:solidFill>
                          <a:schemeClr val="dk1"/>
                        </a:solidFill>
                        <a:latin typeface="+mn-lt"/>
                        <a:ea typeface="+mn-ea"/>
                        <a:cs typeface="+mn-cs"/>
                      </a:endParaRPr>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14" action="ppaction://hlinksldjump"/>
                        </a:rPr>
                        <a:t>Junge Erwachsene</a:t>
                      </a:r>
                      <a:endParaRPr lang="de-DE" sz="1400" kern="1200" dirty="0">
                        <a:solidFill>
                          <a:schemeClr val="dk1"/>
                        </a:solidFill>
                        <a:latin typeface="+mn-lt"/>
                        <a:ea typeface="+mn-ea"/>
                        <a:cs typeface="+mn-cs"/>
                      </a:endParaRPr>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15" action="ppaction://hlinksldjump"/>
                        </a:rPr>
                        <a:t>Erwachsene</a:t>
                      </a:r>
                      <a:endParaRPr lang="de-DE" sz="1400" kern="1200" dirty="0">
                        <a:solidFill>
                          <a:schemeClr val="dk1"/>
                        </a:solidFill>
                        <a:latin typeface="+mn-lt"/>
                        <a:ea typeface="+mn-ea"/>
                        <a:cs typeface="+mn-cs"/>
                      </a:endParaRPr>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16" action="ppaction://hlinksldjump"/>
                        </a:rPr>
                        <a:t>Alter</a:t>
                      </a:r>
                      <a:endParaRPr lang="de-DE" sz="1400" kern="1200" dirty="0">
                        <a:solidFill>
                          <a:schemeClr val="dk1"/>
                        </a:solidFill>
                        <a:latin typeface="+mn-lt"/>
                        <a:ea typeface="+mn-ea"/>
                        <a:cs typeface="+mn-cs"/>
                      </a:endParaRPr>
                    </a:p>
                  </a:txBody>
                  <a:tcPr>
                    <a:solidFill>
                      <a:schemeClr val="bg2">
                        <a:lumMod val="40000"/>
                        <a:lumOff val="60000"/>
                      </a:schemeClr>
                    </a:solidFill>
                  </a:tcPr>
                </a:tc>
                <a:tc>
                  <a:txBody>
                    <a:bodyPr/>
                    <a:lstStyle/>
                    <a:p>
                      <a:pPr algn="r"/>
                      <a:r>
                        <a:rPr lang="de-DE" dirty="0"/>
                        <a:t>33-42</a:t>
                      </a:r>
                      <a:br>
                        <a:rPr lang="de-DE" dirty="0"/>
                      </a:br>
                      <a:r>
                        <a:rPr lang="de-DE" sz="1400" dirty="0"/>
                        <a:t>34-35</a:t>
                      </a:r>
                      <a:br>
                        <a:rPr lang="de-DE" sz="1400" dirty="0"/>
                      </a:br>
                      <a:r>
                        <a:rPr lang="de-DE" sz="1400" dirty="0"/>
                        <a:t>36-38</a:t>
                      </a:r>
                      <a:br>
                        <a:rPr lang="de-DE" sz="1400" dirty="0"/>
                      </a:br>
                      <a:r>
                        <a:rPr lang="de-DE" sz="1400" dirty="0"/>
                        <a:t>39-41</a:t>
                      </a:r>
                      <a:br>
                        <a:rPr lang="de-DE" sz="1400" dirty="0"/>
                      </a:br>
                      <a:r>
                        <a:rPr lang="de-DE" sz="1400" dirty="0"/>
                        <a:t>42</a:t>
                      </a:r>
                    </a:p>
                  </a:txBody>
                  <a:tcPr>
                    <a:solidFill>
                      <a:schemeClr val="bg2">
                        <a:lumMod val="40000"/>
                        <a:lumOff val="60000"/>
                      </a:schemeClr>
                    </a:solidFill>
                  </a:tcPr>
                </a:tc>
                <a:extLst>
                  <a:ext uri="{0D108BD9-81ED-4DB2-BD59-A6C34878D82A}">
                    <a16:rowId xmlns:a16="http://schemas.microsoft.com/office/drawing/2014/main" val="10003"/>
                  </a:ext>
                </a:extLst>
              </a:tr>
              <a:tr h="370840">
                <a:tc>
                  <a:txBody>
                    <a:bodyPr/>
                    <a:lstStyle/>
                    <a:p>
                      <a:pPr marL="514350" indent="-514350">
                        <a:buFont typeface="+mj-lt"/>
                        <a:buAutoNum type="arabicPeriod" startAt="4"/>
                      </a:pPr>
                      <a:r>
                        <a:rPr lang="de-DE" sz="1800" dirty="0">
                          <a:hlinkClick r:id="rId17" action="ppaction://hlinksldjump"/>
                        </a:rPr>
                        <a:t>Situation in Deutschland</a:t>
                      </a:r>
                      <a:endParaRPr lang="de-DE" sz="1800" dirty="0"/>
                    </a:p>
                    <a:p>
                      <a:pPr marL="914400" lvl="1" indent="-514350">
                        <a:buFont typeface="+mj-lt"/>
                        <a:buAutoNum type="arabicPeriod"/>
                      </a:pPr>
                      <a:r>
                        <a:rPr lang="de-DE" sz="1400" dirty="0">
                          <a:hlinkClick r:id="rId18" action="ppaction://hlinksldjump"/>
                        </a:rPr>
                        <a:t>Einkommensverteilung</a:t>
                      </a:r>
                      <a:endParaRPr lang="de-DE" sz="1400" dirty="0"/>
                    </a:p>
                    <a:p>
                      <a:pPr marL="914400" lvl="1" indent="-514350">
                        <a:buFont typeface="+mj-lt"/>
                        <a:buAutoNum type="arabicPeriod"/>
                      </a:pPr>
                      <a:r>
                        <a:rPr lang="de-DE" sz="1400" dirty="0">
                          <a:hlinkClick r:id="rId19" action="ppaction://hlinksldjump"/>
                        </a:rPr>
                        <a:t>Vermögensverteilung</a:t>
                      </a:r>
                      <a:endParaRPr lang="de-DE" sz="1400" dirty="0"/>
                    </a:p>
                  </a:txBody>
                  <a:tcPr>
                    <a:solidFill>
                      <a:schemeClr val="bg2">
                        <a:lumMod val="60000"/>
                        <a:lumOff val="40000"/>
                      </a:schemeClr>
                    </a:solidFill>
                  </a:tcPr>
                </a:tc>
                <a:tc>
                  <a:txBody>
                    <a:bodyPr/>
                    <a:lstStyle/>
                    <a:p>
                      <a:pPr algn="r"/>
                      <a:r>
                        <a:rPr lang="de-DE" dirty="0"/>
                        <a:t>43-89</a:t>
                      </a:r>
                      <a:br>
                        <a:rPr lang="de-DE" dirty="0"/>
                      </a:br>
                      <a:r>
                        <a:rPr lang="de-DE" sz="1400" dirty="0"/>
                        <a:t>44-76</a:t>
                      </a:r>
                      <a:br>
                        <a:rPr lang="de-DE" sz="1400" dirty="0"/>
                      </a:br>
                      <a:r>
                        <a:rPr lang="de-DE" sz="1400" dirty="0"/>
                        <a:t>77-89</a:t>
                      </a:r>
                    </a:p>
                  </a:txBody>
                  <a:tcPr>
                    <a:solidFill>
                      <a:schemeClr val="bg2">
                        <a:lumMod val="60000"/>
                        <a:lumOff val="40000"/>
                      </a:schemeClr>
                    </a:solidFill>
                  </a:tcPr>
                </a:tc>
                <a:extLst>
                  <a:ext uri="{0D108BD9-81ED-4DB2-BD59-A6C34878D82A}">
                    <a16:rowId xmlns:a16="http://schemas.microsoft.com/office/drawing/2014/main" val="10004"/>
                  </a:ext>
                </a:extLst>
              </a:tr>
              <a:tr h="370840">
                <a:tc>
                  <a:txBody>
                    <a:bodyPr/>
                    <a:lstStyle/>
                    <a:p>
                      <a:pPr marL="400050" lvl="1" indent="0">
                        <a:buFont typeface="+mj-lt"/>
                        <a:buNone/>
                      </a:pPr>
                      <a:r>
                        <a:rPr lang="de-DE" sz="1400" dirty="0"/>
                        <a:t>	</a:t>
                      </a:r>
                      <a:r>
                        <a:rPr lang="de-DE" sz="1400" dirty="0">
                          <a:hlinkClick r:id="rId20" action="ppaction://hlinksldjump"/>
                        </a:rPr>
                        <a:t>Betroffene Bevölkerungsgruppen</a:t>
                      </a:r>
                      <a:endParaRPr lang="de-DE" sz="1400" dirty="0"/>
                    </a:p>
                  </a:txBody>
                  <a:tcPr>
                    <a:solidFill>
                      <a:schemeClr val="bg2">
                        <a:lumMod val="60000"/>
                        <a:lumOff val="40000"/>
                      </a:schemeClr>
                    </a:solidFill>
                  </a:tcPr>
                </a:tc>
                <a:tc>
                  <a:txBody>
                    <a:bodyPr/>
                    <a:lstStyle/>
                    <a:p>
                      <a:pPr algn="r"/>
                      <a:r>
                        <a:rPr lang="de-DE" sz="1400" dirty="0"/>
                        <a:t>52-59</a:t>
                      </a:r>
                    </a:p>
                  </a:txBody>
                  <a:tcPr>
                    <a:solidFill>
                      <a:schemeClr val="bg2">
                        <a:lumMod val="60000"/>
                        <a:lumOff val="40000"/>
                      </a:schemeClr>
                    </a:solidFill>
                  </a:tcPr>
                </a:tc>
                <a:extLst>
                  <a:ext uri="{0D108BD9-81ED-4DB2-BD59-A6C34878D82A}">
                    <a16:rowId xmlns:a16="http://schemas.microsoft.com/office/drawing/2014/main" val="10005"/>
                  </a:ext>
                </a:extLst>
              </a:tr>
              <a:tr h="370840">
                <a:tc>
                  <a:txBody>
                    <a:bodyPr/>
                    <a:lstStyle/>
                    <a:p>
                      <a:pPr marL="514350" indent="-514350">
                        <a:buFont typeface="+mj-lt"/>
                        <a:buAutoNum type="arabicPeriod" startAt="5"/>
                      </a:pPr>
                      <a:r>
                        <a:rPr lang="de-DE" sz="1800" dirty="0">
                          <a:hlinkClick r:id="rId21" action="ppaction://hlinksldjump"/>
                        </a:rPr>
                        <a:t>Situation Europäische</a:t>
                      </a:r>
                      <a:r>
                        <a:rPr lang="de-DE" sz="1800" baseline="0" dirty="0">
                          <a:hlinkClick r:id="rId21" action="ppaction://hlinksldjump"/>
                        </a:rPr>
                        <a:t> Union &amp; </a:t>
                      </a:r>
                      <a:r>
                        <a:rPr lang="de-DE" sz="1800" dirty="0">
                          <a:hlinkClick r:id="rId21" action="ppaction://hlinksldjump"/>
                        </a:rPr>
                        <a:t>OECD</a:t>
                      </a:r>
                      <a:endParaRPr lang="de-DE" sz="1800" dirty="0"/>
                    </a:p>
                  </a:txBody>
                  <a:tcPr>
                    <a:solidFill>
                      <a:schemeClr val="bg2">
                        <a:lumMod val="40000"/>
                        <a:lumOff val="60000"/>
                      </a:schemeClr>
                    </a:solidFill>
                  </a:tcPr>
                </a:tc>
                <a:tc>
                  <a:txBody>
                    <a:bodyPr/>
                    <a:lstStyle/>
                    <a:p>
                      <a:pPr algn="r"/>
                      <a:r>
                        <a:rPr lang="de-DE" dirty="0"/>
                        <a:t>90-103</a:t>
                      </a:r>
                    </a:p>
                  </a:txBody>
                  <a:tcPr>
                    <a:solidFill>
                      <a:schemeClr val="bg2">
                        <a:lumMod val="40000"/>
                        <a:lumOff val="60000"/>
                      </a:schemeClr>
                    </a:solidFill>
                  </a:tcPr>
                </a:tc>
                <a:extLst>
                  <a:ext uri="{0D108BD9-81ED-4DB2-BD59-A6C34878D82A}">
                    <a16:rowId xmlns:a16="http://schemas.microsoft.com/office/drawing/2014/main" val="10006"/>
                  </a:ext>
                </a:extLst>
              </a:tr>
              <a:tr h="370840">
                <a:tc>
                  <a:txBody>
                    <a:bodyPr/>
                    <a:lstStyle/>
                    <a:p>
                      <a:pPr marL="514350" indent="-514350">
                        <a:buFont typeface="+mj-lt"/>
                        <a:buAutoNum type="arabicPeriod" startAt="6"/>
                      </a:pPr>
                      <a:r>
                        <a:rPr lang="de-DE" sz="1800" dirty="0">
                          <a:hlinkClick r:id="rId22" action="ppaction://hlinksldjump"/>
                        </a:rPr>
                        <a:t>Politische Gestaltungsmöglichkeiten</a:t>
                      </a:r>
                      <a:endParaRPr lang="de-DE" sz="1800" dirty="0"/>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23" action="ppaction://hlinksldjump"/>
                        </a:rPr>
                        <a:t>Abgaben</a:t>
                      </a:r>
                      <a:endParaRPr lang="de-DE" sz="1400" kern="1200" dirty="0">
                        <a:solidFill>
                          <a:schemeClr val="dk1"/>
                        </a:solidFill>
                        <a:latin typeface="+mn-lt"/>
                        <a:ea typeface="+mn-ea"/>
                        <a:cs typeface="+mn-cs"/>
                      </a:endParaRPr>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24" action="ppaction://hlinksldjump"/>
                        </a:rPr>
                        <a:t>Einkommensteuer</a:t>
                      </a:r>
                      <a:endParaRPr lang="de-DE" sz="1400" kern="1200" dirty="0">
                        <a:solidFill>
                          <a:schemeClr val="dk1"/>
                        </a:solidFill>
                        <a:latin typeface="+mn-lt"/>
                        <a:ea typeface="+mn-ea"/>
                        <a:cs typeface="+mn-cs"/>
                      </a:endParaRPr>
                    </a:p>
                    <a:p>
                      <a:pPr marL="914400" lvl="1" indent="-514350" algn="l" defTabSz="914400" rtl="0" eaLnBrk="1" latinLnBrk="0" hangingPunct="1">
                        <a:buFont typeface="+mj-lt"/>
                        <a:buAutoNum type="arabicPeriod"/>
                      </a:pPr>
                      <a:r>
                        <a:rPr lang="de-DE" sz="1400" kern="1200" dirty="0">
                          <a:solidFill>
                            <a:schemeClr val="dk1"/>
                          </a:solidFill>
                          <a:latin typeface="+mn-lt"/>
                          <a:ea typeface="+mn-ea"/>
                          <a:cs typeface="+mn-cs"/>
                          <a:hlinkClick r:id="rId25" action="ppaction://hlinksldjump"/>
                        </a:rPr>
                        <a:t>Umsatzsteuer</a:t>
                      </a:r>
                      <a:endParaRPr lang="de-DE" sz="1400" kern="1200" dirty="0">
                        <a:solidFill>
                          <a:schemeClr val="dk1"/>
                        </a:solidFill>
                        <a:latin typeface="+mn-lt"/>
                        <a:ea typeface="+mn-ea"/>
                        <a:cs typeface="+mn-cs"/>
                      </a:endParaRPr>
                    </a:p>
                  </a:txBody>
                  <a:tcPr>
                    <a:solidFill>
                      <a:schemeClr val="bg2">
                        <a:lumMod val="60000"/>
                        <a:lumOff val="40000"/>
                      </a:schemeClr>
                    </a:solidFill>
                  </a:tcPr>
                </a:tc>
                <a:tc>
                  <a:txBody>
                    <a:bodyPr/>
                    <a:lstStyle/>
                    <a:p>
                      <a:pPr algn="r"/>
                      <a:r>
                        <a:rPr lang="de-DE" dirty="0"/>
                        <a:t>104-127</a:t>
                      </a:r>
                      <a:br>
                        <a:rPr lang="de-DE" dirty="0"/>
                      </a:br>
                      <a:r>
                        <a:rPr lang="de-DE" sz="1400" dirty="0"/>
                        <a:t>106-116</a:t>
                      </a:r>
                      <a:br>
                        <a:rPr lang="de-DE" sz="1400" dirty="0"/>
                      </a:br>
                      <a:r>
                        <a:rPr lang="de-DE" sz="1400" dirty="0"/>
                        <a:t>117-124</a:t>
                      </a:r>
                    </a:p>
                    <a:p>
                      <a:pPr algn="r"/>
                      <a:r>
                        <a:rPr lang="de-DE" sz="1400" dirty="0"/>
                        <a:t>125-127</a:t>
                      </a:r>
                    </a:p>
                  </a:txBody>
                  <a:tcPr>
                    <a:solidFill>
                      <a:schemeClr val="bg2">
                        <a:lumMod val="60000"/>
                        <a:lumOff val="40000"/>
                      </a:schemeClr>
                    </a:solidFill>
                  </a:tcPr>
                </a:tc>
                <a:extLst>
                  <a:ext uri="{0D108BD9-81ED-4DB2-BD59-A6C34878D82A}">
                    <a16:rowId xmlns:a16="http://schemas.microsoft.com/office/drawing/2014/main" val="10007"/>
                  </a:ext>
                </a:extLst>
              </a:tr>
            </a:tbl>
          </a:graphicData>
        </a:graphic>
      </p:graphicFrame>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2</a:t>
            </a:fld>
            <a:endParaRPr lang="de-DE" dirty="0"/>
          </a:p>
        </p:txBody>
      </p:sp>
      <p:sp>
        <p:nvSpPr>
          <p:cNvPr id="7" name="Textfeld 6">
            <a:extLst>
              <a:ext uri="{FF2B5EF4-FFF2-40B4-BE49-F238E27FC236}">
                <a16:creationId xmlns:a16="http://schemas.microsoft.com/office/drawing/2014/main" id="{2F64D23A-2F70-4739-973E-92F5651FF724}"/>
              </a:ext>
            </a:extLst>
          </p:cNvPr>
          <p:cNvSpPr txBox="1"/>
          <p:nvPr/>
        </p:nvSpPr>
        <p:spPr>
          <a:xfrm>
            <a:off x="7248128" y="548680"/>
            <a:ext cx="3528392" cy="646331"/>
          </a:xfrm>
          <a:prstGeom prst="rect">
            <a:avLst/>
          </a:prstGeom>
          <a:noFill/>
        </p:spPr>
        <p:txBody>
          <a:bodyPr wrap="square" rtlCol="0">
            <a:spAutoFit/>
          </a:bodyPr>
          <a:lstStyle/>
          <a:p>
            <a:r>
              <a:rPr lang="de-DE" dirty="0"/>
              <a:t>Einschränkungen für die Klausur werden </a:t>
            </a:r>
            <a:r>
              <a:rPr lang="de-DE"/>
              <a:t>hier festgehalten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Folie 19</a:t>
            </a:r>
          </a:p>
        </p:txBody>
      </p:sp>
      <p:sp>
        <p:nvSpPr>
          <p:cNvPr id="3" name="Inhaltsplatzhalter 2"/>
          <p:cNvSpPr>
            <a:spLocks noGrp="1"/>
          </p:cNvSpPr>
          <p:nvPr>
            <p:ph idx="1"/>
          </p:nvPr>
        </p:nvSpPr>
        <p:spPr/>
        <p:txBody>
          <a:bodyPr>
            <a:normAutofit fontScale="85000" lnSpcReduction="10000"/>
          </a:bodyPr>
          <a:lstStyle/>
          <a:p>
            <a:r>
              <a:rPr lang="de-DE" dirty="0"/>
              <a:t>Im Vergleich zum normalen Konsumenten-Warenkorb ergeben sich durch die separate Behandlung des Wohnens deutliche Verschiebungen. (vgl. </a:t>
            </a:r>
            <a:r>
              <a:rPr lang="de-DE" dirty="0">
                <a:hlinkClick r:id="rId2"/>
              </a:rPr>
              <a:t>Kapitel 5.1</a:t>
            </a:r>
            <a:r>
              <a:rPr lang="de-DE" dirty="0"/>
              <a:t> Folie 20)</a:t>
            </a:r>
          </a:p>
          <a:p>
            <a:r>
              <a:rPr lang="de-DE" dirty="0"/>
              <a:t>An Elementen wie „Freizeit, Unterhaltung, Kultur“ und „Nachrichtenübermittlung“ erkennt man, dass das Ziel der Mindestsicherung weiterhin das Einbinden in die Gesellschaft ist.</a:t>
            </a:r>
          </a:p>
          <a:p>
            <a:r>
              <a:rPr lang="de-DE" dirty="0"/>
              <a:t>Den pädagogischen Zeigefinger sieht man daran, dass für Genussmittel (Alkohol und Tabak) kein separater Beitrag mehr budgetiert ist.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20</a:t>
            </a:fld>
            <a:endParaRPr lang="de-DE"/>
          </a:p>
        </p:txBody>
      </p:sp>
      <p:sp>
        <p:nvSpPr>
          <p:cNvPr id="6" name="Textfeld 5"/>
          <p:cNvSpPr txBox="1"/>
          <p:nvPr/>
        </p:nvSpPr>
        <p:spPr>
          <a:xfrm>
            <a:off x="5735960" y="0"/>
            <a:ext cx="4464496" cy="738664"/>
          </a:xfrm>
          <a:prstGeom prst="rect">
            <a:avLst/>
          </a:prstGeom>
          <a:noFill/>
        </p:spPr>
        <p:txBody>
          <a:bodyPr wrap="square" rtlCol="0">
            <a:spAutoFit/>
          </a:bodyPr>
          <a:lstStyle/>
          <a:p>
            <a:pPr marL="0" lvl="1"/>
            <a:r>
              <a:rPr lang="de-DE" sz="1400" dirty="0"/>
              <a:t>1.</a:t>
            </a:r>
            <a:r>
              <a:rPr lang="de-DE" sz="1400" dirty="0">
                <a:solidFill>
                  <a:schemeClr val="bg1">
                    <a:lumMod val="50000"/>
                  </a:schemeClr>
                </a:solidFill>
              </a:rPr>
              <a:t> </a:t>
            </a:r>
            <a:r>
              <a:rPr lang="de-DE" sz="1400" dirty="0"/>
              <a:t>Armut</a:t>
            </a:r>
            <a:endParaRPr lang="de-DE" sz="1400" dirty="0">
              <a:solidFill>
                <a:schemeClr val="bg1">
                  <a:lumMod val="50000"/>
                </a:schemeClr>
              </a:solidFill>
            </a:endParaRPr>
          </a:p>
          <a:p>
            <a:pPr marL="0" lvl="1"/>
            <a:r>
              <a:rPr lang="de-DE" sz="1400" dirty="0">
                <a:solidFill>
                  <a:schemeClr val="bg1">
                    <a:lumMod val="50000"/>
                  </a:schemeClr>
                </a:solidFill>
              </a:rPr>
              <a:t>2. Reichtum</a:t>
            </a:r>
          </a:p>
          <a:p>
            <a:pPr marL="0" lvl="1"/>
            <a:r>
              <a:rPr lang="de-DE" sz="1400" dirty="0">
                <a:solidFill>
                  <a:schemeClr val="bg1">
                    <a:lumMod val="50000"/>
                  </a:schemeClr>
                </a:solidFill>
              </a:rPr>
              <a:t>3. Entwicklungen</a:t>
            </a:r>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121326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Anschluss an die Gesellschaft</a:t>
            </a:r>
          </a:p>
        </p:txBody>
      </p:sp>
      <p:sp>
        <p:nvSpPr>
          <p:cNvPr id="3" name="Inhaltsplatzhalter 2"/>
          <p:cNvSpPr>
            <a:spLocks noGrp="1"/>
          </p:cNvSpPr>
          <p:nvPr>
            <p:ph idx="1"/>
          </p:nvPr>
        </p:nvSpPr>
        <p:spPr>
          <a:xfrm>
            <a:off x="1127448" y="2276874"/>
            <a:ext cx="9083352" cy="4176462"/>
          </a:xfrm>
        </p:spPr>
        <p:txBody>
          <a:bodyPr>
            <a:normAutofit fontScale="70000" lnSpcReduction="20000"/>
          </a:bodyPr>
          <a:lstStyle/>
          <a:p>
            <a:r>
              <a:rPr lang="de-DE" dirty="0"/>
              <a:t>Ausgehend vom soziokulturellen Minimum wird Armut definiert als ein abgehängt sein von der gesellschaftlichen Mitte, ausgedrückt als Abweichung vom Medianeinkommen</a:t>
            </a:r>
          </a:p>
          <a:p>
            <a:r>
              <a:rPr lang="de-DE" dirty="0"/>
              <a:t>Grade von Armut in Europa</a:t>
            </a:r>
          </a:p>
          <a:p>
            <a:endParaRPr lang="de-DE" dirty="0"/>
          </a:p>
          <a:p>
            <a:endParaRPr lang="de-DE" dirty="0"/>
          </a:p>
          <a:p>
            <a:pPr marL="0" indent="0">
              <a:buNone/>
            </a:pPr>
            <a:r>
              <a:rPr lang="de-DE" dirty="0">
                <a:solidFill>
                  <a:schemeClr val="bg1">
                    <a:lumMod val="85000"/>
                  </a:schemeClr>
                </a:solidFill>
              </a:rPr>
              <a:t>.</a:t>
            </a:r>
          </a:p>
          <a:p>
            <a:pPr marL="0" indent="0">
              <a:buNone/>
            </a:pPr>
            <a:endParaRPr lang="de-DE" dirty="0">
              <a:solidFill>
                <a:schemeClr val="bg1">
                  <a:lumMod val="85000"/>
                </a:schemeClr>
              </a:solidFill>
            </a:endParaRPr>
          </a:p>
          <a:p>
            <a:pPr marL="0" indent="0">
              <a:buNone/>
            </a:pPr>
            <a:endParaRPr lang="de-DE" dirty="0">
              <a:solidFill>
                <a:schemeClr val="bg1">
                  <a:lumMod val="85000"/>
                </a:schemeClr>
              </a:solidFill>
            </a:endParaRPr>
          </a:p>
          <a:p>
            <a:pPr marL="0" indent="0">
              <a:buNone/>
            </a:pPr>
            <a:endParaRPr lang="de-DE" dirty="0">
              <a:solidFill>
                <a:schemeClr val="bg1">
                  <a:lumMod val="85000"/>
                </a:schemeClr>
              </a:solidFill>
            </a:endParaRPr>
          </a:p>
          <a:p>
            <a:pPr marL="0" indent="0">
              <a:buNone/>
            </a:pPr>
            <a:r>
              <a:rPr lang="de-DE" dirty="0">
                <a:solidFill>
                  <a:schemeClr val="bg1">
                    <a:lumMod val="85000"/>
                  </a:schemeClr>
                </a:solidFill>
              </a:rPr>
              <a:t>Problem: Armutsrisikoquoten erfassen alle, die unterhalb von 60 % des Medianeinkommens leben, also auch erfassen auch diejenigen, die in relativer oder strenger Armut leben.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21</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562364321"/>
              </p:ext>
            </p:extLst>
          </p:nvPr>
        </p:nvGraphicFramePr>
        <p:xfrm>
          <a:off x="1591804" y="3645024"/>
          <a:ext cx="4064000" cy="163068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70840">
                <a:tc>
                  <a:txBody>
                    <a:bodyPr/>
                    <a:lstStyle/>
                    <a:p>
                      <a:r>
                        <a:rPr lang="de-DE" sz="1400" dirty="0"/>
                        <a:t>Einkommen in % vom Medianeinkommen</a:t>
                      </a:r>
                    </a:p>
                  </a:txBody>
                  <a:tcPr/>
                </a:tc>
                <a:tc>
                  <a:txBody>
                    <a:bodyPr/>
                    <a:lstStyle/>
                    <a:p>
                      <a:endParaRPr lang="de-DE" sz="1400" dirty="0"/>
                    </a:p>
                  </a:txBody>
                  <a:tcPr/>
                </a:tc>
                <a:extLst>
                  <a:ext uri="{0D108BD9-81ED-4DB2-BD59-A6C34878D82A}">
                    <a16:rowId xmlns:a16="http://schemas.microsoft.com/office/drawing/2014/main" val="10000"/>
                  </a:ext>
                </a:extLst>
              </a:tr>
              <a:tr h="370840">
                <a:tc>
                  <a:txBody>
                    <a:bodyPr/>
                    <a:lstStyle/>
                    <a:p>
                      <a:r>
                        <a:rPr lang="de-DE" sz="1400" dirty="0"/>
                        <a:t>(50% &lt;) x ≤ 60 %</a:t>
                      </a:r>
                    </a:p>
                  </a:txBody>
                  <a:tcPr/>
                </a:tc>
                <a:tc>
                  <a:txBody>
                    <a:bodyPr/>
                    <a:lstStyle/>
                    <a:p>
                      <a:r>
                        <a:rPr lang="de-DE" sz="1400" dirty="0"/>
                        <a:t>Armutsrisiko</a:t>
                      </a:r>
                    </a:p>
                  </a:txBody>
                  <a:tcPr/>
                </a:tc>
                <a:extLst>
                  <a:ext uri="{0D108BD9-81ED-4DB2-BD59-A6C34878D82A}">
                    <a16:rowId xmlns:a16="http://schemas.microsoft.com/office/drawing/2014/main" val="10001"/>
                  </a:ext>
                </a:extLst>
              </a:tr>
              <a:tr h="370840">
                <a:tc>
                  <a:txBody>
                    <a:bodyPr/>
                    <a:lstStyle/>
                    <a:p>
                      <a:r>
                        <a:rPr lang="de-DE" sz="1400" dirty="0"/>
                        <a:t>(40 %&lt;) x ≤ 50 %</a:t>
                      </a:r>
                    </a:p>
                  </a:txBody>
                  <a:tcPr/>
                </a:tc>
                <a:tc>
                  <a:txBody>
                    <a:bodyPr/>
                    <a:lstStyle/>
                    <a:p>
                      <a:r>
                        <a:rPr lang="de-DE" sz="1400" dirty="0"/>
                        <a:t>Relative Armut</a:t>
                      </a:r>
                    </a:p>
                  </a:txBody>
                  <a:tcPr/>
                </a:tc>
                <a:extLst>
                  <a:ext uri="{0D108BD9-81ED-4DB2-BD59-A6C34878D82A}">
                    <a16:rowId xmlns:a16="http://schemas.microsoft.com/office/drawing/2014/main" val="10002"/>
                  </a:ext>
                </a:extLst>
              </a:tr>
              <a:tr h="370840">
                <a:tc>
                  <a:txBody>
                    <a:bodyPr/>
                    <a:lstStyle/>
                    <a:p>
                      <a:r>
                        <a:rPr lang="de-DE" sz="1400" dirty="0"/>
                        <a:t>x ≤ 40 %</a:t>
                      </a:r>
                    </a:p>
                  </a:txBody>
                  <a:tcPr/>
                </a:tc>
                <a:tc>
                  <a:txBody>
                    <a:bodyPr/>
                    <a:lstStyle/>
                    <a:p>
                      <a:r>
                        <a:rPr lang="de-DE" sz="1400" dirty="0"/>
                        <a:t>Strenge</a:t>
                      </a:r>
                      <a:r>
                        <a:rPr lang="de-DE" sz="1400" baseline="0" dirty="0"/>
                        <a:t> Armut</a:t>
                      </a:r>
                      <a:endParaRPr lang="de-DE" sz="1400" dirty="0"/>
                    </a:p>
                  </a:txBody>
                  <a:tcPr/>
                </a:tc>
                <a:extLst>
                  <a:ext uri="{0D108BD9-81ED-4DB2-BD59-A6C34878D82A}">
                    <a16:rowId xmlns:a16="http://schemas.microsoft.com/office/drawing/2014/main" val="10003"/>
                  </a:ext>
                </a:extLst>
              </a:tr>
            </a:tbl>
          </a:graphicData>
        </a:graphic>
      </p:graphicFrame>
      <p:sp>
        <p:nvSpPr>
          <p:cNvPr id="6" name="Textfeld 5"/>
          <p:cNvSpPr txBox="1"/>
          <p:nvPr/>
        </p:nvSpPr>
        <p:spPr>
          <a:xfrm>
            <a:off x="7752184" y="3160169"/>
            <a:ext cx="3909120" cy="2308324"/>
          </a:xfrm>
          <a:prstGeom prst="rect">
            <a:avLst/>
          </a:prstGeom>
          <a:noFill/>
        </p:spPr>
        <p:txBody>
          <a:bodyPr wrap="square" rtlCol="0">
            <a:spAutoFit/>
          </a:bodyPr>
          <a:lstStyle/>
          <a:p>
            <a:r>
              <a:rPr lang="de-DE" sz="1600" dirty="0"/>
              <a:t>Die </a:t>
            </a:r>
            <a:r>
              <a:rPr lang="de-DE" sz="1600" b="1" dirty="0"/>
              <a:t>relative mediane Armutsgefährdungslücke</a:t>
            </a:r>
            <a:r>
              <a:rPr lang="de-DE" sz="1600" dirty="0"/>
              <a:t> ist die Differenz zwischen dem von Personen unterhalb der Armutsgefährdungs-schwelle bezogenen medianen verfügbaren Äquivalenzeinkommen und der Armutsgefährdungsschwelle. Als Prozentsatz der Armutsgefährdungs-schwelle angegeben</a:t>
            </a:r>
          </a:p>
        </p:txBody>
      </p:sp>
      <p:sp>
        <p:nvSpPr>
          <p:cNvPr id="10" name="Textfeld 9"/>
          <p:cNvSpPr txBox="1"/>
          <p:nvPr/>
        </p:nvSpPr>
        <p:spPr>
          <a:xfrm>
            <a:off x="5735960" y="0"/>
            <a:ext cx="4464496" cy="738664"/>
          </a:xfrm>
          <a:prstGeom prst="rect">
            <a:avLst/>
          </a:prstGeom>
          <a:noFill/>
        </p:spPr>
        <p:txBody>
          <a:bodyPr wrap="square" rtlCol="0">
            <a:spAutoFit/>
          </a:bodyPr>
          <a:lstStyle/>
          <a:p>
            <a:pPr marL="0" lvl="1"/>
            <a:r>
              <a:rPr lang="de-DE" sz="1400" dirty="0"/>
              <a:t>1.</a:t>
            </a:r>
            <a:r>
              <a:rPr lang="de-DE" sz="1400" dirty="0">
                <a:solidFill>
                  <a:schemeClr val="bg1">
                    <a:lumMod val="50000"/>
                  </a:schemeClr>
                </a:solidFill>
              </a:rPr>
              <a:t> </a:t>
            </a:r>
            <a:r>
              <a:rPr lang="de-DE" sz="1400" dirty="0"/>
              <a:t>Armut</a:t>
            </a:r>
            <a:endParaRPr lang="de-DE" sz="1400" dirty="0">
              <a:solidFill>
                <a:schemeClr val="bg1">
                  <a:lumMod val="50000"/>
                </a:schemeClr>
              </a:solidFill>
            </a:endParaRPr>
          </a:p>
          <a:p>
            <a:pPr marL="0" lvl="1"/>
            <a:r>
              <a:rPr lang="de-DE" sz="1400" dirty="0">
                <a:solidFill>
                  <a:schemeClr val="bg1">
                    <a:lumMod val="50000"/>
                  </a:schemeClr>
                </a:solidFill>
              </a:rPr>
              <a:t>2. Reichtum</a:t>
            </a:r>
          </a:p>
          <a:p>
            <a:pPr marL="0" lvl="1"/>
            <a:r>
              <a:rPr lang="de-DE" sz="1400" dirty="0">
                <a:solidFill>
                  <a:schemeClr val="bg1">
                    <a:lumMod val="50000"/>
                  </a:schemeClr>
                </a:solidFill>
              </a:rPr>
              <a:t>3. Entwicklungen</a:t>
            </a:r>
          </a:p>
        </p:txBody>
      </p:sp>
      <p:sp>
        <p:nvSpPr>
          <p:cNvPr id="11" name="Textfeld 10"/>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Messproblem</a:t>
            </a:r>
            <a:endParaRPr lang="de-DE" dirty="0"/>
          </a:p>
        </p:txBody>
      </p:sp>
      <p:sp>
        <p:nvSpPr>
          <p:cNvPr id="3" name="Inhaltsplatzhalter 2"/>
          <p:cNvSpPr>
            <a:spLocks noGrp="1"/>
          </p:cNvSpPr>
          <p:nvPr>
            <p:ph idx="1"/>
          </p:nvPr>
        </p:nvSpPr>
        <p:spPr/>
        <p:txBody>
          <a:bodyPr>
            <a:normAutofit fontScale="70000" lnSpcReduction="20000"/>
          </a:bodyPr>
          <a:lstStyle/>
          <a:p>
            <a:r>
              <a:rPr lang="de-DE" dirty="0"/>
              <a:t>Der Median ist je nach Datenquelle für das gleiche Jahr sehr unterschiedlich</a:t>
            </a:r>
          </a:p>
          <a:p>
            <a:r>
              <a:rPr lang="de-DE" dirty="0"/>
              <a:t>Z.B. 2008 in Deutschland:</a:t>
            </a:r>
          </a:p>
          <a:p>
            <a:pPr lvl="1"/>
            <a:r>
              <a:rPr lang="de-DE" dirty="0"/>
              <a:t>Einkommens- und Verbrauchsstichprobe (EVS): Median = 1.772 €</a:t>
            </a:r>
          </a:p>
          <a:p>
            <a:pPr lvl="1"/>
            <a:r>
              <a:rPr lang="de-DE" dirty="0"/>
              <a:t>European Union </a:t>
            </a:r>
            <a:r>
              <a:rPr lang="de-DE" dirty="0" err="1"/>
              <a:t>Statistics</a:t>
            </a:r>
            <a:r>
              <a:rPr lang="de-DE" dirty="0"/>
              <a:t> on Income </a:t>
            </a:r>
            <a:r>
              <a:rPr lang="de-DE" dirty="0" err="1"/>
              <a:t>and</a:t>
            </a:r>
            <a:r>
              <a:rPr lang="de-DE" dirty="0"/>
              <a:t> Living </a:t>
            </a:r>
            <a:r>
              <a:rPr lang="de-DE" dirty="0" err="1"/>
              <a:t>Conditions</a:t>
            </a:r>
            <a:r>
              <a:rPr lang="de-DE" dirty="0"/>
              <a:t> (EU-SILC): 1.548 €</a:t>
            </a:r>
          </a:p>
          <a:p>
            <a:pPr lvl="1"/>
            <a:r>
              <a:rPr lang="de-DE" dirty="0"/>
              <a:t>Mikrozensus: 1.312 €</a:t>
            </a:r>
          </a:p>
          <a:p>
            <a:pPr lvl="1"/>
            <a:r>
              <a:rPr lang="de-DE" dirty="0"/>
              <a:t>Soziökonomisches Panel (SOEP) des DIW: 1.200; revidiert 2013: 1.303</a:t>
            </a:r>
          </a:p>
          <a:p>
            <a:pPr lvl="1"/>
            <a:r>
              <a:rPr lang="de-DE" dirty="0"/>
              <a:t>Einkommensteuerstatistik: 1.805 € *</a:t>
            </a:r>
          </a:p>
          <a:p>
            <a:pPr lvl="1">
              <a:buNone/>
            </a:pPr>
            <a:r>
              <a:rPr lang="de-DE" dirty="0"/>
              <a:t>	* wegen unterschiedlicher Systematik nicht wirklich vergleichbar, da abziehbare Aufwendungen in Est-Erklärung höher, Sozialausgabenabzug geringer und Transfers z.T. unberücksichtigt.</a:t>
            </a:r>
          </a:p>
          <a:p>
            <a:pPr lvl="1">
              <a:buNone/>
            </a:pPr>
            <a:r>
              <a:rPr lang="de-DE" dirty="0"/>
              <a:t>Generell: Hocheinkommensbereich (&gt; 5 </a:t>
            </a:r>
            <a:r>
              <a:rPr lang="de-DE" dirty="0" err="1"/>
              <a:t>Mio</a:t>
            </a:r>
            <a:r>
              <a:rPr lang="de-DE" dirty="0"/>
              <a:t> €/Jahr) nicht ausreichend aufgeschlüsselt für Verteilungsstatistiken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22</a:t>
            </a:fld>
            <a:endParaRPr lang="de-DE"/>
          </a:p>
        </p:txBody>
      </p:sp>
      <p:sp>
        <p:nvSpPr>
          <p:cNvPr id="9" name="Textfeld 8"/>
          <p:cNvSpPr txBox="1"/>
          <p:nvPr/>
        </p:nvSpPr>
        <p:spPr>
          <a:xfrm>
            <a:off x="5735960" y="0"/>
            <a:ext cx="4464496" cy="738664"/>
          </a:xfrm>
          <a:prstGeom prst="rect">
            <a:avLst/>
          </a:prstGeom>
          <a:noFill/>
        </p:spPr>
        <p:txBody>
          <a:bodyPr wrap="square" rtlCol="0">
            <a:spAutoFit/>
          </a:bodyPr>
          <a:lstStyle/>
          <a:p>
            <a:pPr marL="0" lvl="1"/>
            <a:r>
              <a:rPr lang="de-DE" sz="1400" dirty="0"/>
              <a:t>1.</a:t>
            </a:r>
            <a:r>
              <a:rPr lang="de-DE" sz="1400" dirty="0">
                <a:solidFill>
                  <a:schemeClr val="bg1">
                    <a:lumMod val="50000"/>
                  </a:schemeClr>
                </a:solidFill>
              </a:rPr>
              <a:t> </a:t>
            </a:r>
            <a:r>
              <a:rPr lang="de-DE" sz="1400" dirty="0"/>
              <a:t>Armut</a:t>
            </a:r>
            <a:endParaRPr lang="de-DE" sz="1400" dirty="0">
              <a:solidFill>
                <a:schemeClr val="bg1">
                  <a:lumMod val="50000"/>
                </a:schemeClr>
              </a:solidFill>
            </a:endParaRPr>
          </a:p>
          <a:p>
            <a:pPr marL="0" lvl="1"/>
            <a:r>
              <a:rPr lang="de-DE" sz="1400" dirty="0">
                <a:solidFill>
                  <a:schemeClr val="bg1">
                    <a:lumMod val="50000"/>
                  </a:schemeClr>
                </a:solidFill>
              </a:rPr>
              <a:t>2. Reichtum</a:t>
            </a:r>
          </a:p>
          <a:p>
            <a:pPr marL="0" lvl="1"/>
            <a:r>
              <a:rPr lang="de-DE" sz="1400" dirty="0">
                <a:solidFill>
                  <a:schemeClr val="bg1">
                    <a:lumMod val="50000"/>
                  </a:schemeClr>
                </a:solidFill>
              </a:rPr>
              <a:t>3. Entwicklungen</a:t>
            </a:r>
          </a:p>
        </p:txBody>
      </p:sp>
      <p:sp>
        <p:nvSpPr>
          <p:cNvPr id="10" name="Textfeld 9"/>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Deprivation</a:t>
            </a:r>
          </a:p>
        </p:txBody>
      </p:sp>
      <p:sp>
        <p:nvSpPr>
          <p:cNvPr id="3" name="Inhaltsplatzhalter 2"/>
          <p:cNvSpPr>
            <a:spLocks noGrp="1"/>
          </p:cNvSpPr>
          <p:nvPr>
            <p:ph idx="1"/>
          </p:nvPr>
        </p:nvSpPr>
        <p:spPr/>
        <p:txBody>
          <a:bodyPr/>
          <a:lstStyle/>
          <a:p>
            <a:pPr marL="0" indent="0">
              <a:buNone/>
            </a:pPr>
            <a:r>
              <a:rPr lang="de-DE" dirty="0"/>
              <a:t>s. </a:t>
            </a:r>
            <a:r>
              <a:rPr lang="de-DE" dirty="0">
                <a:hlinkClick r:id="rId2" tooltip="Folie 34 ff."/>
              </a:rPr>
              <a:t>Grundlagen der Sozialpolitik</a:t>
            </a:r>
            <a:r>
              <a:rPr lang="de-DE" dirty="0"/>
              <a:t> Folie 34 ff.</a:t>
            </a:r>
          </a:p>
          <a:p>
            <a:pPr marL="0" indent="0">
              <a:buNone/>
            </a:pPr>
            <a:endParaRPr lang="de-DE" dirty="0"/>
          </a:p>
          <a:p>
            <a:pPr marL="0" indent="0">
              <a:buNone/>
            </a:pPr>
            <a:r>
              <a:rPr lang="de-DE" dirty="0">
                <a:highlight>
                  <a:srgbClr val="FFFF00"/>
                </a:highlight>
              </a:rPr>
              <a:t>Neu in Zeiten von Corona:</a:t>
            </a:r>
          </a:p>
          <a:p>
            <a:pPr marL="0" indent="0">
              <a:buNone/>
            </a:pPr>
            <a:r>
              <a:rPr lang="de-DE" dirty="0">
                <a:highlight>
                  <a:srgbClr val="FFFF00"/>
                </a:highlight>
              </a:rPr>
              <a:t>Zugang zu </a:t>
            </a:r>
            <a:r>
              <a:rPr lang="de-DE" dirty="0" err="1">
                <a:highlight>
                  <a:srgbClr val="FFFF00"/>
                </a:highlight>
              </a:rPr>
              <a:t>Distance</a:t>
            </a:r>
            <a:r>
              <a:rPr lang="de-DE" dirty="0">
                <a:highlight>
                  <a:srgbClr val="FFFF00"/>
                </a:highlight>
              </a:rPr>
              <a:t>-Learning</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23</a:t>
            </a:fld>
            <a:endParaRPr lang="de-DE"/>
          </a:p>
        </p:txBody>
      </p:sp>
      <p:sp>
        <p:nvSpPr>
          <p:cNvPr id="10" name="Textfeld 9"/>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412302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908720"/>
            <a:ext cx="8229600" cy="792088"/>
          </a:xfrm>
          <a:solidFill>
            <a:srgbClr val="FFFF00"/>
          </a:solidFill>
        </p:spPr>
        <p:txBody>
          <a:bodyPr/>
          <a:lstStyle/>
          <a:p>
            <a:r>
              <a:rPr lang="de-DE" dirty="0"/>
              <a:t>2.2 Reichtum</a:t>
            </a:r>
          </a:p>
        </p:txBody>
      </p:sp>
      <p:sp>
        <p:nvSpPr>
          <p:cNvPr id="3" name="Inhaltsplatzhalter 2"/>
          <p:cNvSpPr>
            <a:spLocks noGrp="1"/>
          </p:cNvSpPr>
          <p:nvPr>
            <p:ph idx="1"/>
          </p:nvPr>
        </p:nvSpPr>
        <p:spPr>
          <a:xfrm>
            <a:off x="767408" y="1988840"/>
            <a:ext cx="10441160" cy="4137326"/>
          </a:xfrm>
        </p:spPr>
        <p:txBody>
          <a:bodyPr/>
          <a:lstStyle/>
          <a:p>
            <a:r>
              <a:rPr lang="de-DE" sz="2800" dirty="0"/>
              <a:t>Allgemein beschrieben als ein Überfluss an materiellen Mitteln</a:t>
            </a:r>
          </a:p>
          <a:p>
            <a:r>
              <a:rPr lang="de-DE" sz="2800" dirty="0"/>
              <a:t>Internationale Definitionsvorschläge liegen nur für das Vermögen vor (Nettovermögen über 1 </a:t>
            </a:r>
            <a:r>
              <a:rPr lang="de-DE" sz="2800" dirty="0" err="1"/>
              <a:t>Mio</a:t>
            </a:r>
            <a:r>
              <a:rPr lang="de-DE" sz="2800" dirty="0"/>
              <a:t> $; Banken: flüssiges Netto)</a:t>
            </a:r>
          </a:p>
          <a:p>
            <a:r>
              <a:rPr lang="de-DE" sz="2800" dirty="0"/>
              <a:t>Für das Einkommen werden als Schwellenwerte ca. 200% bis 300% des Medianeinkommens diskutiert</a:t>
            </a:r>
          </a:p>
          <a:p>
            <a:endParaRPr lang="de-DE" sz="2800" dirty="0"/>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24</a:t>
            </a:fld>
            <a:endParaRPr lang="de-DE"/>
          </a:p>
        </p:txBody>
      </p:sp>
      <p:sp>
        <p:nvSpPr>
          <p:cNvPr id="11" name="Textfeld 10"/>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t>2. Reichtum</a:t>
            </a:r>
          </a:p>
          <a:p>
            <a:pPr marL="0" lvl="1"/>
            <a:r>
              <a:rPr lang="de-DE" sz="1400" dirty="0">
                <a:solidFill>
                  <a:schemeClr val="bg1">
                    <a:lumMod val="50000"/>
                  </a:schemeClr>
                </a:solidFill>
              </a:rPr>
              <a:t>3. Entwicklungen</a:t>
            </a:r>
          </a:p>
        </p:txBody>
      </p:sp>
      <p:sp>
        <p:nvSpPr>
          <p:cNvPr id="12" name="Textfeld 11"/>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674226"/>
            <a:ext cx="10972800" cy="687809"/>
          </a:xfrm>
          <a:solidFill>
            <a:srgbClr val="FFFF00"/>
          </a:solidFill>
        </p:spPr>
        <p:txBody>
          <a:bodyPr/>
          <a:lstStyle/>
          <a:p>
            <a:r>
              <a:rPr lang="de-DE" dirty="0"/>
              <a:t>2.3 Entwicklungen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25</a:t>
            </a:fld>
            <a:endParaRPr lang="de-DE"/>
          </a:p>
        </p:txBody>
      </p:sp>
      <p:graphicFrame>
        <p:nvGraphicFramePr>
          <p:cNvPr id="6" name="Diagramm 5"/>
          <p:cNvGraphicFramePr>
            <a:graphicFrameLocks/>
          </p:cNvGraphicFramePr>
          <p:nvPr>
            <p:extLst>
              <p:ext uri="{D42A27DB-BD31-4B8C-83A1-F6EECF244321}">
                <p14:modId xmlns:p14="http://schemas.microsoft.com/office/powerpoint/2010/main" val="3300922516"/>
              </p:ext>
            </p:extLst>
          </p:nvPr>
        </p:nvGraphicFramePr>
        <p:xfrm>
          <a:off x="-49784" y="1740545"/>
          <a:ext cx="5524500" cy="3433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702869582"/>
              </p:ext>
            </p:extLst>
          </p:nvPr>
        </p:nvGraphicFramePr>
        <p:xfrm>
          <a:off x="5807968" y="1740545"/>
          <a:ext cx="6303078" cy="4525955"/>
        </p:xfrm>
        <a:graphic>
          <a:graphicData uri="http://schemas.openxmlformats.org/drawingml/2006/table">
            <a:tbl>
              <a:tblPr>
                <a:tableStyleId>{5C22544A-7EE6-4342-B048-85BDC9FD1C3A}</a:tableStyleId>
              </a:tblPr>
              <a:tblGrid>
                <a:gridCol w="700342">
                  <a:extLst>
                    <a:ext uri="{9D8B030D-6E8A-4147-A177-3AD203B41FA5}">
                      <a16:colId xmlns:a16="http://schemas.microsoft.com/office/drawing/2014/main" val="20000"/>
                    </a:ext>
                  </a:extLst>
                </a:gridCol>
                <a:gridCol w="700342">
                  <a:extLst>
                    <a:ext uri="{9D8B030D-6E8A-4147-A177-3AD203B41FA5}">
                      <a16:colId xmlns:a16="http://schemas.microsoft.com/office/drawing/2014/main" val="20001"/>
                    </a:ext>
                  </a:extLst>
                </a:gridCol>
                <a:gridCol w="700342">
                  <a:extLst>
                    <a:ext uri="{9D8B030D-6E8A-4147-A177-3AD203B41FA5}">
                      <a16:colId xmlns:a16="http://schemas.microsoft.com/office/drawing/2014/main" val="20002"/>
                    </a:ext>
                  </a:extLst>
                </a:gridCol>
                <a:gridCol w="700342">
                  <a:extLst>
                    <a:ext uri="{9D8B030D-6E8A-4147-A177-3AD203B41FA5}">
                      <a16:colId xmlns:a16="http://schemas.microsoft.com/office/drawing/2014/main" val="20003"/>
                    </a:ext>
                  </a:extLst>
                </a:gridCol>
                <a:gridCol w="700342">
                  <a:extLst>
                    <a:ext uri="{9D8B030D-6E8A-4147-A177-3AD203B41FA5}">
                      <a16:colId xmlns:a16="http://schemas.microsoft.com/office/drawing/2014/main" val="20004"/>
                    </a:ext>
                  </a:extLst>
                </a:gridCol>
                <a:gridCol w="700342">
                  <a:extLst>
                    <a:ext uri="{9D8B030D-6E8A-4147-A177-3AD203B41FA5}">
                      <a16:colId xmlns:a16="http://schemas.microsoft.com/office/drawing/2014/main" val="20005"/>
                    </a:ext>
                  </a:extLst>
                </a:gridCol>
                <a:gridCol w="700342">
                  <a:extLst>
                    <a:ext uri="{9D8B030D-6E8A-4147-A177-3AD203B41FA5}">
                      <a16:colId xmlns:a16="http://schemas.microsoft.com/office/drawing/2014/main" val="20006"/>
                    </a:ext>
                  </a:extLst>
                </a:gridCol>
                <a:gridCol w="700342">
                  <a:extLst>
                    <a:ext uri="{9D8B030D-6E8A-4147-A177-3AD203B41FA5}">
                      <a16:colId xmlns:a16="http://schemas.microsoft.com/office/drawing/2014/main" val="20007"/>
                    </a:ext>
                  </a:extLst>
                </a:gridCol>
                <a:gridCol w="700342">
                  <a:extLst>
                    <a:ext uri="{9D8B030D-6E8A-4147-A177-3AD203B41FA5}">
                      <a16:colId xmlns:a16="http://schemas.microsoft.com/office/drawing/2014/main" val="20008"/>
                    </a:ext>
                  </a:extLst>
                </a:gridCol>
              </a:tblGrid>
              <a:tr h="350171">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gridSpan="3">
                  <a:txBody>
                    <a:bodyPr/>
                    <a:lstStyle/>
                    <a:p>
                      <a:pPr algn="ctr" fontAlgn="b"/>
                      <a:r>
                        <a:rPr lang="de-DE" sz="1100" u="none" strike="noStrike" dirty="0">
                          <a:effectLst/>
                        </a:rPr>
                        <a:t>Armutsgrenzen </a:t>
                      </a:r>
                      <a:br>
                        <a:rPr lang="de-DE" sz="1100" u="none" strike="noStrike" dirty="0">
                          <a:effectLst/>
                        </a:rPr>
                      </a:br>
                      <a:r>
                        <a:rPr lang="de-DE" sz="1100" u="none" strike="noStrike" dirty="0">
                          <a:effectLst/>
                        </a:rPr>
                        <a:t>rel. zum Median</a:t>
                      </a:r>
                      <a:endParaRPr lang="de-DE" sz="1100" b="0" i="0" u="none" strike="noStrike" dirty="0">
                        <a:solidFill>
                          <a:srgbClr val="000000"/>
                        </a:solidFill>
                        <a:effectLst/>
                        <a:latin typeface="Arial" panose="020B0604020202020204" pitchFamily="34" charset="0"/>
                      </a:endParaRPr>
                    </a:p>
                  </a:txBody>
                  <a:tcPr marL="8754" marR="8754" marT="8754" marB="0" anchor="b">
                    <a:solidFill>
                      <a:schemeClr val="tx2">
                        <a:lumMod val="60000"/>
                        <a:lumOff val="40000"/>
                      </a:schemeClr>
                    </a:solidFill>
                  </a:tcPr>
                </a:tc>
                <a:tc hMerge="1">
                  <a:txBody>
                    <a:bodyPr/>
                    <a:lstStyle/>
                    <a:p>
                      <a:endParaRPr lang="de-DE"/>
                    </a:p>
                  </a:txBody>
                  <a:tcPr/>
                </a:tc>
                <a:tc hMerge="1">
                  <a:txBody>
                    <a:bodyPr/>
                    <a:lstStyle/>
                    <a:p>
                      <a:endParaRPr lang="de-DE"/>
                    </a:p>
                  </a:txBody>
                  <a:tcPr/>
                </a:tc>
                <a:tc gridSpan="2">
                  <a:txBody>
                    <a:bodyPr/>
                    <a:lstStyle/>
                    <a:p>
                      <a:pPr algn="ctr" fontAlgn="b"/>
                      <a:r>
                        <a:rPr lang="de-DE" sz="1100" u="none" strike="noStrike" dirty="0">
                          <a:effectLst/>
                        </a:rPr>
                        <a:t>Nettoäquivalenz</a:t>
                      </a:r>
                      <a:br>
                        <a:rPr lang="de-DE" sz="1100" u="none" strike="noStrike" dirty="0">
                          <a:effectLst/>
                        </a:rPr>
                      </a:br>
                      <a:r>
                        <a:rPr lang="de-DE" sz="1100" u="none" strike="noStrike" dirty="0">
                          <a:effectLst/>
                        </a:rPr>
                        <a:t>einkommen</a:t>
                      </a:r>
                      <a:endParaRPr lang="de-DE" sz="1100" b="0" i="0" u="none" strike="noStrike" dirty="0">
                        <a:solidFill>
                          <a:srgbClr val="000000"/>
                        </a:solidFill>
                        <a:effectLst/>
                        <a:latin typeface="Arial" panose="020B0604020202020204" pitchFamily="34" charset="0"/>
                      </a:endParaRPr>
                    </a:p>
                  </a:txBody>
                  <a:tcPr marL="8754" marR="8754" marT="8754" marB="0" anchor="b">
                    <a:solidFill>
                      <a:schemeClr val="tx2">
                        <a:lumMod val="60000"/>
                        <a:lumOff val="40000"/>
                      </a:schemeClr>
                    </a:solidFill>
                  </a:tcPr>
                </a:tc>
                <a:tc hMerge="1">
                  <a:txBody>
                    <a:bodyPr/>
                    <a:lstStyle/>
                    <a:p>
                      <a:endParaRPr lang="de-DE"/>
                    </a:p>
                  </a:txBody>
                  <a:tcPr/>
                </a:tc>
                <a:tc gridSpan="3">
                  <a:txBody>
                    <a:bodyPr/>
                    <a:lstStyle/>
                    <a:p>
                      <a:pPr algn="ctr" fontAlgn="b"/>
                      <a:r>
                        <a:rPr lang="de-DE" sz="1100" u="none" strike="noStrike" dirty="0" err="1">
                          <a:effectLst/>
                        </a:rPr>
                        <a:t>Reichtumsgrenzen</a:t>
                      </a:r>
                      <a:r>
                        <a:rPr lang="de-DE" sz="1100" u="none" strike="noStrike" dirty="0">
                          <a:effectLst/>
                        </a:rPr>
                        <a:t> </a:t>
                      </a:r>
                      <a:br>
                        <a:rPr lang="de-DE" sz="1100" u="none" strike="noStrike" dirty="0">
                          <a:effectLst/>
                        </a:rPr>
                      </a:br>
                      <a:r>
                        <a:rPr lang="de-DE" sz="1100" u="none" strike="noStrike" dirty="0">
                          <a:effectLst/>
                        </a:rPr>
                        <a:t>rel. zum Median</a:t>
                      </a:r>
                      <a:endParaRPr lang="de-DE" sz="1100" b="0" i="0" u="none" strike="noStrike" dirty="0">
                        <a:solidFill>
                          <a:srgbClr val="000000"/>
                        </a:solidFill>
                        <a:effectLst/>
                        <a:latin typeface="Arial" panose="020B0604020202020204" pitchFamily="34" charset="0"/>
                      </a:endParaRPr>
                    </a:p>
                  </a:txBody>
                  <a:tcPr marL="8754" marR="8754" marT="8754" marB="0" anchor="b">
                    <a:solidFill>
                      <a:schemeClr val="tx2">
                        <a:lumMod val="60000"/>
                        <a:lumOff val="40000"/>
                      </a:schemeClr>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0171">
                <a:tc>
                  <a:txBody>
                    <a:bodyPr/>
                    <a:lstStyle/>
                    <a:p>
                      <a:pPr algn="ctr" fontAlgn="b"/>
                      <a:r>
                        <a:rPr lang="de-DE" sz="1000" u="none" strike="noStrike" dirty="0">
                          <a:effectLst/>
                        </a:rPr>
                        <a:t>Jahr</a:t>
                      </a:r>
                      <a:endParaRPr lang="de-DE" sz="1000" b="1" i="0" u="none" strike="noStrike" dirty="0">
                        <a:solidFill>
                          <a:srgbClr val="000000"/>
                        </a:solidFill>
                        <a:effectLst/>
                        <a:latin typeface="Arial" panose="020B0604020202020204" pitchFamily="34" charset="0"/>
                      </a:endParaRPr>
                    </a:p>
                  </a:txBody>
                  <a:tcPr marL="8754" marR="8754" marT="8754" marB="0" anchor="b">
                    <a:solidFill>
                      <a:schemeClr val="tx2">
                        <a:lumMod val="40000"/>
                        <a:lumOff val="60000"/>
                      </a:schemeClr>
                    </a:solidFill>
                  </a:tcPr>
                </a:tc>
                <a:tc>
                  <a:txBody>
                    <a:bodyPr/>
                    <a:lstStyle/>
                    <a:p>
                      <a:pPr algn="r" fontAlgn="b"/>
                      <a:r>
                        <a:rPr lang="de-DE" sz="1100" u="none" strike="noStrike" dirty="0">
                          <a:effectLst/>
                        </a:rPr>
                        <a:t>40%</a:t>
                      </a:r>
                      <a:endParaRPr lang="de-DE" sz="1100" b="1" i="0" u="none" strike="noStrike" dirty="0">
                        <a:solidFill>
                          <a:srgbClr val="000000"/>
                        </a:solidFill>
                        <a:effectLst/>
                        <a:latin typeface="Arial" panose="020B0604020202020204" pitchFamily="34" charset="0"/>
                      </a:endParaRPr>
                    </a:p>
                  </a:txBody>
                  <a:tcPr marL="8754" marR="8754" marT="8754" marB="0" anchor="b">
                    <a:solidFill>
                      <a:schemeClr val="tx2">
                        <a:lumMod val="40000"/>
                        <a:lumOff val="60000"/>
                      </a:schemeClr>
                    </a:solidFill>
                  </a:tcPr>
                </a:tc>
                <a:tc>
                  <a:txBody>
                    <a:bodyPr/>
                    <a:lstStyle/>
                    <a:p>
                      <a:pPr algn="r" fontAlgn="b"/>
                      <a:r>
                        <a:rPr lang="de-DE" sz="1100" u="none" strike="noStrike" dirty="0">
                          <a:effectLst/>
                        </a:rPr>
                        <a:t>50%</a:t>
                      </a:r>
                      <a:endParaRPr lang="de-DE" sz="1100" b="1" i="0" u="none" strike="noStrike" dirty="0">
                        <a:solidFill>
                          <a:srgbClr val="000000"/>
                        </a:solidFill>
                        <a:effectLst/>
                        <a:latin typeface="Arial" panose="020B0604020202020204" pitchFamily="34" charset="0"/>
                      </a:endParaRPr>
                    </a:p>
                  </a:txBody>
                  <a:tcPr marL="8754" marR="8754" marT="8754" marB="0" anchor="b">
                    <a:solidFill>
                      <a:schemeClr val="tx2">
                        <a:lumMod val="40000"/>
                        <a:lumOff val="60000"/>
                      </a:schemeClr>
                    </a:solidFill>
                  </a:tcPr>
                </a:tc>
                <a:tc>
                  <a:txBody>
                    <a:bodyPr/>
                    <a:lstStyle/>
                    <a:p>
                      <a:pPr algn="r" fontAlgn="b"/>
                      <a:r>
                        <a:rPr lang="de-DE" sz="1100" u="none" strike="noStrike" dirty="0">
                          <a:effectLst/>
                        </a:rPr>
                        <a:t>60%</a:t>
                      </a:r>
                      <a:endParaRPr lang="de-DE" sz="1100" b="1" i="0" u="none" strike="noStrike" dirty="0">
                        <a:solidFill>
                          <a:srgbClr val="000000"/>
                        </a:solidFill>
                        <a:effectLst/>
                        <a:latin typeface="Arial" panose="020B0604020202020204" pitchFamily="34" charset="0"/>
                      </a:endParaRPr>
                    </a:p>
                  </a:txBody>
                  <a:tcPr marL="8754" marR="8754" marT="8754" marB="0" anchor="b">
                    <a:solidFill>
                      <a:schemeClr val="tx2">
                        <a:lumMod val="40000"/>
                        <a:lumOff val="60000"/>
                      </a:schemeClr>
                    </a:solidFill>
                  </a:tcPr>
                </a:tc>
                <a:tc>
                  <a:txBody>
                    <a:bodyPr/>
                    <a:lstStyle/>
                    <a:p>
                      <a:pPr algn="ctr" fontAlgn="b"/>
                      <a:r>
                        <a:rPr lang="de-DE" sz="1000" b="1" u="none" strike="noStrike" dirty="0">
                          <a:effectLst/>
                        </a:rPr>
                        <a:t>Median</a:t>
                      </a:r>
                      <a:endParaRPr lang="de-DE" sz="1000" b="1" i="0" u="none" strike="noStrike" dirty="0">
                        <a:solidFill>
                          <a:srgbClr val="000000"/>
                        </a:solidFill>
                        <a:effectLst/>
                        <a:latin typeface="Arial" panose="020B0604020202020204" pitchFamily="34" charset="0"/>
                      </a:endParaRPr>
                    </a:p>
                  </a:txBody>
                  <a:tcPr marL="8754" marR="8754" marT="8754" marB="0">
                    <a:solidFill>
                      <a:schemeClr val="accent1">
                        <a:lumMod val="40000"/>
                        <a:lumOff val="60000"/>
                      </a:schemeClr>
                    </a:solidFill>
                  </a:tcPr>
                </a:tc>
                <a:tc>
                  <a:txBody>
                    <a:bodyPr/>
                    <a:lstStyle/>
                    <a:p>
                      <a:pPr algn="ctr" fontAlgn="b"/>
                      <a:r>
                        <a:rPr lang="de-DE" sz="1000" b="1" u="none" strike="noStrike" dirty="0">
                          <a:effectLst/>
                        </a:rPr>
                        <a:t>Durch-</a:t>
                      </a:r>
                      <a:br>
                        <a:rPr lang="de-DE" sz="1000" b="1" u="none" strike="noStrike" dirty="0">
                          <a:effectLst/>
                        </a:rPr>
                      </a:br>
                      <a:r>
                        <a:rPr lang="de-DE" sz="1000" b="1" u="none" strike="noStrike" dirty="0">
                          <a:effectLst/>
                        </a:rPr>
                        <a:t>schnitt</a:t>
                      </a:r>
                      <a:endParaRPr lang="de-DE" sz="1000" b="1" i="0" u="none" strike="noStrike" dirty="0">
                        <a:solidFill>
                          <a:srgbClr val="000000"/>
                        </a:solidFill>
                        <a:effectLst/>
                        <a:latin typeface="Arial" panose="020B0604020202020204" pitchFamily="34" charset="0"/>
                      </a:endParaRPr>
                    </a:p>
                  </a:txBody>
                  <a:tcPr marL="8754" marR="8754" marT="8754" marB="0">
                    <a:solidFill>
                      <a:schemeClr val="tx2">
                        <a:lumMod val="40000"/>
                        <a:lumOff val="60000"/>
                      </a:schemeClr>
                    </a:solidFill>
                  </a:tcPr>
                </a:tc>
                <a:tc>
                  <a:txBody>
                    <a:bodyPr/>
                    <a:lstStyle/>
                    <a:p>
                      <a:pPr algn="r" fontAlgn="b"/>
                      <a:r>
                        <a:rPr lang="de-DE" sz="1000" u="none" strike="noStrike" dirty="0">
                          <a:effectLst/>
                        </a:rPr>
                        <a:t>150%</a:t>
                      </a:r>
                      <a:endParaRPr lang="de-DE" sz="1000" b="1" i="0" u="none" strike="noStrike" dirty="0">
                        <a:solidFill>
                          <a:srgbClr val="000000"/>
                        </a:solidFill>
                        <a:effectLst/>
                        <a:latin typeface="Arial" panose="020B0604020202020204" pitchFamily="34" charset="0"/>
                      </a:endParaRPr>
                    </a:p>
                  </a:txBody>
                  <a:tcPr marL="8754" marR="8754" marT="8754" marB="0" anchor="b">
                    <a:solidFill>
                      <a:schemeClr val="tx2">
                        <a:lumMod val="40000"/>
                        <a:lumOff val="60000"/>
                      </a:schemeClr>
                    </a:solidFill>
                  </a:tcPr>
                </a:tc>
                <a:tc>
                  <a:txBody>
                    <a:bodyPr/>
                    <a:lstStyle/>
                    <a:p>
                      <a:pPr algn="r" fontAlgn="b"/>
                      <a:r>
                        <a:rPr lang="de-DE" sz="1000" u="none" strike="noStrike" dirty="0">
                          <a:effectLst/>
                        </a:rPr>
                        <a:t>200%</a:t>
                      </a:r>
                      <a:endParaRPr lang="de-DE" sz="1000" b="1" i="0" u="none" strike="noStrike" dirty="0">
                        <a:solidFill>
                          <a:srgbClr val="000000"/>
                        </a:solidFill>
                        <a:effectLst/>
                        <a:latin typeface="Arial" panose="020B0604020202020204" pitchFamily="34" charset="0"/>
                      </a:endParaRPr>
                    </a:p>
                  </a:txBody>
                  <a:tcPr marL="8754" marR="8754" marT="8754" marB="0" anchor="b">
                    <a:solidFill>
                      <a:schemeClr val="tx2">
                        <a:lumMod val="40000"/>
                        <a:lumOff val="60000"/>
                      </a:schemeClr>
                    </a:solidFill>
                  </a:tcPr>
                </a:tc>
                <a:tc>
                  <a:txBody>
                    <a:bodyPr/>
                    <a:lstStyle/>
                    <a:p>
                      <a:pPr algn="r" fontAlgn="b"/>
                      <a:r>
                        <a:rPr lang="de-DE" sz="1000" u="none" strike="noStrike" dirty="0">
                          <a:effectLst/>
                        </a:rPr>
                        <a:t>250%</a:t>
                      </a:r>
                      <a:endParaRPr lang="de-DE" sz="1000" b="1" i="0" u="none" strike="noStrike" dirty="0">
                        <a:solidFill>
                          <a:srgbClr val="000000"/>
                        </a:solidFill>
                        <a:effectLst/>
                        <a:latin typeface="Arial" panose="020B0604020202020204" pitchFamily="34" charset="0"/>
                      </a:endParaRPr>
                    </a:p>
                  </a:txBody>
                  <a:tcPr marL="8754" marR="8754" marT="8754" marB="0" anchor="b">
                    <a:solidFill>
                      <a:schemeClr val="tx2">
                        <a:lumMod val="40000"/>
                        <a:lumOff val="60000"/>
                      </a:schemeClr>
                    </a:solidFill>
                  </a:tcPr>
                </a:tc>
                <a:extLst>
                  <a:ext uri="{0D108BD9-81ED-4DB2-BD59-A6C34878D82A}">
                    <a16:rowId xmlns:a16="http://schemas.microsoft.com/office/drawing/2014/main" val="10001"/>
                  </a:ext>
                </a:extLst>
              </a:tr>
              <a:tr h="166331">
                <a:tc>
                  <a:txBody>
                    <a:bodyPr/>
                    <a:lstStyle/>
                    <a:p>
                      <a:pPr algn="ctr" fontAlgn="b"/>
                      <a:r>
                        <a:rPr lang="de-DE" sz="1000" u="none" strike="noStrike">
                          <a:effectLst/>
                        </a:rPr>
                        <a:t>1995</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448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560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672</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1.120</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1.253</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1.680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2.240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2.800</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02"/>
                  </a:ext>
                </a:extLst>
              </a:tr>
              <a:tr h="166331">
                <a:tc>
                  <a:txBody>
                    <a:bodyPr/>
                    <a:lstStyle/>
                    <a:p>
                      <a:pPr algn="ctr" fontAlgn="b"/>
                      <a:r>
                        <a:rPr lang="de-DE" sz="1000" u="none" strike="noStrike" dirty="0">
                          <a:effectLst/>
                        </a:rPr>
                        <a:t>1996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484</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605</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726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a:effectLst/>
                        </a:rPr>
                        <a:t>1.210</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dirty="0">
                          <a:effectLst/>
                        </a:rPr>
                        <a:t>1.338</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1.816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2.421</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3.026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03"/>
                  </a:ext>
                </a:extLst>
              </a:tr>
              <a:tr h="166331">
                <a:tc>
                  <a:txBody>
                    <a:bodyPr/>
                    <a:lstStyle/>
                    <a:p>
                      <a:pPr algn="ctr" fontAlgn="b"/>
                      <a:r>
                        <a:rPr lang="de-DE" sz="1000" u="none" strike="noStrike">
                          <a:effectLst/>
                        </a:rPr>
                        <a:t>1997</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492</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615</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738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1.231</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1.357</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1.846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2.462</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3.077</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04"/>
                  </a:ext>
                </a:extLst>
              </a:tr>
              <a:tr h="166331">
                <a:tc>
                  <a:txBody>
                    <a:bodyPr/>
                    <a:lstStyle/>
                    <a:p>
                      <a:pPr algn="ctr" fontAlgn="b"/>
                      <a:r>
                        <a:rPr lang="de-DE" sz="1000" u="none" strike="noStrike" dirty="0">
                          <a:effectLst/>
                        </a:rPr>
                        <a:t>1998</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480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600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720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a:effectLst/>
                        </a:rPr>
                        <a:t>1.199</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dirty="0">
                          <a:effectLst/>
                        </a:rPr>
                        <a:t>1.327</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1.799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2.399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2.999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05"/>
                  </a:ext>
                </a:extLst>
              </a:tr>
              <a:tr h="166331">
                <a:tc>
                  <a:txBody>
                    <a:bodyPr/>
                    <a:lstStyle/>
                    <a:p>
                      <a:pPr algn="ctr" fontAlgn="b"/>
                      <a:r>
                        <a:rPr lang="de-DE" sz="1000" u="none" strike="noStrike" dirty="0">
                          <a:effectLst/>
                        </a:rPr>
                        <a:t>1999</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487</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608</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730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1.217</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1.364</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1.825</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2.434</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3.042</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06"/>
                  </a:ext>
                </a:extLst>
              </a:tr>
              <a:tr h="166331">
                <a:tc>
                  <a:txBody>
                    <a:bodyPr/>
                    <a:lstStyle/>
                    <a:p>
                      <a:pPr algn="ctr" fontAlgn="b"/>
                      <a:r>
                        <a:rPr lang="de-DE" sz="1000" u="none" strike="noStrike" dirty="0">
                          <a:effectLst/>
                        </a:rPr>
                        <a:t>2000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511</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639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767</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1.278</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1.431</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1.918</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2.557</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3.196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07"/>
                  </a:ext>
                </a:extLst>
              </a:tr>
              <a:tr h="166331">
                <a:tc>
                  <a:txBody>
                    <a:bodyPr/>
                    <a:lstStyle/>
                    <a:p>
                      <a:pPr algn="ctr" fontAlgn="b"/>
                      <a:r>
                        <a:rPr lang="de-DE" sz="1000" u="none" strike="noStrike" dirty="0">
                          <a:effectLst/>
                        </a:rPr>
                        <a:t>2001</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525</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657</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788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1.313</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1.479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1.970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2.626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3.283</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08"/>
                  </a:ext>
                </a:extLst>
              </a:tr>
              <a:tr h="166331">
                <a:tc>
                  <a:txBody>
                    <a:bodyPr/>
                    <a:lstStyle/>
                    <a:p>
                      <a:pPr algn="ctr" fontAlgn="b"/>
                      <a:r>
                        <a:rPr lang="de-DE" sz="1000" u="none" strike="noStrike" dirty="0">
                          <a:effectLst/>
                        </a:rPr>
                        <a:t>2003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l" fontAlgn="b"/>
                      <a:r>
                        <a:rPr lang="de-DE" sz="1000" u="none" strike="noStrike" dirty="0">
                          <a:effectLst/>
                        </a:rPr>
                        <a:t> </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marL="0" algn="l" defTabSz="914400" rtl="0" eaLnBrk="1" fontAlgn="b" latinLnBrk="0" hangingPunct="1"/>
                      <a:endParaRPr lang="de-DE" sz="1000" b="0" i="0" u="none" strike="noStrike" kern="1200" dirty="0">
                        <a:solidFill>
                          <a:srgbClr val="000000"/>
                        </a:solidFill>
                        <a:effectLst/>
                        <a:latin typeface="Arial" panose="020B0604020202020204" pitchFamily="34" charset="0"/>
                        <a:ea typeface="+mn-ea"/>
                        <a:cs typeface="+mn-cs"/>
                      </a:endParaRPr>
                    </a:p>
                  </a:txBody>
                  <a:tcPr marL="8754" marR="8754" marT="8754" marB="0" anchor="b">
                    <a:solidFill>
                      <a:srgbClr val="FFE7E7"/>
                    </a:solidFill>
                  </a:tcPr>
                </a:tc>
                <a:tc>
                  <a:txBody>
                    <a:bodyPr/>
                    <a:lstStyle/>
                    <a:p>
                      <a:pPr marL="0" algn="l" defTabSz="914400" rtl="0" eaLnBrk="1" fontAlgn="b" latinLnBrk="0" hangingPunct="1"/>
                      <a:endParaRPr lang="de-DE" sz="1000" b="0" i="0" u="none" strike="noStrike" kern="1200" dirty="0">
                        <a:solidFill>
                          <a:srgbClr val="000000"/>
                        </a:solidFill>
                        <a:effectLst/>
                        <a:latin typeface="Arial" panose="020B0604020202020204" pitchFamily="34" charset="0"/>
                        <a:ea typeface="+mn-ea"/>
                        <a:cs typeface="+mn-cs"/>
                      </a:endParaRPr>
                    </a:p>
                  </a:txBody>
                  <a:tcPr marL="8754" marR="8754" marT="8754" marB="0" anchor="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09"/>
                  </a:ext>
                </a:extLst>
              </a:tr>
              <a:tr h="166331">
                <a:tc>
                  <a:txBody>
                    <a:bodyPr/>
                    <a:lstStyle/>
                    <a:p>
                      <a:pPr algn="ctr" fontAlgn="b"/>
                      <a:r>
                        <a:rPr lang="de-DE" sz="1000" u="none" strike="noStrike" dirty="0">
                          <a:effectLst/>
                        </a:rPr>
                        <a:t>2004</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l" fontAlgn="b"/>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l" fontAlgn="b"/>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l" fontAlgn="b"/>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l" fontAlgn="b"/>
                      <a:r>
                        <a:rPr lang="de-DE" sz="1000" u="none" strike="noStrike">
                          <a:effectLst/>
                        </a:rPr>
                        <a:t> </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l" fontAlgn="b"/>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l" fontAlgn="b"/>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10"/>
                  </a:ext>
                </a:extLst>
              </a:tr>
              <a:tr h="166331">
                <a:tc>
                  <a:txBody>
                    <a:bodyPr/>
                    <a:lstStyle/>
                    <a:p>
                      <a:pPr algn="ctr" fontAlgn="b"/>
                      <a:r>
                        <a:rPr lang="de-DE" sz="1000" u="none" strike="noStrike" dirty="0">
                          <a:effectLst/>
                        </a:rPr>
                        <a:t>2005</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546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683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820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1.366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1.518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2.049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2.732</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3.415</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11"/>
                  </a:ext>
                </a:extLst>
              </a:tr>
              <a:tr h="166331">
                <a:tc>
                  <a:txBody>
                    <a:bodyPr/>
                    <a:lstStyle/>
                    <a:p>
                      <a:pPr algn="ctr" fontAlgn="b"/>
                      <a:r>
                        <a:rPr lang="de-DE" sz="1000" u="none" strike="noStrike">
                          <a:effectLst/>
                        </a:rPr>
                        <a:t>2006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522</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653</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783</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1.305</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1.440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1.958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2.611</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3.263</a:t>
                      </a:r>
                      <a:endParaRPr lang="de-DE" sz="1000" b="0" i="0" u="none" strike="noStrike" dirty="0">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12"/>
                  </a:ext>
                </a:extLst>
              </a:tr>
              <a:tr h="166331">
                <a:tc>
                  <a:txBody>
                    <a:bodyPr/>
                    <a:lstStyle/>
                    <a:p>
                      <a:pPr algn="ctr" fontAlgn="b"/>
                      <a:r>
                        <a:rPr lang="de-DE" sz="1000" u="none" strike="noStrike" dirty="0">
                          <a:effectLst/>
                        </a:rPr>
                        <a:t>2007</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593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741</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889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a:effectLst/>
                        </a:rPr>
                        <a:t>1.481</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1.689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2.222</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2.963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3.704</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13"/>
                  </a:ext>
                </a:extLst>
              </a:tr>
              <a:tr h="166331">
                <a:tc>
                  <a:txBody>
                    <a:bodyPr/>
                    <a:lstStyle/>
                    <a:p>
                      <a:pPr algn="ctr" fontAlgn="b"/>
                      <a:r>
                        <a:rPr lang="de-DE" sz="1000" u="none" strike="noStrike">
                          <a:effectLst/>
                        </a:rPr>
                        <a:t>2008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610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763</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915</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1.526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1.757</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2.289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3.052</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3.814</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14"/>
                  </a:ext>
                </a:extLst>
              </a:tr>
              <a:tr h="166331">
                <a:tc>
                  <a:txBody>
                    <a:bodyPr/>
                    <a:lstStyle/>
                    <a:p>
                      <a:pPr algn="ctr" fontAlgn="b"/>
                      <a:r>
                        <a:rPr lang="de-DE" sz="1000" u="none" strike="noStrike" dirty="0">
                          <a:effectLst/>
                        </a:rPr>
                        <a:t>2009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620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774</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929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a:effectLst/>
                        </a:rPr>
                        <a:t>1.549</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1.769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2.323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3.098</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3.872</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15"/>
                  </a:ext>
                </a:extLst>
              </a:tr>
              <a:tr h="166331">
                <a:tc>
                  <a:txBody>
                    <a:bodyPr/>
                    <a:lstStyle/>
                    <a:p>
                      <a:pPr algn="ctr" fontAlgn="b"/>
                      <a:r>
                        <a:rPr lang="de-DE" sz="1000" u="none" strike="noStrike" dirty="0">
                          <a:effectLst/>
                        </a:rPr>
                        <a:t>2010</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627</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783</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940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1.566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1.789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2.350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3.133</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3.916</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16"/>
                  </a:ext>
                </a:extLst>
              </a:tr>
              <a:tr h="166331">
                <a:tc>
                  <a:txBody>
                    <a:bodyPr/>
                    <a:lstStyle/>
                    <a:p>
                      <a:pPr algn="ctr" fontAlgn="b"/>
                      <a:r>
                        <a:rPr lang="de-DE" sz="1000" u="none" strike="noStrike" dirty="0">
                          <a:effectLst/>
                        </a:rPr>
                        <a:t>2011</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635</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793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952</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1.587</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1.796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2.380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3.174</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3.967</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17"/>
                  </a:ext>
                </a:extLst>
              </a:tr>
              <a:tr h="166331">
                <a:tc>
                  <a:txBody>
                    <a:bodyPr/>
                    <a:lstStyle/>
                    <a:p>
                      <a:pPr algn="ctr" fontAlgn="b"/>
                      <a:r>
                        <a:rPr lang="de-DE" sz="1000" u="none" strike="noStrike" dirty="0">
                          <a:effectLst/>
                        </a:rPr>
                        <a:t>2012</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653</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816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980</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1.633</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1.835</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2.449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3.266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4.082</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18"/>
                  </a:ext>
                </a:extLst>
              </a:tr>
              <a:tr h="166331">
                <a:tc>
                  <a:txBody>
                    <a:bodyPr/>
                    <a:lstStyle/>
                    <a:p>
                      <a:pPr algn="ctr" fontAlgn="b"/>
                      <a:r>
                        <a:rPr lang="de-DE" sz="1000" u="none" strike="noStrike" dirty="0">
                          <a:effectLst/>
                        </a:rPr>
                        <a:t>2013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653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816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979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1.632</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1.873</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2.448</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3.264</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4.080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19"/>
                  </a:ext>
                </a:extLst>
              </a:tr>
              <a:tr h="166331">
                <a:tc>
                  <a:txBody>
                    <a:bodyPr/>
                    <a:lstStyle/>
                    <a:p>
                      <a:pPr algn="ctr" fontAlgn="b"/>
                      <a:r>
                        <a:rPr lang="de-DE" sz="1000" u="none" strike="noStrike">
                          <a:effectLst/>
                        </a:rPr>
                        <a:t>2014</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658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822</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987</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1.644</a:t>
                      </a:r>
                      <a:endParaRPr lang="de-DE" sz="1000" b="0" i="0" u="none" strike="noStrike">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1.878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2.467</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3.289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4.111</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20"/>
                  </a:ext>
                </a:extLst>
              </a:tr>
              <a:tr h="166331">
                <a:tc>
                  <a:txBody>
                    <a:bodyPr/>
                    <a:lstStyle/>
                    <a:p>
                      <a:pPr algn="ctr" fontAlgn="b"/>
                      <a:r>
                        <a:rPr lang="de-DE" sz="1000" u="none" strike="noStrike" dirty="0">
                          <a:effectLst/>
                        </a:rPr>
                        <a:t>2015</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689</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861</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1.033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1.722</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1.958</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2.584</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3.445</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4.306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21"/>
                  </a:ext>
                </a:extLst>
              </a:tr>
              <a:tr h="166331">
                <a:tc>
                  <a:txBody>
                    <a:bodyPr/>
                    <a:lstStyle/>
                    <a:p>
                      <a:pPr algn="ctr" fontAlgn="b"/>
                      <a:r>
                        <a:rPr lang="de-DE" sz="1000" u="none" strike="noStrike" dirty="0">
                          <a:effectLst/>
                        </a:rPr>
                        <a:t>2016</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709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886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1.064</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1.773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2.002</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2.659</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3.546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4.432</a:t>
                      </a:r>
                      <a:endParaRPr lang="de-DE" sz="1000" b="0" i="0" u="none" strike="noStrike">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22"/>
                  </a:ext>
                </a:extLst>
              </a:tr>
              <a:tr h="166331">
                <a:tc>
                  <a:txBody>
                    <a:bodyPr/>
                    <a:lstStyle/>
                    <a:p>
                      <a:pPr algn="ctr" fontAlgn="b"/>
                      <a:r>
                        <a:rPr lang="de-DE" sz="1000" u="none" strike="noStrike" dirty="0">
                          <a:effectLst/>
                        </a:rPr>
                        <a:t>2017</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731</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913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1.096</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1.827</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a:effectLst/>
                        </a:rPr>
                        <a:t>2.065</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2.740</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3.653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tc>
                  <a:txBody>
                    <a:bodyPr/>
                    <a:lstStyle/>
                    <a:p>
                      <a:pPr algn="r" fontAlgn="b"/>
                      <a:r>
                        <a:rPr lang="de-DE" sz="1000" u="none" strike="noStrike" dirty="0">
                          <a:effectLst/>
                        </a:rPr>
                        <a:t>4.567</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bg1"/>
                    </a:solidFill>
                  </a:tcPr>
                </a:tc>
                <a:extLst>
                  <a:ext uri="{0D108BD9-81ED-4DB2-BD59-A6C34878D82A}">
                    <a16:rowId xmlns:a16="http://schemas.microsoft.com/office/drawing/2014/main" val="10023"/>
                  </a:ext>
                </a:extLst>
              </a:tr>
              <a:tr h="166331">
                <a:tc>
                  <a:txBody>
                    <a:bodyPr/>
                    <a:lstStyle/>
                    <a:p>
                      <a:pPr algn="ctr" fontAlgn="b"/>
                      <a:r>
                        <a:rPr lang="de-DE" sz="1000" u="none" strike="noStrike" dirty="0">
                          <a:effectLst/>
                        </a:rPr>
                        <a:t>2018</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757</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946</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1.136</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1.893</a:t>
                      </a:r>
                      <a:endParaRPr lang="de-DE" sz="1000" b="0" i="0" u="none" strike="noStrike" dirty="0">
                        <a:solidFill>
                          <a:srgbClr val="000000"/>
                        </a:solidFill>
                        <a:effectLst/>
                        <a:latin typeface="Arial" panose="020B0604020202020204" pitchFamily="34" charset="0"/>
                      </a:endParaRPr>
                    </a:p>
                  </a:txBody>
                  <a:tcPr marL="8754" marR="8754" marT="8754" marB="0" anchor="b">
                    <a:solidFill>
                      <a:schemeClr val="accent1">
                        <a:lumMod val="40000"/>
                        <a:lumOff val="60000"/>
                      </a:schemeClr>
                    </a:solidFill>
                  </a:tcPr>
                </a:tc>
                <a:tc>
                  <a:txBody>
                    <a:bodyPr/>
                    <a:lstStyle/>
                    <a:p>
                      <a:pPr algn="r" fontAlgn="b"/>
                      <a:r>
                        <a:rPr lang="de-DE" sz="1000" u="none" strike="noStrike" dirty="0">
                          <a:effectLst/>
                        </a:rPr>
                        <a:t>2.157</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2.839</a:t>
                      </a:r>
                      <a:endParaRPr lang="de-DE" sz="1000" b="0" i="0" u="none" strike="noStrike" dirty="0">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a:effectLst/>
                        </a:rPr>
                        <a:t>3.786</a:t>
                      </a:r>
                      <a:endParaRPr lang="de-DE" sz="1000" b="0" i="0" u="none" strike="noStrike">
                        <a:solidFill>
                          <a:srgbClr val="000000"/>
                        </a:solidFill>
                        <a:effectLst/>
                        <a:latin typeface="Arial" panose="020B0604020202020204" pitchFamily="34" charset="0"/>
                      </a:endParaRPr>
                    </a:p>
                  </a:txBody>
                  <a:tcPr marL="8754" marR="8754" marT="8754" marB="0" anchor="b"/>
                </a:tc>
                <a:tc>
                  <a:txBody>
                    <a:bodyPr/>
                    <a:lstStyle/>
                    <a:p>
                      <a:pPr algn="r" fontAlgn="b"/>
                      <a:r>
                        <a:rPr lang="de-DE" sz="1000" u="none" strike="noStrike" dirty="0">
                          <a:effectLst/>
                        </a:rPr>
                        <a:t>4.732</a:t>
                      </a:r>
                      <a:endParaRPr lang="de-DE" sz="1000" b="0" i="0" u="none" strike="noStrike" dirty="0">
                        <a:solidFill>
                          <a:srgbClr val="000000"/>
                        </a:solidFill>
                        <a:effectLst/>
                        <a:latin typeface="Arial" panose="020B0604020202020204" pitchFamily="34" charset="0"/>
                      </a:endParaRPr>
                    </a:p>
                  </a:txBody>
                  <a:tcPr marL="8754" marR="8754" marT="8754" marB="0" anchor="b"/>
                </a:tc>
                <a:extLst>
                  <a:ext uri="{0D108BD9-81ED-4DB2-BD59-A6C34878D82A}">
                    <a16:rowId xmlns:a16="http://schemas.microsoft.com/office/drawing/2014/main" val="10024"/>
                  </a:ext>
                </a:extLst>
              </a:tr>
            </a:tbl>
          </a:graphicData>
        </a:graphic>
      </p:graphicFrame>
      <p:sp>
        <p:nvSpPr>
          <p:cNvPr id="8" name="Textfeld 7"/>
          <p:cNvSpPr txBox="1"/>
          <p:nvPr/>
        </p:nvSpPr>
        <p:spPr>
          <a:xfrm>
            <a:off x="1937792" y="6110298"/>
            <a:ext cx="1872208" cy="430887"/>
          </a:xfrm>
          <a:prstGeom prst="rect">
            <a:avLst/>
          </a:prstGeom>
          <a:noFill/>
        </p:spPr>
        <p:txBody>
          <a:bodyPr wrap="square" rtlCol="0">
            <a:spAutoFit/>
          </a:bodyPr>
          <a:lstStyle/>
          <a:p>
            <a:r>
              <a:rPr lang="de-DE" sz="1100" dirty="0"/>
              <a:t>Quelle: </a:t>
            </a:r>
            <a:r>
              <a:rPr lang="de-DE" sz="1100" dirty="0" err="1">
                <a:hlinkClick r:id="rId3"/>
              </a:rPr>
              <a:t>Eurostat</a:t>
            </a:r>
            <a:r>
              <a:rPr lang="de-DE" sz="1100" dirty="0">
                <a:hlinkClick r:id="rId3"/>
              </a:rPr>
              <a:t> (EU-SILC und ECHP)</a:t>
            </a:r>
            <a:endParaRPr lang="de-DE" sz="1100" dirty="0"/>
          </a:p>
        </p:txBody>
      </p:sp>
      <p:sp>
        <p:nvSpPr>
          <p:cNvPr id="9" name="Textfeld 8"/>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solidFill>
                  <a:schemeClr val="bg1">
                    <a:lumMod val="50000"/>
                  </a:schemeClr>
                </a:solidFill>
              </a:rPr>
              <a:t>2. Reichtum</a:t>
            </a:r>
          </a:p>
          <a:p>
            <a:pPr marL="0" lvl="1"/>
            <a:r>
              <a:rPr lang="de-DE" sz="1400" dirty="0"/>
              <a:t>3. Entwicklungen</a:t>
            </a:r>
          </a:p>
        </p:txBody>
      </p:sp>
      <p:sp>
        <p:nvSpPr>
          <p:cNvPr id="10" name="Textfeld 9"/>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390779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zu Folie 25</a:t>
            </a:r>
          </a:p>
        </p:txBody>
      </p:sp>
      <p:sp>
        <p:nvSpPr>
          <p:cNvPr id="5" name="Inhaltsplatzhalter 4"/>
          <p:cNvSpPr>
            <a:spLocks noGrp="1"/>
          </p:cNvSpPr>
          <p:nvPr>
            <p:ph idx="1"/>
          </p:nvPr>
        </p:nvSpPr>
        <p:spPr/>
        <p:txBody>
          <a:bodyPr>
            <a:normAutofit fontScale="70000" lnSpcReduction="20000"/>
          </a:bodyPr>
          <a:lstStyle/>
          <a:p>
            <a:r>
              <a:rPr lang="de-DE"/>
              <a:t>Die Grafik zeigt wie heterogen die Einkommenslandschaft in der EU ist. Die Kaufkraftgewichtung gleicht die unterschiedlichen Preisniveaus zwar aus, aber damit tritt nur um so deutlicher hervor, wie ungleich die Lebensbedingungen sind.</a:t>
            </a:r>
          </a:p>
          <a:p>
            <a:r>
              <a:rPr lang="de-DE"/>
              <a:t>Gerade im letzten Berichtsjahr zeigt sich noch mal ein deutliches Aufgehen der Schere trotz Anstiegen in allen drei Ländern.</a:t>
            </a:r>
          </a:p>
          <a:p>
            <a:r>
              <a:rPr lang="de-DE"/>
              <a:t>Hinweis: die Daten von EU-SILC enthalten für Deutland keine Werte aus 2003 und 2004; in diesen Jahren schien die Abweichung zwischen Stichprobe und Grundgesamtheit besonders groß.</a:t>
            </a:r>
          </a:p>
          <a:p>
            <a:r>
              <a:rPr lang="de-DE"/>
              <a:t>Die Tabelle ermöglicht im Zusammenhand mit den Folien 20 und 25 die eigene Zuordnung zu einem Einkommensniveau. Zu beachten ist, dass es sich um das SV-Netto zuzüglich Transfers handelt und für eine Haushaltsgröße &gt; 1 die Äquivalenzfaktoren der OECD angewandt werden müssen um die entsprechenden Grenzwerte zu finden.</a:t>
            </a:r>
            <a:endParaRPr lang="de-DE" dirty="0"/>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26</a:t>
            </a:fld>
            <a:endParaRPr lang="de-DE"/>
          </a:p>
        </p:txBody>
      </p:sp>
      <p:sp>
        <p:nvSpPr>
          <p:cNvPr id="8" name="Textfeld 7"/>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solidFill>
                  <a:schemeClr val="bg1">
                    <a:lumMod val="50000"/>
                  </a:schemeClr>
                </a:solidFill>
              </a:rPr>
              <a:t>2. Reichtum</a:t>
            </a:r>
          </a:p>
          <a:p>
            <a:pPr marL="0" lvl="1"/>
            <a:r>
              <a:rPr lang="de-DE" sz="1400" dirty="0"/>
              <a:t>3. Entwicklungen</a:t>
            </a:r>
          </a:p>
        </p:txBody>
      </p:sp>
      <p:sp>
        <p:nvSpPr>
          <p:cNvPr id="9" name="Textfeld 8"/>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3935172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27</a:t>
            </a:fld>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426" y="896549"/>
            <a:ext cx="7838204" cy="5961451"/>
          </a:xfrm>
          <a:prstGeom prst="rect">
            <a:avLst/>
          </a:prstGeom>
        </p:spPr>
      </p:pic>
      <p:sp>
        <p:nvSpPr>
          <p:cNvPr id="7" name="Textfeld 6"/>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solidFill>
                  <a:schemeClr val="bg1">
                    <a:lumMod val="50000"/>
                  </a:schemeClr>
                </a:solidFill>
              </a:rPr>
              <a:t>2. Reichtum</a:t>
            </a:r>
          </a:p>
          <a:p>
            <a:pPr marL="0" lvl="1"/>
            <a:r>
              <a:rPr lang="de-DE" sz="1400" dirty="0"/>
              <a:t>3. Entwicklungen</a:t>
            </a:r>
          </a:p>
        </p:txBody>
      </p:sp>
      <p:sp>
        <p:nvSpPr>
          <p:cNvPr id="8" name="Textfeld 7"/>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2726980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zu Folie 27</a:t>
            </a:r>
          </a:p>
        </p:txBody>
      </p:sp>
      <p:sp>
        <p:nvSpPr>
          <p:cNvPr id="5" name="Inhaltsplatzhalter 4"/>
          <p:cNvSpPr>
            <a:spLocks noGrp="1"/>
          </p:cNvSpPr>
          <p:nvPr>
            <p:ph idx="1"/>
          </p:nvPr>
        </p:nvSpPr>
        <p:spPr/>
        <p:txBody>
          <a:bodyPr>
            <a:normAutofit fontScale="85000" lnSpcReduction="20000"/>
          </a:bodyPr>
          <a:lstStyle/>
          <a:p>
            <a:r>
              <a:rPr lang="de-DE" dirty="0"/>
              <a:t>Nach einer Expansion bis Mitte der 90er Jahre ist die Zahl der Personen, die zur Mitte im engeren Sinne (80-150%) gehören, stetig geschrumpft.</a:t>
            </a:r>
          </a:p>
          <a:p>
            <a:r>
              <a:rPr lang="de-DE" dirty="0"/>
              <a:t>Angestiegen ist </a:t>
            </a:r>
            <a:r>
              <a:rPr lang="de-DE" dirty="0" err="1"/>
              <a:t>ist</a:t>
            </a:r>
            <a:r>
              <a:rPr lang="de-DE" dirty="0"/>
              <a:t> dagegen die Zahl der Einkommensarmen im gleichen Zeitraum.</a:t>
            </a:r>
          </a:p>
          <a:p>
            <a:r>
              <a:rPr lang="de-DE" dirty="0"/>
              <a:t>Welcher Schichtenübergang hier stattgefunden hat, kann nicht abgelesen werden.</a:t>
            </a:r>
          </a:p>
          <a:p>
            <a:r>
              <a:rPr lang="de-DE" dirty="0"/>
              <a:t>Entgegen der Vermutung ist die Zahl der Einkommensreichen und einkommensstarken Mitte gemessen an der Gesamtbevölkerung nicht besonders gestiegen.</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28</a:t>
            </a:fld>
            <a:endParaRPr lang="de-DE"/>
          </a:p>
        </p:txBody>
      </p:sp>
      <p:sp>
        <p:nvSpPr>
          <p:cNvPr id="8" name="Textfeld 7"/>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solidFill>
                  <a:schemeClr val="bg1">
                    <a:lumMod val="50000"/>
                  </a:schemeClr>
                </a:solidFill>
              </a:rPr>
              <a:t>2. Reichtum</a:t>
            </a:r>
          </a:p>
          <a:p>
            <a:pPr marL="0" lvl="1"/>
            <a:r>
              <a:rPr lang="de-DE" sz="1400" dirty="0"/>
              <a:t>3. Entwicklungen</a:t>
            </a:r>
          </a:p>
        </p:txBody>
      </p:sp>
      <p:sp>
        <p:nvSpPr>
          <p:cNvPr id="9" name="Textfeld 8"/>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11272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29</a:t>
            </a:fld>
            <a:endParaRPr lang="de-DE"/>
          </a:p>
        </p:txBody>
      </p:sp>
      <p:pic>
        <p:nvPicPr>
          <p:cNvPr id="4" name="Grafik 3"/>
          <p:cNvPicPr>
            <a:picLocks noChangeAspect="1"/>
          </p:cNvPicPr>
          <p:nvPr/>
        </p:nvPicPr>
        <p:blipFill>
          <a:blip r:embed="rId2">
            <a:lum bright="-20000" contrast="40000"/>
            <a:extLst>
              <a:ext uri="{28A0092B-C50C-407E-A947-70E740481C1C}">
                <a14:useLocalDpi xmlns:a14="http://schemas.microsoft.com/office/drawing/2010/main" val="0"/>
              </a:ext>
            </a:extLst>
          </a:blip>
          <a:stretch>
            <a:fillRect/>
          </a:stretch>
        </p:blipFill>
        <p:spPr>
          <a:xfrm>
            <a:off x="1748089" y="980728"/>
            <a:ext cx="8667301" cy="4438522"/>
          </a:xfrm>
          <a:prstGeom prst="rect">
            <a:avLst/>
          </a:prstGeom>
        </p:spPr>
      </p:pic>
      <p:cxnSp>
        <p:nvCxnSpPr>
          <p:cNvPr id="6" name="Gerader Verbinder 5"/>
          <p:cNvCxnSpPr/>
          <p:nvPr/>
        </p:nvCxnSpPr>
        <p:spPr>
          <a:xfrm>
            <a:off x="10210801" y="3770136"/>
            <a:ext cx="2320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10462802" y="3690293"/>
            <a:ext cx="216024" cy="138499"/>
          </a:xfrm>
          <a:prstGeom prst="rect">
            <a:avLst/>
          </a:prstGeom>
          <a:noFill/>
        </p:spPr>
        <p:txBody>
          <a:bodyPr wrap="square" lIns="0" tIns="0" rIns="0" bIns="0" rtlCol="0">
            <a:spAutoFit/>
          </a:bodyPr>
          <a:lstStyle/>
          <a:p>
            <a:r>
              <a:rPr lang="de-DE" sz="900" dirty="0"/>
              <a:t>100</a:t>
            </a:r>
          </a:p>
        </p:txBody>
      </p:sp>
      <p:sp>
        <p:nvSpPr>
          <p:cNvPr id="8" name="Textfeld 7"/>
          <p:cNvSpPr txBox="1"/>
          <p:nvPr/>
        </p:nvSpPr>
        <p:spPr>
          <a:xfrm>
            <a:off x="3503712" y="5589241"/>
            <a:ext cx="5328592" cy="276999"/>
          </a:xfrm>
          <a:prstGeom prst="rect">
            <a:avLst/>
          </a:prstGeom>
          <a:noFill/>
        </p:spPr>
        <p:txBody>
          <a:bodyPr wrap="square" rtlCol="0">
            <a:spAutoFit/>
          </a:bodyPr>
          <a:lstStyle/>
          <a:p>
            <a:r>
              <a:rPr lang="de-DE" sz="1200" dirty="0"/>
              <a:t>Quelle: </a:t>
            </a:r>
            <a:r>
              <a:rPr lang="de-DE" sz="1200" dirty="0">
                <a:hlinkClick r:id="rId3"/>
              </a:rPr>
              <a:t>DIW (Datensatz: SOEP = Sozioökonomisches Panel)</a:t>
            </a:r>
            <a:endParaRPr lang="de-DE" sz="1200" dirty="0"/>
          </a:p>
        </p:txBody>
      </p:sp>
      <p:sp>
        <p:nvSpPr>
          <p:cNvPr id="11" name="Textfeld 10"/>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solidFill>
                  <a:schemeClr val="bg1">
                    <a:lumMod val="50000"/>
                  </a:schemeClr>
                </a:solidFill>
              </a:rPr>
              <a:t>2. Reichtum</a:t>
            </a:r>
          </a:p>
          <a:p>
            <a:pPr marL="0" lvl="1"/>
            <a:r>
              <a:rPr lang="de-DE" sz="1400" dirty="0"/>
              <a:t>3. Entwicklungen</a:t>
            </a:r>
          </a:p>
        </p:txBody>
      </p:sp>
      <p:sp>
        <p:nvSpPr>
          <p:cNvPr id="12" name="Textfeld 11"/>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358575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992313" y="2492375"/>
            <a:ext cx="8229600" cy="1873250"/>
          </a:xfrm>
        </p:spPr>
        <p:txBody>
          <a:bodyPr rtlCol="0">
            <a:normAutofit/>
          </a:bodyPr>
          <a:lstStyle/>
          <a:p>
            <a:pPr eaLnBrk="1" fontAlgn="auto" hangingPunct="1">
              <a:spcAft>
                <a:spcPts val="0"/>
              </a:spcAft>
              <a:defRPr/>
            </a:pPr>
            <a:r>
              <a:rPr lang="de-DE" dirty="0"/>
              <a:t>1. Statistische Grundlagen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D938481D-EA30-44F3-8EF8-6D2A1F66873B}" type="slidenum">
              <a:rPr lang="de-DE"/>
              <a:pPr>
                <a:defRPr/>
              </a:pPr>
              <a:t>3</a:t>
            </a:fld>
            <a:endParaRPr lang="de-DE"/>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zu Folie 29</a:t>
            </a:r>
          </a:p>
        </p:txBody>
      </p:sp>
      <p:sp>
        <p:nvSpPr>
          <p:cNvPr id="5" name="Inhaltsplatzhalter 4"/>
          <p:cNvSpPr>
            <a:spLocks noGrp="1"/>
          </p:cNvSpPr>
          <p:nvPr>
            <p:ph idx="1"/>
          </p:nvPr>
        </p:nvSpPr>
        <p:spPr/>
        <p:txBody>
          <a:bodyPr>
            <a:normAutofit fontScale="85000" lnSpcReduction="20000"/>
          </a:bodyPr>
          <a:lstStyle/>
          <a:p>
            <a:r>
              <a:rPr lang="de-DE" dirty="0"/>
              <a:t>Das einkommensschwächste Dezil verzeichnet seit der Jahrtausendwende sinkende Anteile am Gesamteinkommen</a:t>
            </a:r>
          </a:p>
          <a:p>
            <a:r>
              <a:rPr lang="de-DE" dirty="0"/>
              <a:t>Das zweite Dezil stagniert in etwa</a:t>
            </a:r>
          </a:p>
          <a:p>
            <a:r>
              <a:rPr lang="de-DE" dirty="0"/>
              <a:t>Das oberste (10.) Dezil hat zwischen 1997 und 2007 stetig steigende Anteile verzeichnet, wobei aufgrund der Verwendung des Durchschnittes unklar bleibt, ob das komplette Dezil profitiert hat oder wiederum nur der oberste Teil des </a:t>
            </a:r>
            <a:r>
              <a:rPr lang="de-DE" dirty="0" err="1"/>
              <a:t>Dezils</a:t>
            </a:r>
            <a:r>
              <a:rPr lang="de-DE" dirty="0"/>
              <a:t> (Einfluss von Ausreißern)</a:t>
            </a:r>
          </a:p>
          <a:p>
            <a:r>
              <a:rPr lang="de-DE" dirty="0"/>
              <a:t>In der Phase von 1999 bis 2013 sind die Dezile 3 mit 8 entweder gefallen oder haben stagniert. Erst danach wieder ein Anstieg.</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30</a:t>
            </a:fld>
            <a:endParaRPr lang="de-DE"/>
          </a:p>
        </p:txBody>
      </p:sp>
      <p:sp>
        <p:nvSpPr>
          <p:cNvPr id="8" name="Textfeld 7"/>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solidFill>
                  <a:schemeClr val="bg1">
                    <a:lumMod val="50000"/>
                  </a:schemeClr>
                </a:solidFill>
              </a:rPr>
              <a:t>2. Reichtum</a:t>
            </a:r>
          </a:p>
          <a:p>
            <a:pPr marL="0" lvl="1"/>
            <a:r>
              <a:rPr lang="de-DE" sz="1400" dirty="0"/>
              <a:t>3. Entwicklungen</a:t>
            </a:r>
          </a:p>
        </p:txBody>
      </p:sp>
      <p:sp>
        <p:nvSpPr>
          <p:cNvPr id="9" name="Textfeld 8"/>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1243741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847528" y="260648"/>
            <a:ext cx="8496944" cy="5832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31</a:t>
            </a:fld>
            <a:endParaRPr lang="de-DE"/>
          </a:p>
        </p:txBody>
      </p:sp>
      <p:sp>
        <p:nvSpPr>
          <p:cNvPr id="7" name="Textfeld 6"/>
          <p:cNvSpPr txBox="1"/>
          <p:nvPr/>
        </p:nvSpPr>
        <p:spPr>
          <a:xfrm>
            <a:off x="2423592" y="5445224"/>
            <a:ext cx="7416824" cy="523220"/>
          </a:xfrm>
          <a:prstGeom prst="rect">
            <a:avLst/>
          </a:prstGeom>
          <a:noFill/>
        </p:spPr>
        <p:txBody>
          <a:bodyPr wrap="square" rtlCol="0">
            <a:spAutoFit/>
          </a:bodyPr>
          <a:lstStyle/>
          <a:p>
            <a:r>
              <a:rPr lang="de-DE" sz="1400" dirty="0"/>
              <a:t>Quelle: OECD: </a:t>
            </a:r>
            <a:r>
              <a:rPr lang="en-US" sz="1400" dirty="0">
                <a:hlinkClick r:id="rId2"/>
              </a:rPr>
              <a:t>In It Together: Why Less Inequality Benefits All</a:t>
            </a:r>
            <a:endParaRPr lang="en-US" sz="1400" dirty="0"/>
          </a:p>
          <a:p>
            <a:endParaRPr lang="de-DE" sz="1400"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23938"/>
            <a:ext cx="7620000" cy="4810125"/>
          </a:xfrm>
          <a:prstGeom prst="rect">
            <a:avLst/>
          </a:prstGeom>
        </p:spPr>
      </p:pic>
      <p:sp>
        <p:nvSpPr>
          <p:cNvPr id="9" name="Textfeld 8"/>
          <p:cNvSpPr txBox="1"/>
          <p:nvPr/>
        </p:nvSpPr>
        <p:spPr>
          <a:xfrm>
            <a:off x="3503712" y="5968445"/>
            <a:ext cx="3816424" cy="307777"/>
          </a:xfrm>
          <a:prstGeom prst="rect">
            <a:avLst/>
          </a:prstGeom>
          <a:noFill/>
        </p:spPr>
        <p:txBody>
          <a:bodyPr wrap="square" rtlCol="0">
            <a:spAutoFit/>
          </a:bodyPr>
          <a:lstStyle/>
          <a:p>
            <a:r>
              <a:rPr lang="de-DE" sz="1400" dirty="0"/>
              <a:t>Quelle: </a:t>
            </a:r>
            <a:r>
              <a:rPr lang="de-DE" sz="1400" dirty="0">
                <a:hlinkClick r:id="rId4"/>
              </a:rPr>
              <a:t>International Panel on </a:t>
            </a:r>
            <a:r>
              <a:rPr lang="de-DE" sz="1400" dirty="0" err="1">
                <a:hlinkClick r:id="rId4"/>
              </a:rPr>
              <a:t>social</a:t>
            </a:r>
            <a:r>
              <a:rPr lang="de-DE" sz="1400" dirty="0">
                <a:hlinkClick r:id="rId4"/>
              </a:rPr>
              <a:t> </a:t>
            </a:r>
            <a:r>
              <a:rPr lang="de-DE" sz="1400" dirty="0" err="1">
                <a:hlinkClick r:id="rId4"/>
              </a:rPr>
              <a:t>progress</a:t>
            </a:r>
            <a:endParaRPr lang="de-DE" sz="1400" dirty="0"/>
          </a:p>
        </p:txBody>
      </p:sp>
      <p:sp>
        <p:nvSpPr>
          <p:cNvPr id="10" name="Ellipse 9"/>
          <p:cNvSpPr/>
          <p:nvPr/>
        </p:nvSpPr>
        <p:spPr>
          <a:xfrm rot="2340000">
            <a:off x="4388270" y="4398855"/>
            <a:ext cx="144016" cy="432048"/>
          </a:xfrm>
          <a:prstGeom prst="ellipse">
            <a:avLst/>
          </a:prstGeom>
          <a:noFill/>
          <a:scene3d>
            <a:camera prst="orthographicFront">
              <a:rot lat="203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solidFill>
                  <a:schemeClr val="bg1">
                    <a:lumMod val="50000"/>
                  </a:schemeClr>
                </a:solidFill>
              </a:rPr>
              <a:t>2. Reichtum</a:t>
            </a:r>
          </a:p>
          <a:p>
            <a:pPr marL="0" lvl="1"/>
            <a:r>
              <a:rPr lang="de-DE" sz="1400" dirty="0"/>
              <a:t>3. Entwicklungen</a:t>
            </a:r>
          </a:p>
        </p:txBody>
      </p:sp>
      <p:sp>
        <p:nvSpPr>
          <p:cNvPr id="14" name="Textfeld 13"/>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1608509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zu Folie 31</a:t>
            </a:r>
          </a:p>
        </p:txBody>
      </p:sp>
      <p:sp>
        <p:nvSpPr>
          <p:cNvPr id="5" name="Inhaltsplatzhalter 4"/>
          <p:cNvSpPr>
            <a:spLocks noGrp="1"/>
          </p:cNvSpPr>
          <p:nvPr>
            <p:ph idx="1"/>
          </p:nvPr>
        </p:nvSpPr>
        <p:spPr/>
        <p:txBody>
          <a:bodyPr>
            <a:normAutofit fontScale="92500" lnSpcReduction="20000"/>
          </a:bodyPr>
          <a:lstStyle/>
          <a:p>
            <a:r>
              <a:rPr lang="de-DE" dirty="0"/>
              <a:t>Eine Vielzahl von OECD- Staaten verzeichnet ebenso wie Deutschland in der Zeit von 1985 bis 2013 einen Anstieg des </a:t>
            </a:r>
            <a:r>
              <a:rPr lang="de-DE" dirty="0" err="1"/>
              <a:t>Gini</a:t>
            </a:r>
            <a:r>
              <a:rPr lang="de-DE" dirty="0"/>
              <a:t>-Koeffizienten, d.h. eine Zunahme der Einkommensungleichheit.</a:t>
            </a:r>
          </a:p>
          <a:p>
            <a:r>
              <a:rPr lang="de-DE" dirty="0"/>
              <a:t>Die Reduktion bei der Türkei geht auf deren starke ökonomische Entwicklung als Ferien- und Produktionsstandort für Europa zurück. Ob die Entwicklung in der jüngeren Zeit (Boykott nach Massenverhaftungen, Zentralbank-Turbulenzen mit Erdogan und </a:t>
            </a:r>
            <a:r>
              <a:rPr lang="de-DE" dirty="0" err="1"/>
              <a:t>Covid</a:t>
            </a:r>
            <a:r>
              <a:rPr lang="de-DE" dirty="0"/>
              <a:t>-Krise) anhält, darf bezweifelt werden.</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32</a:t>
            </a:fld>
            <a:endParaRPr lang="de-DE"/>
          </a:p>
        </p:txBody>
      </p:sp>
      <p:sp>
        <p:nvSpPr>
          <p:cNvPr id="8" name="Textfeld 7"/>
          <p:cNvSpPr txBox="1"/>
          <p:nvPr/>
        </p:nvSpPr>
        <p:spPr>
          <a:xfrm>
            <a:off x="5735960" y="0"/>
            <a:ext cx="4464496" cy="738664"/>
          </a:xfrm>
          <a:prstGeom prst="rect">
            <a:avLst/>
          </a:prstGeom>
          <a:noFill/>
        </p:spPr>
        <p:txBody>
          <a:bodyPr wrap="square" rtlCol="0">
            <a:spAutoFit/>
          </a:bodyPr>
          <a:lstStyle/>
          <a:p>
            <a:pPr marL="0" lvl="1"/>
            <a:r>
              <a:rPr lang="de-DE" sz="1400" dirty="0">
                <a:solidFill>
                  <a:schemeClr val="bg1">
                    <a:lumMod val="50000"/>
                  </a:schemeClr>
                </a:solidFill>
              </a:rPr>
              <a:t>1. Armut</a:t>
            </a:r>
          </a:p>
          <a:p>
            <a:pPr marL="0" lvl="1"/>
            <a:r>
              <a:rPr lang="de-DE" sz="1400" dirty="0">
                <a:solidFill>
                  <a:schemeClr val="bg1">
                    <a:lumMod val="50000"/>
                  </a:schemeClr>
                </a:solidFill>
              </a:rPr>
              <a:t>2. Reichtum</a:t>
            </a:r>
          </a:p>
          <a:p>
            <a:pPr marL="0" lvl="1"/>
            <a:r>
              <a:rPr lang="de-DE" sz="1400" dirty="0"/>
              <a:t>3. Entwicklungen</a:t>
            </a:r>
          </a:p>
        </p:txBody>
      </p:sp>
      <p:sp>
        <p:nvSpPr>
          <p:cNvPr id="9" name="Textfeld 8"/>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solidFill>
                  <a:schemeClr val="bg1">
                    <a:lumMod val="50000"/>
                  </a:schemeClr>
                </a:solidFill>
                <a:latin typeface="+mn-lt"/>
              </a:rPr>
              <a:t> Statistische Grundlagen</a:t>
            </a:r>
            <a:br>
              <a:rPr lang="de-DE" sz="1400" dirty="0">
                <a:latin typeface="+mn-lt"/>
              </a:rPr>
            </a:br>
            <a:r>
              <a:rPr lang="de-DE" sz="1400" dirty="0">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extLst>
      <p:ext uri="{BB962C8B-B14F-4D97-AF65-F5344CB8AC3E}">
        <p14:creationId xmlns:p14="http://schemas.microsoft.com/office/powerpoint/2010/main" val="3714200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991544" y="2492896"/>
            <a:ext cx="8229600" cy="1584176"/>
          </a:xfrm>
        </p:spPr>
        <p:txBody>
          <a:bodyPr/>
          <a:lstStyle/>
          <a:p>
            <a:r>
              <a:rPr lang="de-DE" dirty="0"/>
              <a:t>3. Lebenslauf und Gestaltungschancen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33</a:t>
            </a:fld>
            <a:endParaRPr lang="de-DE"/>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lstStyle/>
          <a:p>
            <a:r>
              <a:rPr lang="de-DE" dirty="0"/>
              <a:t>3.1 Geburt und Kindheit</a:t>
            </a:r>
          </a:p>
        </p:txBody>
      </p:sp>
      <p:sp>
        <p:nvSpPr>
          <p:cNvPr id="3" name="Inhaltsplatzhalter 2"/>
          <p:cNvSpPr>
            <a:spLocks noGrp="1"/>
          </p:cNvSpPr>
          <p:nvPr>
            <p:ph idx="1"/>
          </p:nvPr>
        </p:nvSpPr>
        <p:spPr>
          <a:xfrm>
            <a:off x="911424" y="2276874"/>
            <a:ext cx="10369152" cy="4392486"/>
          </a:xfrm>
        </p:spPr>
        <p:txBody>
          <a:bodyPr>
            <a:normAutofit fontScale="77500" lnSpcReduction="20000"/>
          </a:bodyPr>
          <a:lstStyle/>
          <a:p>
            <a:r>
              <a:rPr lang="de-DE" dirty="0"/>
              <a:t>Je nach der Beeinflussbarkeit des familiären Umfeldes durch äußere Einflüsse determiniert die Familie Bildungsweg und Chancen des Kindes</a:t>
            </a:r>
          </a:p>
          <a:p>
            <a:r>
              <a:rPr lang="de-DE" dirty="0"/>
              <a:t>Beispiel Migration und Hartz IV: Mangelnde gesellschaftliche Integration der Eltern </a:t>
            </a:r>
            <a:r>
              <a:rPr lang="de-DE" b="1" u="sng" dirty="0"/>
              <a:t>kann</a:t>
            </a:r>
            <a:r>
              <a:rPr lang="de-DE" dirty="0"/>
              <a:t> zur „Vererbung“ von  Verhaltensmustern führen, die die ökonomischen und sozialen Chancen des Kindes begrenzen</a:t>
            </a:r>
          </a:p>
          <a:p>
            <a:r>
              <a:rPr lang="de-DE" dirty="0"/>
              <a:t>Je früher in Kita und Schule andere Rollenbeispiele gezeigt/gesehen/übernommen werden, desto eher kann die Loslösung und desto größer die Potenzialausschöpfung sein </a:t>
            </a:r>
          </a:p>
          <a:p>
            <a:r>
              <a:rPr lang="de-DE" dirty="0"/>
              <a:t>Dies kann vom Geldbeutel der Eltern bzw. dem Umfang staatlicher Förderung abhängen (vgl. Debatte um billigere „Herdprämie“ oder teureren Kita-Platz)</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34</a:t>
            </a:fld>
            <a:endParaRPr lang="de-DE"/>
          </a:p>
        </p:txBody>
      </p:sp>
      <p:sp>
        <p:nvSpPr>
          <p:cNvPr id="6" name="Textfeld 5"/>
          <p:cNvSpPr txBox="1"/>
          <p:nvPr/>
        </p:nvSpPr>
        <p:spPr>
          <a:xfrm>
            <a:off x="5879976" y="0"/>
            <a:ext cx="4248472" cy="738664"/>
          </a:xfrm>
          <a:prstGeom prst="rect">
            <a:avLst/>
          </a:prstGeom>
          <a:noFill/>
        </p:spPr>
        <p:txBody>
          <a:bodyPr wrap="square" rtlCol="0">
            <a:spAutoFit/>
          </a:bodyPr>
          <a:lstStyle/>
          <a:p>
            <a:pPr marL="542925" lvl="1" indent="-514350"/>
            <a:r>
              <a:rPr lang="de-DE" sz="1400" dirty="0"/>
              <a:t>1. Geburt und Kindheit</a:t>
            </a:r>
          </a:p>
          <a:p>
            <a:pPr marL="542925" lvl="1" indent="-514350"/>
            <a:r>
              <a:rPr lang="de-DE" sz="1400" dirty="0">
                <a:solidFill>
                  <a:schemeClr val="bg1">
                    <a:lumMod val="50000"/>
                  </a:schemeClr>
                </a:solidFill>
              </a:rPr>
              <a:t>2. Junge Erwachsene</a:t>
            </a:r>
          </a:p>
          <a:p>
            <a:pPr marL="542925" lvl="1" indent="-514350"/>
            <a:r>
              <a:rPr lang="de-DE" sz="1400" dirty="0">
                <a:solidFill>
                  <a:schemeClr val="bg1">
                    <a:lumMod val="50000"/>
                  </a:schemeClr>
                </a:solidFill>
              </a:rPr>
              <a:t>3. Erwachsene</a:t>
            </a:r>
            <a:endParaRPr lang="de-DE" sz="1600" dirty="0">
              <a:solidFill>
                <a:schemeClr val="bg1">
                  <a:lumMod val="50000"/>
                </a:schemeClr>
              </a:solidFill>
            </a:endParaRPr>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Kindheit</a:t>
            </a:r>
          </a:p>
        </p:txBody>
      </p:sp>
      <p:sp>
        <p:nvSpPr>
          <p:cNvPr id="3" name="Inhaltsplatzhalter 2"/>
          <p:cNvSpPr>
            <a:spLocks noGrp="1"/>
          </p:cNvSpPr>
          <p:nvPr>
            <p:ph idx="1"/>
          </p:nvPr>
        </p:nvSpPr>
        <p:spPr>
          <a:xfrm>
            <a:off x="640804" y="2276872"/>
            <a:ext cx="10855796" cy="4176462"/>
          </a:xfrm>
        </p:spPr>
        <p:txBody>
          <a:bodyPr>
            <a:normAutofit fontScale="85000" lnSpcReduction="20000"/>
          </a:bodyPr>
          <a:lstStyle/>
          <a:p>
            <a:r>
              <a:rPr lang="de-DE" sz="2800" dirty="0"/>
              <a:t>Bei gleichen Bildungschancen sind </a:t>
            </a:r>
            <a:r>
              <a:rPr lang="de-DE" sz="2800" dirty="0">
                <a:solidFill>
                  <a:srgbClr val="FF0000"/>
                </a:solidFill>
              </a:rPr>
              <a:t>Bildungswahrnehmung und Bildungserfolg</a:t>
            </a:r>
            <a:r>
              <a:rPr lang="de-DE" sz="2800" dirty="0"/>
              <a:t> nicht gleich.</a:t>
            </a:r>
          </a:p>
          <a:p>
            <a:r>
              <a:rPr lang="de-DE" sz="2800" dirty="0"/>
              <a:t>Neben dem genetischen Anteil spielt dabei die </a:t>
            </a:r>
            <a:r>
              <a:rPr lang="de-DE" sz="2800" dirty="0">
                <a:solidFill>
                  <a:srgbClr val="FF0000"/>
                </a:solidFill>
              </a:rPr>
              <a:t>Sozialisation</a:t>
            </a:r>
            <a:r>
              <a:rPr lang="de-DE" sz="2800" dirty="0"/>
              <a:t> eine Rolle, z.B.</a:t>
            </a:r>
          </a:p>
          <a:p>
            <a:pPr lvl="1"/>
            <a:r>
              <a:rPr lang="de-DE" sz="2400" dirty="0"/>
              <a:t>Wertevermittlung (z.B. sich anstrengen) </a:t>
            </a:r>
          </a:p>
          <a:p>
            <a:pPr lvl="1"/>
            <a:r>
              <a:rPr lang="de-DE" sz="2400" dirty="0"/>
              <a:t>Zugangserleichterung durch Vorbild und Schwellenabbau (Lesen, Bibliothek, Museen)</a:t>
            </a:r>
          </a:p>
          <a:p>
            <a:r>
              <a:rPr lang="de-DE" sz="2800" dirty="0"/>
              <a:t>Zeit/Geld für Ganztageserziehung, Möglichkeit für Nachhilfe und musische Förderung, Zugang zu privaten Ersatzschulen bestimmen Erfolgsaussichten</a:t>
            </a:r>
          </a:p>
          <a:p>
            <a:r>
              <a:rPr lang="de-DE" sz="2800" dirty="0"/>
              <a:t>Schulabgänger </a:t>
            </a:r>
            <a:r>
              <a:rPr lang="de-DE" sz="2800" dirty="0">
                <a:solidFill>
                  <a:srgbClr val="FF0000"/>
                </a:solidFill>
              </a:rPr>
              <a:t>ohne Abschluss </a:t>
            </a:r>
            <a:r>
              <a:rPr lang="de-DE" sz="2800" dirty="0"/>
              <a:t>müssen durch Fördern und Fordern vermieden werden, denn Abschluss bestimmt Einstiegschancen in Arbeitsmarkt</a:t>
            </a:r>
          </a:p>
          <a:p>
            <a:r>
              <a:rPr lang="de-DE" sz="2800" dirty="0"/>
              <a:t>Kindesentwicklung auch Grund für besondere Berücksichtigung von </a:t>
            </a:r>
            <a:r>
              <a:rPr lang="de-DE" sz="2800" dirty="0">
                <a:solidFill>
                  <a:srgbClr val="FF0000"/>
                </a:solidFill>
              </a:rPr>
              <a:t>Alleinerziehenden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35</a:t>
            </a:fld>
            <a:endParaRPr lang="de-DE"/>
          </a:p>
        </p:txBody>
      </p:sp>
      <p:sp>
        <p:nvSpPr>
          <p:cNvPr id="6" name="Textfeld 5"/>
          <p:cNvSpPr txBox="1"/>
          <p:nvPr/>
        </p:nvSpPr>
        <p:spPr>
          <a:xfrm>
            <a:off x="5879976" y="0"/>
            <a:ext cx="4248472" cy="738664"/>
          </a:xfrm>
          <a:prstGeom prst="rect">
            <a:avLst/>
          </a:prstGeom>
          <a:noFill/>
        </p:spPr>
        <p:txBody>
          <a:bodyPr wrap="square" rtlCol="0">
            <a:spAutoFit/>
          </a:bodyPr>
          <a:lstStyle/>
          <a:p>
            <a:pPr marL="542925" lvl="1" indent="-514350"/>
            <a:r>
              <a:rPr lang="de-DE" sz="1400" dirty="0">
                <a:solidFill>
                  <a:schemeClr val="bg1">
                    <a:lumMod val="50000"/>
                  </a:schemeClr>
                </a:solidFill>
              </a:rPr>
              <a:t>1. Geburt</a:t>
            </a:r>
          </a:p>
          <a:p>
            <a:pPr marL="542925" lvl="1" indent="-514350"/>
            <a:r>
              <a:rPr lang="de-DE" sz="1400" dirty="0"/>
              <a:t>2. Kindheit und Alleinerziehende</a:t>
            </a:r>
          </a:p>
          <a:p>
            <a:pPr marL="542925" lvl="1" indent="-514350"/>
            <a:r>
              <a:rPr lang="de-DE" sz="1400" dirty="0">
                <a:solidFill>
                  <a:schemeClr val="bg1">
                    <a:lumMod val="50000"/>
                  </a:schemeClr>
                </a:solidFill>
              </a:rPr>
              <a:t>3. Junge Erwachsene</a:t>
            </a:r>
            <a:endParaRPr lang="de-DE" sz="1600" dirty="0">
              <a:solidFill>
                <a:schemeClr val="bg1">
                  <a:lumMod val="50000"/>
                </a:schemeClr>
              </a:solidFill>
            </a:endParaRPr>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1"/>
          </p:nvPr>
        </p:nvSpPr>
        <p:spPr/>
        <p:txBody>
          <a:bodyPr>
            <a:normAutofit fontScale="92500" lnSpcReduction="10000"/>
          </a:bodyPr>
          <a:lstStyle/>
          <a:p>
            <a:r>
              <a:rPr lang="de-DE" dirty="0"/>
              <a:t>Wie sind die Chancen auf </a:t>
            </a:r>
          </a:p>
          <a:p>
            <a:pPr lvl="1"/>
            <a:r>
              <a:rPr lang="de-DE" dirty="0"/>
              <a:t>Integration in den Arbeitsmarkt?</a:t>
            </a:r>
          </a:p>
          <a:p>
            <a:pPr lvl="1"/>
            <a:r>
              <a:rPr lang="de-DE" dirty="0"/>
              <a:t>sozialen Aufstieg</a:t>
            </a:r>
          </a:p>
          <a:p>
            <a:pPr lvl="1"/>
            <a:r>
              <a:rPr lang="de-DE" dirty="0"/>
              <a:t>adäquate Partnerwahl</a:t>
            </a:r>
          </a:p>
          <a:p>
            <a:pPr lvl="1"/>
            <a:r>
              <a:rPr lang="de-DE" dirty="0"/>
              <a:t>Vermögensschaffung</a:t>
            </a:r>
          </a:p>
          <a:p>
            <a:pPr lvl="1"/>
            <a:r>
              <a:rPr lang="de-DE" dirty="0"/>
              <a:t>gute Ausbildung der Kinder</a:t>
            </a:r>
          </a:p>
          <a:p>
            <a:pPr>
              <a:buNone/>
            </a:pPr>
            <a:r>
              <a:rPr lang="de-DE" dirty="0"/>
              <a:t>	entscheidet über Identifikation mit Staat und Gesellschaft oder Opposition </a:t>
            </a:r>
          </a:p>
        </p:txBody>
      </p:sp>
      <p:sp>
        <p:nvSpPr>
          <p:cNvPr id="2" name="Titel 1"/>
          <p:cNvSpPr>
            <a:spLocks noGrp="1"/>
          </p:cNvSpPr>
          <p:nvPr>
            <p:ph type="title"/>
          </p:nvPr>
        </p:nvSpPr>
        <p:spPr>
          <a:solidFill>
            <a:srgbClr val="FFFF00"/>
          </a:solidFill>
        </p:spPr>
        <p:txBody>
          <a:bodyPr/>
          <a:lstStyle/>
          <a:p>
            <a:r>
              <a:rPr lang="de-DE" dirty="0"/>
              <a:t>3.2 Junge Erwachsene</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36</a:t>
            </a:fld>
            <a:endParaRPr lang="de-DE"/>
          </a:p>
        </p:txBody>
      </p:sp>
      <p:sp>
        <p:nvSpPr>
          <p:cNvPr id="13" name="Textfeld 12"/>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
        <p:nvSpPr>
          <p:cNvPr id="8" name="Textfeld 7"/>
          <p:cNvSpPr txBox="1"/>
          <p:nvPr/>
        </p:nvSpPr>
        <p:spPr>
          <a:xfrm>
            <a:off x="5879976" y="0"/>
            <a:ext cx="4248472" cy="738664"/>
          </a:xfrm>
          <a:prstGeom prst="rect">
            <a:avLst/>
          </a:prstGeom>
          <a:noFill/>
        </p:spPr>
        <p:txBody>
          <a:bodyPr wrap="square" rtlCol="0">
            <a:spAutoFit/>
          </a:bodyPr>
          <a:lstStyle/>
          <a:p>
            <a:pPr marL="542925" lvl="1" indent="-514350"/>
            <a:r>
              <a:rPr lang="de-DE" sz="1400" dirty="0">
                <a:solidFill>
                  <a:schemeClr val="bg1">
                    <a:lumMod val="50000"/>
                  </a:schemeClr>
                </a:solidFill>
              </a:rPr>
              <a:t>1. Geburt und Kindheit</a:t>
            </a:r>
          </a:p>
          <a:p>
            <a:pPr marL="542925" lvl="1" indent="-514350"/>
            <a:r>
              <a:rPr lang="de-DE" sz="1400" dirty="0"/>
              <a:t>2. Junge Erwachsene</a:t>
            </a:r>
          </a:p>
          <a:p>
            <a:pPr marL="542925" lvl="1" indent="-514350"/>
            <a:r>
              <a:rPr lang="de-DE" sz="1400" dirty="0">
                <a:solidFill>
                  <a:schemeClr val="bg1">
                    <a:lumMod val="50000"/>
                  </a:schemeClr>
                </a:solidFill>
              </a:rPr>
              <a:t>3. Erwachsene</a:t>
            </a:r>
            <a:endParaRPr lang="de-DE" sz="1600" dirty="0">
              <a:solidFill>
                <a:schemeClr val="bg1">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37</a:t>
            </a:fld>
            <a:endParaRPr lang="de-DE"/>
          </a:p>
        </p:txBody>
      </p:sp>
      <p:sp>
        <p:nvSpPr>
          <p:cNvPr id="5" name="Rechteck 4"/>
          <p:cNvSpPr/>
          <p:nvPr/>
        </p:nvSpPr>
        <p:spPr>
          <a:xfrm>
            <a:off x="1703512" y="6093296"/>
            <a:ext cx="878497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770660704"/>
              </p:ext>
            </p:extLst>
          </p:nvPr>
        </p:nvGraphicFramePr>
        <p:xfrm>
          <a:off x="2927648" y="832695"/>
          <a:ext cx="6336704" cy="5980681"/>
        </p:xfrm>
        <a:graphic>
          <a:graphicData uri="http://schemas.openxmlformats.org/drawingml/2006/table">
            <a:tbl>
              <a:tblPr>
                <a:tableStyleId>{5C22544A-7EE6-4342-B048-85BDC9FD1C3A}</a:tableStyleId>
              </a:tblPr>
              <a:tblGrid>
                <a:gridCol w="1432385">
                  <a:extLst>
                    <a:ext uri="{9D8B030D-6E8A-4147-A177-3AD203B41FA5}">
                      <a16:colId xmlns:a16="http://schemas.microsoft.com/office/drawing/2014/main" val="20000"/>
                    </a:ext>
                  </a:extLst>
                </a:gridCol>
                <a:gridCol w="816091">
                  <a:extLst>
                    <a:ext uri="{9D8B030D-6E8A-4147-A177-3AD203B41FA5}">
                      <a16:colId xmlns:a16="http://schemas.microsoft.com/office/drawing/2014/main" val="20001"/>
                    </a:ext>
                  </a:extLst>
                </a:gridCol>
                <a:gridCol w="408046">
                  <a:extLst>
                    <a:ext uri="{9D8B030D-6E8A-4147-A177-3AD203B41FA5}">
                      <a16:colId xmlns:a16="http://schemas.microsoft.com/office/drawing/2014/main" val="20002"/>
                    </a:ext>
                  </a:extLst>
                </a:gridCol>
                <a:gridCol w="816091">
                  <a:extLst>
                    <a:ext uri="{9D8B030D-6E8A-4147-A177-3AD203B41FA5}">
                      <a16:colId xmlns:a16="http://schemas.microsoft.com/office/drawing/2014/main" val="20003"/>
                    </a:ext>
                  </a:extLst>
                </a:gridCol>
                <a:gridCol w="408046">
                  <a:extLst>
                    <a:ext uri="{9D8B030D-6E8A-4147-A177-3AD203B41FA5}">
                      <a16:colId xmlns:a16="http://schemas.microsoft.com/office/drawing/2014/main" val="20004"/>
                    </a:ext>
                  </a:extLst>
                </a:gridCol>
                <a:gridCol w="816091">
                  <a:extLst>
                    <a:ext uri="{9D8B030D-6E8A-4147-A177-3AD203B41FA5}">
                      <a16:colId xmlns:a16="http://schemas.microsoft.com/office/drawing/2014/main" val="20005"/>
                    </a:ext>
                  </a:extLst>
                </a:gridCol>
                <a:gridCol w="408046">
                  <a:extLst>
                    <a:ext uri="{9D8B030D-6E8A-4147-A177-3AD203B41FA5}">
                      <a16:colId xmlns:a16="http://schemas.microsoft.com/office/drawing/2014/main" val="20006"/>
                    </a:ext>
                  </a:extLst>
                </a:gridCol>
                <a:gridCol w="823862">
                  <a:extLst>
                    <a:ext uri="{9D8B030D-6E8A-4147-A177-3AD203B41FA5}">
                      <a16:colId xmlns:a16="http://schemas.microsoft.com/office/drawing/2014/main" val="20007"/>
                    </a:ext>
                  </a:extLst>
                </a:gridCol>
                <a:gridCol w="408046">
                  <a:extLst>
                    <a:ext uri="{9D8B030D-6E8A-4147-A177-3AD203B41FA5}">
                      <a16:colId xmlns:a16="http://schemas.microsoft.com/office/drawing/2014/main" val="20008"/>
                    </a:ext>
                  </a:extLst>
                </a:gridCol>
              </a:tblGrid>
              <a:tr h="186172">
                <a:tc>
                  <a:txBody>
                    <a:bodyPr/>
                    <a:lstStyle/>
                    <a:p>
                      <a:pPr algn="l" fontAlgn="ctr"/>
                      <a:r>
                        <a:rPr lang="de-DE" sz="1100" u="none" strike="noStrike" dirty="0">
                          <a:effectLst/>
                          <a:latin typeface="+mn-lt"/>
                        </a:rPr>
                        <a:t>Dataset: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l" fontAlgn="ctr"/>
                      <a:r>
                        <a:rPr lang="en-US" sz="1800" b="1" u="none" strike="noStrike" dirty="0">
                          <a:effectLst/>
                          <a:latin typeface="+mn-lt"/>
                        </a:rPr>
                        <a:t>Unemployment rate by age</a:t>
                      </a:r>
                      <a:r>
                        <a:rPr lang="en-US" sz="1100" u="none" strike="noStrike" dirty="0">
                          <a:effectLst/>
                          <a:latin typeface="+mn-lt"/>
                        </a:rPr>
                        <a:t> [TEPSR_WC170]</a:t>
                      </a:r>
                      <a:endParaRPr lang="en-US"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6172">
                <a:tc>
                  <a:txBody>
                    <a:bodyPr/>
                    <a:lstStyle/>
                    <a:p>
                      <a:pPr algn="l" fontAlgn="ctr"/>
                      <a:r>
                        <a:rPr lang="de-DE" sz="1100" u="none" strike="noStrike">
                          <a:effectLst/>
                          <a:latin typeface="+mn-lt"/>
                        </a:rPr>
                        <a:t>Last updated: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l" fontAlgn="ctr"/>
                      <a:r>
                        <a:rPr lang="de-DE" sz="1100" u="none" strike="noStrike" dirty="0">
                          <a:effectLst/>
                          <a:latin typeface="+mn-lt"/>
                        </a:rPr>
                        <a:t>21/04/2020 11:00</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6172">
                <a:tc>
                  <a:txBody>
                    <a:bodyPr/>
                    <a:lstStyle/>
                    <a:p>
                      <a:pPr algn="l" fontAlgn="ctr"/>
                      <a:r>
                        <a:rPr lang="de-DE" sz="1100" u="none" strike="noStrike">
                          <a:effectLst/>
                          <a:latin typeface="+mn-lt"/>
                        </a:rPr>
                        <a:t>Age class</a:t>
                      </a:r>
                      <a:endParaRPr lang="de-DE" sz="1100" b="1"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l" fontAlgn="ctr"/>
                      <a:r>
                        <a:rPr lang="en-US" sz="1400" b="1" u="none" strike="noStrike" dirty="0">
                          <a:effectLst/>
                          <a:latin typeface="+mn-lt"/>
                        </a:rPr>
                        <a:t>From 15 to 24 years</a:t>
                      </a:r>
                      <a:endParaRPr lang="en-US" sz="1400" b="1"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ctr"/>
                      <a:endParaRPr lang="en-US"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6172">
                <a:tc gridSpan="9">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50792">
                <a:tc>
                  <a:txBody>
                    <a:bodyPr/>
                    <a:lstStyle/>
                    <a:p>
                      <a:pPr algn="r" fontAlgn="ctr"/>
                      <a:endParaRPr lang="de-DE" sz="1100" b="1" i="0" u="none" strike="noStrike" dirty="0">
                        <a:solidFill>
                          <a:srgbClr val="FFFFFF"/>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de-DE" sz="1100" u="none" strike="noStrike" dirty="0">
                          <a:effectLst/>
                          <a:latin typeface="+mn-lt"/>
                        </a:rPr>
                        <a:t>2005</a:t>
                      </a:r>
                      <a:endParaRPr lang="de-DE" sz="1100" b="1" i="0" u="none" strike="noStrike" dirty="0">
                        <a:solidFill>
                          <a:srgbClr val="FFFFFF"/>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gridSpan="2">
                  <a:txBody>
                    <a:bodyPr/>
                    <a:lstStyle/>
                    <a:p>
                      <a:pPr algn="l" fontAlgn="ctr"/>
                      <a:r>
                        <a:rPr lang="de-DE" sz="1100" u="none" strike="noStrike">
                          <a:effectLst/>
                          <a:latin typeface="+mn-lt"/>
                        </a:rPr>
                        <a:t>2011</a:t>
                      </a:r>
                      <a:endParaRPr lang="de-DE" sz="1100" b="1" i="0" u="none" strike="noStrike">
                        <a:solidFill>
                          <a:srgbClr val="FFFFFF"/>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gridSpan="2">
                  <a:txBody>
                    <a:bodyPr/>
                    <a:lstStyle/>
                    <a:p>
                      <a:pPr algn="l" fontAlgn="ctr"/>
                      <a:r>
                        <a:rPr lang="de-DE" sz="1100" u="none" strike="noStrike">
                          <a:effectLst/>
                          <a:latin typeface="+mn-lt"/>
                        </a:rPr>
                        <a:t>2013</a:t>
                      </a:r>
                      <a:endParaRPr lang="de-DE" sz="1100" b="1" i="0" u="none" strike="noStrike">
                        <a:solidFill>
                          <a:srgbClr val="FFFFFF"/>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gridSpan="2">
                  <a:txBody>
                    <a:bodyPr/>
                    <a:lstStyle/>
                    <a:p>
                      <a:pPr algn="l" fontAlgn="ctr"/>
                      <a:r>
                        <a:rPr lang="de-DE" sz="1100" u="none" strike="noStrike">
                          <a:effectLst/>
                          <a:latin typeface="+mn-lt"/>
                        </a:rPr>
                        <a:t>2019</a:t>
                      </a:r>
                      <a:endParaRPr lang="de-DE" sz="1100" b="1" i="0" u="none" strike="noStrike">
                        <a:solidFill>
                          <a:srgbClr val="FFFFFF"/>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0004"/>
                  </a:ext>
                </a:extLst>
              </a:tr>
              <a:tr h="150792">
                <a:tc>
                  <a:txBody>
                    <a:bodyPr/>
                    <a:lstStyle/>
                    <a:p>
                      <a:pPr algn="l" fontAlgn="ctr"/>
                      <a:r>
                        <a:rPr lang="de-DE" sz="1100" u="none" strike="noStrike" dirty="0" err="1">
                          <a:effectLst/>
                          <a:latin typeface="+mn-lt"/>
                        </a:rPr>
                        <a:t>Belgium</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21,5</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18,7</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23,7</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14,2</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50792">
                <a:tc>
                  <a:txBody>
                    <a:bodyPr/>
                    <a:lstStyle/>
                    <a:p>
                      <a:pPr algn="l" fontAlgn="ctr"/>
                      <a:r>
                        <a:rPr lang="de-DE" sz="1100" u="none" strike="noStrike" dirty="0" err="1">
                          <a:effectLst/>
                          <a:latin typeface="+mn-lt"/>
                        </a:rPr>
                        <a:t>Bulgaria</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22,3</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25</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28,4</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8,9</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50792">
                <a:tc>
                  <a:txBody>
                    <a:bodyPr/>
                    <a:lstStyle/>
                    <a:p>
                      <a:pPr algn="l" fontAlgn="ctr"/>
                      <a:r>
                        <a:rPr lang="de-DE" sz="1100" u="none" strike="noStrike" dirty="0" err="1">
                          <a:effectLst/>
                          <a:latin typeface="+mn-lt"/>
                        </a:rPr>
                        <a:t>Czechia</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r>
                        <a:rPr lang="de-DE" sz="1100" u="none" strike="noStrike">
                          <a:effectLst/>
                          <a:latin typeface="+mn-lt"/>
                        </a:rPr>
                        <a:t>19,2</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r>
                        <a:rPr lang="de-DE" sz="1100" u="none" strike="noStrike">
                          <a:effectLst/>
                          <a:latin typeface="+mn-lt"/>
                        </a:rPr>
                        <a:t>18,1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r>
                        <a:rPr lang="de-DE" sz="1100" u="none" strike="noStrike">
                          <a:effectLst/>
                          <a:latin typeface="+mn-lt"/>
                        </a:rPr>
                        <a:t>19</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r>
                        <a:rPr lang="de-DE" sz="1100" u="none" strike="noStrike">
                          <a:effectLst/>
                          <a:latin typeface="+mn-lt"/>
                        </a:rPr>
                        <a:t>5,6</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7"/>
                  </a:ext>
                </a:extLst>
              </a:tr>
              <a:tr h="150792">
                <a:tc>
                  <a:txBody>
                    <a:bodyPr/>
                    <a:lstStyle/>
                    <a:p>
                      <a:pPr algn="l" fontAlgn="ctr"/>
                      <a:r>
                        <a:rPr lang="de-DE" sz="1100" u="none" strike="noStrike" dirty="0" err="1">
                          <a:effectLst/>
                          <a:latin typeface="+mn-lt"/>
                        </a:rPr>
                        <a:t>Denmark</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8,6</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16,4</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14,8</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10,1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7399">
                <a:tc>
                  <a:txBody>
                    <a:bodyPr/>
                    <a:lstStyle/>
                    <a:p>
                      <a:pPr algn="l" fontAlgn="ctr"/>
                      <a:r>
                        <a:rPr lang="en-US" sz="1100" u="none" strike="noStrike" dirty="0">
                          <a:effectLst/>
                          <a:latin typeface="+mn-lt"/>
                        </a:rPr>
                        <a:t>Germany</a:t>
                      </a:r>
                      <a:endParaRPr lang="en-US"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r" fontAlgn="ctr"/>
                      <a:r>
                        <a:rPr lang="de-DE" sz="1100" u="none" strike="noStrike" dirty="0">
                          <a:effectLst/>
                          <a:latin typeface="+mn-lt"/>
                        </a:rPr>
                        <a:t>15,5</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r" fontAlgn="ctr"/>
                      <a:r>
                        <a:rPr lang="de-DE" sz="1100" u="none" strike="noStrike" dirty="0">
                          <a:effectLst/>
                          <a:latin typeface="+mn-lt"/>
                        </a:rPr>
                        <a:t>8,5</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r" fontAlgn="ctr"/>
                      <a:r>
                        <a:rPr lang="de-DE" sz="1100" u="none" strike="noStrike" dirty="0">
                          <a:effectLst/>
                          <a:latin typeface="+mn-lt"/>
                        </a:rPr>
                        <a:t>7,8</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r" fontAlgn="ctr"/>
                      <a:r>
                        <a:rPr lang="de-DE" sz="1100" u="none" strike="noStrike" dirty="0">
                          <a:effectLst/>
                          <a:latin typeface="+mn-lt"/>
                        </a:rPr>
                        <a:t>5,8</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extLst>
                  <a:ext uri="{0D108BD9-81ED-4DB2-BD59-A6C34878D82A}">
                    <a16:rowId xmlns:a16="http://schemas.microsoft.com/office/drawing/2014/main" val="10009"/>
                  </a:ext>
                </a:extLst>
              </a:tr>
              <a:tr h="150792">
                <a:tc>
                  <a:txBody>
                    <a:bodyPr/>
                    <a:lstStyle/>
                    <a:p>
                      <a:pPr algn="l" fontAlgn="ctr"/>
                      <a:r>
                        <a:rPr lang="de-DE" sz="1100" u="none" strike="noStrike">
                          <a:effectLst/>
                          <a:latin typeface="+mn-lt"/>
                        </a:rPr>
                        <a:t>Estonia</a:t>
                      </a:r>
                      <a:endParaRPr lang="de-DE" sz="1100" b="1"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15,1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22,4</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18,7</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11,1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50792">
                <a:tc>
                  <a:txBody>
                    <a:bodyPr/>
                    <a:lstStyle/>
                    <a:p>
                      <a:pPr algn="l" fontAlgn="ctr"/>
                      <a:r>
                        <a:rPr lang="de-DE" sz="1100" u="none" strike="noStrike">
                          <a:effectLst/>
                          <a:latin typeface="+mn-lt"/>
                        </a:rPr>
                        <a:t>Ireland</a:t>
                      </a:r>
                      <a:endParaRPr lang="de-DE" sz="1100" b="1"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8,6</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29,6</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26,7</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12,5</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50792">
                <a:tc>
                  <a:txBody>
                    <a:bodyPr/>
                    <a:lstStyle/>
                    <a:p>
                      <a:pPr algn="l" fontAlgn="ctr"/>
                      <a:r>
                        <a:rPr lang="de-DE" sz="1100" u="none" strike="noStrike" dirty="0" err="1">
                          <a:effectLst/>
                          <a:latin typeface="+mn-lt"/>
                        </a:rPr>
                        <a:t>Greece</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a:effectLst/>
                          <a:latin typeface="+mn-lt"/>
                        </a:rPr>
                        <a:t>25,8</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a:effectLst/>
                          <a:latin typeface="+mn-lt"/>
                        </a:rPr>
                        <a:t>44,7</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58,3</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35,2</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2"/>
                  </a:ext>
                </a:extLst>
              </a:tr>
              <a:tr h="150792">
                <a:tc>
                  <a:txBody>
                    <a:bodyPr/>
                    <a:lstStyle/>
                    <a:p>
                      <a:pPr algn="l" fontAlgn="ctr"/>
                      <a:r>
                        <a:rPr lang="de-DE" sz="1100" u="none" strike="noStrike" dirty="0">
                          <a:effectLst/>
                          <a:latin typeface="+mn-lt"/>
                        </a:rPr>
                        <a:t>Spain</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19,6</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a:effectLst/>
                          <a:latin typeface="+mn-lt"/>
                        </a:rPr>
                        <a:t>46,2</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55,5</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32,5</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3"/>
                  </a:ext>
                </a:extLst>
              </a:tr>
              <a:tr h="150792">
                <a:tc>
                  <a:txBody>
                    <a:bodyPr/>
                    <a:lstStyle/>
                    <a:p>
                      <a:pPr algn="l" fontAlgn="ctr"/>
                      <a:r>
                        <a:rPr lang="de-DE" sz="1100" u="none" strike="noStrike" dirty="0">
                          <a:effectLst/>
                          <a:latin typeface="+mn-lt"/>
                        </a:rPr>
                        <a:t>France</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20,3</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21,9</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24,1</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19,6</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4"/>
                  </a:ext>
                </a:extLst>
              </a:tr>
              <a:tr h="150792">
                <a:tc>
                  <a:txBody>
                    <a:bodyPr/>
                    <a:lstStyle/>
                    <a:p>
                      <a:pPr algn="l" fontAlgn="ctr"/>
                      <a:r>
                        <a:rPr lang="de-DE" sz="1100" u="none" strike="noStrike" dirty="0" err="1">
                          <a:effectLst/>
                          <a:latin typeface="+mn-lt"/>
                        </a:rPr>
                        <a:t>Croatia</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32,3</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36,7</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50</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16,6</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50792">
                <a:tc>
                  <a:txBody>
                    <a:bodyPr/>
                    <a:lstStyle/>
                    <a:p>
                      <a:pPr algn="l" fontAlgn="ctr"/>
                      <a:r>
                        <a:rPr lang="de-DE" sz="1100" u="none" strike="noStrike" dirty="0" err="1">
                          <a:effectLst/>
                          <a:latin typeface="+mn-lt"/>
                        </a:rPr>
                        <a:t>Italy</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24,1</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a:effectLst/>
                          <a:latin typeface="+mn-lt"/>
                        </a:rPr>
                        <a:t>29,2</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40</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29,2</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6"/>
                  </a:ext>
                </a:extLst>
              </a:tr>
              <a:tr h="150792">
                <a:tc>
                  <a:txBody>
                    <a:bodyPr/>
                    <a:lstStyle/>
                    <a:p>
                      <a:pPr algn="l" fontAlgn="ctr"/>
                      <a:r>
                        <a:rPr lang="de-DE" sz="1100" u="none" strike="noStrike" dirty="0" err="1">
                          <a:effectLst/>
                          <a:latin typeface="+mn-lt"/>
                        </a:rPr>
                        <a:t>Cyprus</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13,9</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22,4</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38,9</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16,6</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50792">
                <a:tc>
                  <a:txBody>
                    <a:bodyPr/>
                    <a:lstStyle/>
                    <a:p>
                      <a:pPr algn="l" fontAlgn="ctr"/>
                      <a:r>
                        <a:rPr lang="de-DE" sz="1100" u="none" strike="noStrike">
                          <a:effectLst/>
                          <a:latin typeface="+mn-lt"/>
                        </a:rPr>
                        <a:t>Latvia</a:t>
                      </a:r>
                      <a:endParaRPr lang="de-DE" sz="1100" b="1"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15,1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31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23,2</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12,4</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50792">
                <a:tc>
                  <a:txBody>
                    <a:bodyPr/>
                    <a:lstStyle/>
                    <a:p>
                      <a:pPr algn="l" fontAlgn="ctr"/>
                      <a:r>
                        <a:rPr lang="de-DE" sz="1100" u="none" strike="noStrike">
                          <a:effectLst/>
                          <a:latin typeface="+mn-lt"/>
                        </a:rPr>
                        <a:t>Lithuania</a:t>
                      </a:r>
                      <a:endParaRPr lang="de-DE" sz="1100" b="1"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15,8</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32,6</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21,9</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11,9</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50792">
                <a:tc>
                  <a:txBody>
                    <a:bodyPr/>
                    <a:lstStyle/>
                    <a:p>
                      <a:pPr algn="l" fontAlgn="ctr"/>
                      <a:r>
                        <a:rPr lang="de-DE" sz="1100" u="none" strike="noStrike" dirty="0">
                          <a:effectLst/>
                          <a:latin typeface="+mn-lt"/>
                        </a:rPr>
                        <a:t>Luxembourg</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13,7</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16,8</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15,5</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17,0</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50792">
                <a:tc>
                  <a:txBody>
                    <a:bodyPr/>
                    <a:lstStyle/>
                    <a:p>
                      <a:pPr algn="l" fontAlgn="ctr"/>
                      <a:r>
                        <a:rPr lang="de-DE" sz="1100" u="none" strike="noStrike" dirty="0" err="1">
                          <a:effectLst/>
                          <a:latin typeface="+mn-lt"/>
                        </a:rPr>
                        <a:t>Hungary</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19,4</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26</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26,6</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11,4</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150792">
                <a:tc>
                  <a:txBody>
                    <a:bodyPr/>
                    <a:lstStyle/>
                    <a:p>
                      <a:pPr algn="l" fontAlgn="ctr"/>
                      <a:r>
                        <a:rPr lang="de-DE" sz="1100" u="none" strike="noStrike" dirty="0">
                          <a:effectLst/>
                          <a:latin typeface="+mn-lt"/>
                        </a:rPr>
                        <a:t>Malta</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16,1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13,3</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12,7</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9,2</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150792">
                <a:tc>
                  <a:txBody>
                    <a:bodyPr/>
                    <a:lstStyle/>
                    <a:p>
                      <a:pPr algn="l" fontAlgn="ctr"/>
                      <a:r>
                        <a:rPr lang="de-DE" sz="1100" u="none" strike="noStrike" dirty="0" err="1">
                          <a:effectLst/>
                          <a:latin typeface="+mn-lt"/>
                        </a:rPr>
                        <a:t>Netherlands</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r>
                        <a:rPr lang="de-DE" sz="1100" u="none" strike="noStrike" dirty="0">
                          <a:effectLst/>
                          <a:latin typeface="+mn-lt"/>
                        </a:rPr>
                        <a:t>11,8</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r>
                        <a:rPr lang="de-DE" sz="1100" u="none" strike="noStrike" dirty="0">
                          <a:effectLst/>
                          <a:latin typeface="+mn-lt"/>
                        </a:rPr>
                        <a:t>10</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r>
                        <a:rPr lang="de-DE" sz="1100" u="none" strike="noStrike" dirty="0">
                          <a:effectLst/>
                          <a:latin typeface="+mn-lt"/>
                        </a:rPr>
                        <a:t>13,2</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r>
                        <a:rPr lang="de-DE" sz="1100" u="none" strike="noStrike" dirty="0">
                          <a:effectLst/>
                          <a:latin typeface="+mn-lt"/>
                        </a:rPr>
                        <a:t>6,7</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23"/>
                  </a:ext>
                </a:extLst>
              </a:tr>
              <a:tr h="150792">
                <a:tc>
                  <a:txBody>
                    <a:bodyPr/>
                    <a:lstStyle/>
                    <a:p>
                      <a:pPr algn="l" fontAlgn="ctr"/>
                      <a:r>
                        <a:rPr lang="de-DE" sz="1100" u="none" strike="noStrike" dirty="0">
                          <a:effectLst/>
                          <a:latin typeface="+mn-lt"/>
                        </a:rPr>
                        <a:t>Austria</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8,9</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9,7</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8,5</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4"/>
                  </a:ext>
                </a:extLst>
              </a:tr>
              <a:tr h="150792">
                <a:tc>
                  <a:txBody>
                    <a:bodyPr/>
                    <a:lstStyle/>
                    <a:p>
                      <a:pPr algn="l" fontAlgn="ctr"/>
                      <a:r>
                        <a:rPr lang="de-DE" sz="1100" u="none" strike="noStrike" dirty="0" err="1">
                          <a:effectLst/>
                          <a:latin typeface="+mn-lt"/>
                        </a:rPr>
                        <a:t>Poland</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36,9</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25,8</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27,3</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9,9</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5"/>
                  </a:ext>
                </a:extLst>
              </a:tr>
              <a:tr h="150792">
                <a:tc>
                  <a:txBody>
                    <a:bodyPr/>
                    <a:lstStyle/>
                    <a:p>
                      <a:pPr algn="l" fontAlgn="ctr"/>
                      <a:r>
                        <a:rPr lang="de-DE" sz="1100" u="none" strike="noStrike" dirty="0">
                          <a:effectLst/>
                          <a:latin typeface="+mn-lt"/>
                        </a:rPr>
                        <a:t>Portugal</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16,2</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30,3</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a:effectLst/>
                          <a:latin typeface="+mn-lt"/>
                        </a:rPr>
                        <a:t>38,1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18,3</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26"/>
                  </a:ext>
                </a:extLst>
              </a:tr>
              <a:tr h="150792">
                <a:tc>
                  <a:txBody>
                    <a:bodyPr/>
                    <a:lstStyle/>
                    <a:p>
                      <a:pPr algn="l" fontAlgn="ctr"/>
                      <a:r>
                        <a:rPr lang="de-DE" sz="1100" u="none" strike="noStrike" dirty="0">
                          <a:effectLst/>
                          <a:latin typeface="+mn-lt"/>
                        </a:rPr>
                        <a:t>Romania</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a:effectLst/>
                          <a:latin typeface="+mn-lt"/>
                        </a:rPr>
                        <a:t>20,2</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a:effectLst/>
                          <a:latin typeface="+mn-lt"/>
                        </a:rPr>
                        <a:t>23,9</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23,7</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a:effectLst/>
                          <a:latin typeface="+mn-lt"/>
                        </a:rPr>
                        <a:t>16,8</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50792">
                <a:tc>
                  <a:txBody>
                    <a:bodyPr/>
                    <a:lstStyle/>
                    <a:p>
                      <a:pPr algn="l" fontAlgn="ctr"/>
                      <a:r>
                        <a:rPr lang="de-DE" sz="1100" u="none" strike="noStrike" dirty="0" err="1">
                          <a:effectLst/>
                          <a:latin typeface="+mn-lt"/>
                        </a:rPr>
                        <a:t>Slovenia</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15,9</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15,7</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21,6</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8,1</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de-DE" sz="1100" u="none" strike="noStrike">
                          <a:effectLst/>
                          <a:latin typeface="+mn-lt"/>
                        </a:rPr>
                        <a:t> </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8"/>
                  </a:ext>
                </a:extLst>
              </a:tr>
              <a:tr h="150792">
                <a:tc>
                  <a:txBody>
                    <a:bodyPr/>
                    <a:lstStyle/>
                    <a:p>
                      <a:pPr algn="l" fontAlgn="ctr"/>
                      <a:r>
                        <a:rPr lang="de-DE" sz="1100" u="none" strike="noStrike" dirty="0" err="1">
                          <a:effectLst/>
                          <a:latin typeface="+mn-lt"/>
                        </a:rPr>
                        <a:t>Slovakia</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30,1</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33,4</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a:effectLst/>
                          <a:latin typeface="+mn-lt"/>
                        </a:rPr>
                        <a:t>33,7</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16,1</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29"/>
                  </a:ext>
                </a:extLst>
              </a:tr>
              <a:tr h="150792">
                <a:tc>
                  <a:txBody>
                    <a:bodyPr/>
                    <a:lstStyle/>
                    <a:p>
                      <a:pPr algn="l" fontAlgn="ctr"/>
                      <a:r>
                        <a:rPr lang="de-DE" sz="1100" u="none" strike="noStrike">
                          <a:effectLst/>
                          <a:latin typeface="+mn-lt"/>
                        </a:rPr>
                        <a:t>Finland</a:t>
                      </a:r>
                      <a:endParaRPr lang="de-DE" sz="1100" b="1"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20,1</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20,1</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19,9</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a:effectLst/>
                          <a:latin typeface="+mn-lt"/>
                        </a:rPr>
                        <a:t>17,2</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de-DE" sz="1100" u="none" strike="noStrike" dirty="0">
                          <a:effectLst/>
                          <a:latin typeface="+mn-lt"/>
                        </a:rPr>
                        <a:t> </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30"/>
                  </a:ext>
                </a:extLst>
              </a:tr>
              <a:tr h="150792">
                <a:tc>
                  <a:txBody>
                    <a:bodyPr/>
                    <a:lstStyle/>
                    <a:p>
                      <a:pPr algn="l" fontAlgn="ctr"/>
                      <a:r>
                        <a:rPr lang="de-DE" sz="1100" u="none" strike="noStrike" dirty="0" err="1">
                          <a:effectLst/>
                          <a:latin typeface="+mn-lt"/>
                        </a:rPr>
                        <a:t>Sweden</a:t>
                      </a:r>
                      <a:endParaRPr lang="de-DE" sz="1100" b="1"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a:effectLst/>
                          <a:latin typeface="+mn-lt"/>
                        </a:rPr>
                        <a:t>22,8</a:t>
                      </a:r>
                      <a:endParaRPr lang="de-DE" sz="1100" b="0" i="0" u="none" strike="noStrike">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22,8</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23,5</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de-DE" sz="1100" u="none" strike="noStrike" dirty="0">
                          <a:effectLst/>
                          <a:latin typeface="+mn-lt"/>
                        </a:rPr>
                        <a:t>20,1</a:t>
                      </a: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endParaRPr lang="de-DE" sz="1100" b="0" i="0" u="none" strike="noStrike" dirty="0">
                        <a:solidFill>
                          <a:srgbClr val="000000"/>
                        </a:solidFill>
                        <a:effectLst/>
                        <a:latin typeface="+mn-lt"/>
                      </a:endParaRPr>
                    </a:p>
                  </a:txBody>
                  <a:tcPr marL="7614" marR="7614" marT="76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31"/>
                  </a:ext>
                </a:extLst>
              </a:tr>
              <a:tr h="186172">
                <a:tc gridSpan="9">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de-DE" sz="1100" b="0" i="0" u="none" strike="noStrike" dirty="0">
                        <a:solidFill>
                          <a:srgbClr val="000000"/>
                        </a:solidFill>
                        <a:effectLst/>
                        <a:latin typeface="+mn-lt"/>
                      </a:endParaRPr>
                    </a:p>
                  </a:txBody>
                  <a:tcPr marL="7614" marR="7614" marT="76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2"/>
                  </a:ext>
                </a:extLst>
              </a:tr>
            </a:tbl>
          </a:graphicData>
        </a:graphic>
      </p:graphicFrame>
      <p:sp>
        <p:nvSpPr>
          <p:cNvPr id="7" name="Textfeld 6"/>
          <p:cNvSpPr txBox="1"/>
          <p:nvPr/>
        </p:nvSpPr>
        <p:spPr>
          <a:xfrm>
            <a:off x="9336360" y="1628801"/>
            <a:ext cx="1188000" cy="646331"/>
          </a:xfrm>
          <a:prstGeom prst="rect">
            <a:avLst/>
          </a:prstGeom>
          <a:solidFill>
            <a:schemeClr val="bg1">
              <a:lumMod val="85000"/>
            </a:schemeClr>
          </a:solidFill>
        </p:spPr>
        <p:txBody>
          <a:bodyPr wrap="square" lIns="0" tIns="0" rIns="0" bIns="0" rtlCol="0">
            <a:spAutoFit/>
          </a:bodyPr>
          <a:lstStyle/>
          <a:p>
            <a:r>
              <a:rPr lang="de-DE" sz="1400" dirty="0">
                <a:solidFill>
                  <a:srgbClr val="36EA61"/>
                </a:solidFill>
              </a:rPr>
              <a:t>x &lt; 7%</a:t>
            </a:r>
          </a:p>
          <a:p>
            <a:r>
              <a:rPr lang="de-DE" sz="1400" dirty="0">
                <a:solidFill>
                  <a:srgbClr val="FFFF00"/>
                </a:solidFill>
              </a:rPr>
              <a:t>15%&lt;x&lt;19,5%</a:t>
            </a:r>
            <a:br>
              <a:rPr lang="de-DE" sz="1400" dirty="0"/>
            </a:br>
            <a:r>
              <a:rPr lang="de-DE" sz="1400" dirty="0">
                <a:solidFill>
                  <a:schemeClr val="accent3">
                    <a:lumMod val="60000"/>
                    <a:lumOff val="40000"/>
                  </a:schemeClr>
                </a:solidFill>
              </a:rPr>
              <a:t>x &gt;20%</a:t>
            </a:r>
          </a:p>
        </p:txBody>
      </p:sp>
      <p:sp>
        <p:nvSpPr>
          <p:cNvPr id="8" name="Textfeld 7"/>
          <p:cNvSpPr txBox="1"/>
          <p:nvPr/>
        </p:nvSpPr>
        <p:spPr>
          <a:xfrm>
            <a:off x="9282288" y="6286784"/>
            <a:ext cx="1296144" cy="276999"/>
          </a:xfrm>
          <a:prstGeom prst="rect">
            <a:avLst/>
          </a:prstGeom>
          <a:noFill/>
        </p:spPr>
        <p:txBody>
          <a:bodyPr wrap="square" rtlCol="0">
            <a:spAutoFit/>
          </a:bodyPr>
          <a:lstStyle/>
          <a:p>
            <a:r>
              <a:rPr lang="de-DE" sz="1200" dirty="0"/>
              <a:t>Quelle: </a:t>
            </a:r>
            <a:r>
              <a:rPr lang="de-DE" sz="1200" dirty="0" err="1">
                <a:hlinkClick r:id="rId2"/>
              </a:rPr>
              <a:t>Eurostat</a:t>
            </a:r>
            <a:endParaRPr lang="de-DE" sz="1200" dirty="0"/>
          </a:p>
        </p:txBody>
      </p:sp>
      <p:sp>
        <p:nvSpPr>
          <p:cNvPr id="9" name="Textfeld 8"/>
          <p:cNvSpPr txBox="1"/>
          <p:nvPr/>
        </p:nvSpPr>
        <p:spPr>
          <a:xfrm>
            <a:off x="5879976" y="0"/>
            <a:ext cx="4248472" cy="738664"/>
          </a:xfrm>
          <a:prstGeom prst="rect">
            <a:avLst/>
          </a:prstGeom>
          <a:noFill/>
        </p:spPr>
        <p:txBody>
          <a:bodyPr wrap="square" rtlCol="0">
            <a:spAutoFit/>
          </a:bodyPr>
          <a:lstStyle/>
          <a:p>
            <a:pPr marL="542925" lvl="1" indent="-514350"/>
            <a:r>
              <a:rPr lang="de-DE" sz="1400" dirty="0">
                <a:solidFill>
                  <a:schemeClr val="bg1">
                    <a:lumMod val="50000"/>
                  </a:schemeClr>
                </a:solidFill>
              </a:rPr>
              <a:t>1. Geburt und Kindheit</a:t>
            </a:r>
          </a:p>
          <a:p>
            <a:pPr marL="542925" lvl="1" indent="-514350"/>
            <a:r>
              <a:rPr lang="de-DE" sz="1400" dirty="0"/>
              <a:t>2. Junge Erwachsene</a:t>
            </a:r>
          </a:p>
          <a:p>
            <a:pPr marL="542925" lvl="1" indent="-514350"/>
            <a:r>
              <a:rPr lang="de-DE" sz="1400" dirty="0">
                <a:solidFill>
                  <a:schemeClr val="bg1">
                    <a:lumMod val="50000"/>
                  </a:schemeClr>
                </a:solidFill>
              </a:rPr>
              <a:t>3. Erwachsene</a:t>
            </a:r>
            <a:endParaRPr lang="de-DE" sz="1600" dirty="0">
              <a:solidFill>
                <a:schemeClr val="bg1">
                  <a:lumMod val="50000"/>
                </a:schemeClr>
              </a:solidFill>
            </a:endParaRPr>
          </a:p>
        </p:txBody>
      </p:sp>
      <p:sp>
        <p:nvSpPr>
          <p:cNvPr id="10" name="Textfeld 9"/>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zu Folie 37</a:t>
            </a:r>
          </a:p>
        </p:txBody>
      </p:sp>
      <p:sp>
        <p:nvSpPr>
          <p:cNvPr id="5" name="Inhaltsplatzhalter 4"/>
          <p:cNvSpPr>
            <a:spLocks noGrp="1"/>
          </p:cNvSpPr>
          <p:nvPr>
            <p:ph idx="1"/>
          </p:nvPr>
        </p:nvSpPr>
        <p:spPr/>
        <p:txBody>
          <a:bodyPr>
            <a:normAutofit fontScale="92500" lnSpcReduction="20000"/>
          </a:bodyPr>
          <a:lstStyle/>
          <a:p>
            <a:r>
              <a:rPr lang="de-DE" dirty="0"/>
              <a:t>In einiger Staaten der EU ist die Arbeitslosigkeit der jungen Menschen nach Schule/Ausbildung/Studium mit etwa einem Drittel sehr hoch. </a:t>
            </a:r>
          </a:p>
          <a:p>
            <a:r>
              <a:rPr lang="de-DE" dirty="0"/>
              <a:t>Dies kann eine destabilisierende Wirkung auf Wirtschaft und Staat entfalten (vgl. auch </a:t>
            </a:r>
            <a:r>
              <a:rPr lang="de-DE" dirty="0" err="1"/>
              <a:t>Maillot</a:t>
            </a:r>
            <a:r>
              <a:rPr lang="de-DE" dirty="0"/>
              <a:t> </a:t>
            </a:r>
            <a:r>
              <a:rPr lang="de-DE" dirty="0" err="1"/>
              <a:t>jaune</a:t>
            </a:r>
            <a:r>
              <a:rPr lang="de-DE" dirty="0"/>
              <a:t>: Gewaltsame Proteste in Frankreich; galt zwar der Rentenreform, war aber ein Grund für die breite Bevölkerung zum Aufruhr)</a:t>
            </a:r>
          </a:p>
          <a:p>
            <a:r>
              <a:rPr lang="de-DE" dirty="0"/>
              <a:t>Zur Erinnerung: der typische AfD-Wähler in D ist nicht in diesem Alter.</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38</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
        <p:nvSpPr>
          <p:cNvPr id="7" name="Textfeld 6"/>
          <p:cNvSpPr txBox="1"/>
          <p:nvPr/>
        </p:nvSpPr>
        <p:spPr>
          <a:xfrm>
            <a:off x="5879976" y="0"/>
            <a:ext cx="4248472" cy="738664"/>
          </a:xfrm>
          <a:prstGeom prst="rect">
            <a:avLst/>
          </a:prstGeom>
          <a:noFill/>
        </p:spPr>
        <p:txBody>
          <a:bodyPr wrap="square" rtlCol="0">
            <a:spAutoFit/>
          </a:bodyPr>
          <a:lstStyle/>
          <a:p>
            <a:pPr marL="542925" lvl="1" indent="-514350"/>
            <a:r>
              <a:rPr lang="de-DE" sz="1400" dirty="0">
                <a:solidFill>
                  <a:schemeClr val="bg1">
                    <a:lumMod val="50000"/>
                  </a:schemeClr>
                </a:solidFill>
              </a:rPr>
              <a:t>1. Geburt und Kindheit</a:t>
            </a:r>
          </a:p>
          <a:p>
            <a:pPr marL="542925" lvl="1" indent="-514350"/>
            <a:r>
              <a:rPr lang="de-DE" sz="1400" dirty="0"/>
              <a:t>2. Junge Erwachsene</a:t>
            </a:r>
          </a:p>
          <a:p>
            <a:pPr marL="542925" lvl="1" indent="-514350"/>
            <a:r>
              <a:rPr lang="de-DE" sz="1400" dirty="0">
                <a:solidFill>
                  <a:schemeClr val="bg1">
                    <a:lumMod val="50000"/>
                  </a:schemeClr>
                </a:solidFill>
              </a:rPr>
              <a:t>3. Erwachsene</a:t>
            </a:r>
            <a:endParaRPr lang="de-DE" sz="1600" dirty="0">
              <a:solidFill>
                <a:schemeClr val="bg1">
                  <a:lumMod val="50000"/>
                </a:schemeClr>
              </a:solidFill>
            </a:endParaRPr>
          </a:p>
        </p:txBody>
      </p:sp>
    </p:spTree>
    <p:extLst>
      <p:ext uri="{BB962C8B-B14F-4D97-AF65-F5344CB8AC3E}">
        <p14:creationId xmlns:p14="http://schemas.microsoft.com/office/powerpoint/2010/main" val="1732670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00"/>
          </a:solidFill>
        </p:spPr>
        <p:txBody>
          <a:bodyPr/>
          <a:lstStyle/>
          <a:p>
            <a:r>
              <a:rPr lang="de-DE" dirty="0"/>
              <a:t>3.3 Erwachsene</a:t>
            </a:r>
          </a:p>
        </p:txBody>
      </p:sp>
      <p:sp>
        <p:nvSpPr>
          <p:cNvPr id="3" name="Inhaltsplatzhalter 2"/>
          <p:cNvSpPr>
            <a:spLocks noGrp="1"/>
          </p:cNvSpPr>
          <p:nvPr>
            <p:ph idx="1"/>
          </p:nvPr>
        </p:nvSpPr>
        <p:spPr>
          <a:xfrm>
            <a:off x="839416" y="2276874"/>
            <a:ext cx="10153128" cy="4104454"/>
          </a:xfrm>
        </p:spPr>
        <p:txBody>
          <a:bodyPr>
            <a:normAutofit fontScale="92500" lnSpcReduction="20000"/>
          </a:bodyPr>
          <a:lstStyle/>
          <a:p>
            <a:r>
              <a:rPr lang="de-DE" dirty="0"/>
              <a:t>Wie sind die Chancen auf</a:t>
            </a:r>
          </a:p>
          <a:p>
            <a:pPr lvl="1"/>
            <a:r>
              <a:rPr lang="de-DE" dirty="0"/>
              <a:t>Veränderung des Berufsweges</a:t>
            </a:r>
          </a:p>
          <a:p>
            <a:pPr lvl="1"/>
            <a:r>
              <a:rPr lang="de-DE" dirty="0"/>
              <a:t>Rücklagenbildung und Bewältigung sozialer Notlagen (Arbeitslosigkeit, aber auch: Berufs- und Erwerbsunfähigkeit)</a:t>
            </a:r>
          </a:p>
          <a:p>
            <a:r>
              <a:rPr lang="de-DE" dirty="0"/>
              <a:t>Wie stark wirkt sich eine Scheidung aus</a:t>
            </a:r>
          </a:p>
          <a:p>
            <a:pPr lvl="1"/>
            <a:r>
              <a:rPr lang="de-DE" dirty="0"/>
              <a:t>Individuelle Kindererziehung noch möglich, oder nur noch kollektive finanzierbar</a:t>
            </a:r>
          </a:p>
          <a:p>
            <a:pPr lvl="1"/>
            <a:r>
              <a:rPr lang="de-DE" dirty="0"/>
              <a:t>Einschränkung der Lebensumstände hat Rückwirkungen auf Möglichkeiten der Kinder und damit das Selbstwertgefühl der ganzen Teilfamilie</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39</a:t>
            </a:fld>
            <a:endParaRPr lang="de-DE"/>
          </a:p>
        </p:txBody>
      </p:sp>
      <p:sp>
        <p:nvSpPr>
          <p:cNvPr id="6" name="Textfeld 5"/>
          <p:cNvSpPr txBox="1"/>
          <p:nvPr/>
        </p:nvSpPr>
        <p:spPr>
          <a:xfrm>
            <a:off x="5879976" y="0"/>
            <a:ext cx="4248472" cy="738664"/>
          </a:xfrm>
          <a:prstGeom prst="rect">
            <a:avLst/>
          </a:prstGeom>
          <a:noFill/>
        </p:spPr>
        <p:txBody>
          <a:bodyPr wrap="square" rtlCol="0">
            <a:spAutoFit/>
          </a:bodyPr>
          <a:lstStyle/>
          <a:p>
            <a:pPr marL="542925" lvl="1" indent="-514350"/>
            <a:r>
              <a:rPr lang="de-DE" sz="1400" dirty="0">
                <a:solidFill>
                  <a:schemeClr val="bg1">
                    <a:lumMod val="50000"/>
                  </a:schemeClr>
                </a:solidFill>
              </a:rPr>
              <a:t>2. Junge Erwachsene</a:t>
            </a:r>
          </a:p>
          <a:p>
            <a:pPr marL="542925" lvl="1" indent="-514350"/>
            <a:r>
              <a:rPr lang="de-DE" sz="1400" dirty="0"/>
              <a:t>3. Erwachsene</a:t>
            </a:r>
          </a:p>
          <a:p>
            <a:pPr marL="542925" lvl="1" indent="-514350"/>
            <a:r>
              <a:rPr lang="de-DE" sz="1400" dirty="0">
                <a:solidFill>
                  <a:schemeClr val="bg1">
                    <a:lumMod val="50000"/>
                  </a:schemeClr>
                </a:solidFill>
              </a:rPr>
              <a:t>4. Alte</a:t>
            </a:r>
            <a:endParaRPr lang="de-DE" sz="1600" dirty="0">
              <a:solidFill>
                <a:schemeClr val="bg1">
                  <a:lumMod val="50000"/>
                </a:schemeClr>
              </a:solidFill>
            </a:endParaRPr>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992313" y="1052513"/>
            <a:ext cx="8229600" cy="1143000"/>
          </a:xfrm>
        </p:spPr>
        <p:txBody>
          <a:bodyPr/>
          <a:lstStyle/>
          <a:p>
            <a:pPr eaLnBrk="1" hangingPunct="1"/>
            <a:r>
              <a:rPr lang="de-DE" dirty="0"/>
              <a:t>1.1 Maße</a:t>
            </a:r>
          </a:p>
        </p:txBody>
      </p:sp>
      <p:sp>
        <p:nvSpPr>
          <p:cNvPr id="15362" name="Inhaltsplatzhalter 2"/>
          <p:cNvSpPr>
            <a:spLocks noGrp="1"/>
          </p:cNvSpPr>
          <p:nvPr>
            <p:ph idx="1"/>
          </p:nvPr>
        </p:nvSpPr>
        <p:spPr>
          <a:xfrm>
            <a:off x="839416" y="1988841"/>
            <a:ext cx="10081120" cy="4392487"/>
          </a:xfrm>
        </p:spPr>
        <p:txBody>
          <a:bodyPr>
            <a:normAutofit fontScale="85000" lnSpcReduction="20000"/>
          </a:bodyPr>
          <a:lstStyle/>
          <a:p>
            <a:pPr eaLnBrk="1" hangingPunct="1"/>
            <a:r>
              <a:rPr lang="de-DE" dirty="0"/>
              <a:t>Mittelwerte</a:t>
            </a:r>
          </a:p>
          <a:p>
            <a:pPr lvl="1" eaLnBrk="1" hangingPunct="1"/>
            <a:r>
              <a:rPr lang="de-DE" dirty="0"/>
              <a:t>Mathematik und Verteilungsfragen beeinflussen sich:</a:t>
            </a:r>
          </a:p>
          <a:p>
            <a:pPr lvl="2" eaLnBrk="1" hangingPunct="1"/>
            <a:r>
              <a:rPr lang="de-DE" dirty="0"/>
              <a:t>Einkommen hat eine klare Untergrenze (0), aber eine offene Obergrenze, d.h. das arithmetische Mittel (z.B. Durchschnittseinkommen) ist besonders anfällig für Ausreißer nach oben. </a:t>
            </a:r>
          </a:p>
          <a:p>
            <a:pPr lvl="2" eaLnBrk="1" hangingPunct="1"/>
            <a:r>
              <a:rPr lang="de-DE" dirty="0"/>
              <a:t>Für das Nettovermögen (Vermögensgegenstände – Schulden) können auch Ausreißer nach unten bestehen; sie sind aber wegen der üblichen Kreditvergabepraxis eher selten.</a:t>
            </a:r>
          </a:p>
          <a:p>
            <a:pPr lvl="2" eaLnBrk="1" hangingPunct="1"/>
            <a:r>
              <a:rPr lang="de-DE" dirty="0"/>
              <a:t>Betrachtet man Armut als ein absolutes Phänomen (z.B. fester Einkommensbetrag von USD 1,90/Tag), ist der Abstand zum Mittelwert und damit dessen Position nicht so wichtig. </a:t>
            </a:r>
          </a:p>
          <a:p>
            <a:pPr lvl="2" eaLnBrk="1" hangingPunct="1"/>
            <a:r>
              <a:rPr lang="de-DE" dirty="0"/>
              <a:t>Betrachtet man Armut als ein relatives Phänomen, das vom Abstand zur „gesellschaftlichen Mitte“ ausgeht („den Anschluss verlieren“), so seine Position von hoher Bedeutung (z.B. mittleres Einkommen)</a:t>
            </a:r>
          </a:p>
        </p:txBody>
      </p:sp>
      <p:sp>
        <p:nvSpPr>
          <p:cNvPr id="6" name="Textfeld 5"/>
          <p:cNvSpPr txBox="1"/>
          <p:nvPr/>
        </p:nvSpPr>
        <p:spPr>
          <a:xfrm>
            <a:off x="5591944" y="0"/>
            <a:ext cx="345638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Maße</a:t>
            </a:r>
            <a:br>
              <a:rPr lang="de-DE" sz="1400" dirty="0">
                <a:latin typeface="+mn-lt"/>
              </a:rPr>
            </a:br>
            <a:r>
              <a:rPr lang="de-DE" sz="1400" dirty="0">
                <a:solidFill>
                  <a:schemeClr val="bg1">
                    <a:lumMod val="50000"/>
                  </a:schemeClr>
                </a:solidFill>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p:txBody>
      </p:sp>
      <p:sp>
        <p:nvSpPr>
          <p:cNvPr id="9" name="Foliennummernplatzhalter 8"/>
          <p:cNvSpPr>
            <a:spLocks noGrp="1"/>
          </p:cNvSpPr>
          <p:nvPr>
            <p:ph type="sldNum" sz="quarter" idx="11"/>
          </p:nvPr>
        </p:nvSpPr>
        <p:spPr/>
        <p:txBody>
          <a:bodyPr/>
          <a:lstStyle/>
          <a:p>
            <a:pPr>
              <a:defRPr/>
            </a:pPr>
            <a:fld id="{237E0C88-52FB-4F28-89BE-B873E6B3728C}" type="slidenum">
              <a:rPr lang="de-DE"/>
              <a:pPr>
                <a:defRPr/>
              </a:pPr>
              <a:t>4</a:t>
            </a:fld>
            <a:endParaRPr lang="de-DE"/>
          </a:p>
        </p:txBody>
      </p:sp>
      <p:sp>
        <p:nvSpPr>
          <p:cNvPr id="10" name="Fußzeilenplatzhalter 9"/>
          <p:cNvSpPr>
            <a:spLocks noGrp="1"/>
          </p:cNvSpPr>
          <p:nvPr>
            <p:ph type="ftr" sz="quarter" idx="10"/>
          </p:nvPr>
        </p:nvSpPr>
        <p:spPr/>
        <p:txBody>
          <a:bodyPr/>
          <a:lstStyle/>
          <a:p>
            <a:pPr>
              <a:defRPr/>
            </a:pPr>
            <a:r>
              <a:rPr lang="de-DE"/>
              <a:t>© Anselm Dohle-Beltinger 2023</a:t>
            </a:r>
          </a:p>
        </p:txBody>
      </p:sp>
      <p:sp>
        <p:nvSpPr>
          <p:cNvPr id="11" name="Textfeld 10"/>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40</a:t>
            </a:fld>
            <a:endParaRPr lang="de-DE"/>
          </a:p>
        </p:txBody>
      </p:sp>
      <p:sp>
        <p:nvSpPr>
          <p:cNvPr id="9" name="Textfeld 8"/>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graphicFrame>
        <p:nvGraphicFramePr>
          <p:cNvPr id="2" name="Tabelle 1"/>
          <p:cNvGraphicFramePr>
            <a:graphicFrameLocks noGrp="1"/>
          </p:cNvGraphicFramePr>
          <p:nvPr>
            <p:extLst>
              <p:ext uri="{D42A27DB-BD31-4B8C-83A1-F6EECF244321}">
                <p14:modId xmlns:p14="http://schemas.microsoft.com/office/powerpoint/2010/main" val="757900872"/>
              </p:ext>
            </p:extLst>
          </p:nvPr>
        </p:nvGraphicFramePr>
        <p:xfrm>
          <a:off x="1919537" y="1073151"/>
          <a:ext cx="6623726" cy="5651753"/>
        </p:xfrm>
        <a:graphic>
          <a:graphicData uri="http://schemas.openxmlformats.org/drawingml/2006/table">
            <a:tbl>
              <a:tblPr>
                <a:tableStyleId>{0505E3EF-67EA-436B-97B2-0124C06EBD24}</a:tableStyleId>
              </a:tblPr>
              <a:tblGrid>
                <a:gridCol w="1398559">
                  <a:extLst>
                    <a:ext uri="{9D8B030D-6E8A-4147-A177-3AD203B41FA5}">
                      <a16:colId xmlns:a16="http://schemas.microsoft.com/office/drawing/2014/main" val="20000"/>
                    </a:ext>
                  </a:extLst>
                </a:gridCol>
                <a:gridCol w="565260">
                  <a:extLst>
                    <a:ext uri="{9D8B030D-6E8A-4147-A177-3AD203B41FA5}">
                      <a16:colId xmlns:a16="http://schemas.microsoft.com/office/drawing/2014/main" val="20001"/>
                    </a:ext>
                  </a:extLst>
                </a:gridCol>
                <a:gridCol w="665701">
                  <a:extLst>
                    <a:ext uri="{9D8B030D-6E8A-4147-A177-3AD203B41FA5}">
                      <a16:colId xmlns:a16="http://schemas.microsoft.com/office/drawing/2014/main" val="20002"/>
                    </a:ext>
                  </a:extLst>
                </a:gridCol>
                <a:gridCol w="665701">
                  <a:extLst>
                    <a:ext uri="{9D8B030D-6E8A-4147-A177-3AD203B41FA5}">
                      <a16:colId xmlns:a16="http://schemas.microsoft.com/office/drawing/2014/main" val="20003"/>
                    </a:ext>
                  </a:extLst>
                </a:gridCol>
                <a:gridCol w="665701">
                  <a:extLst>
                    <a:ext uri="{9D8B030D-6E8A-4147-A177-3AD203B41FA5}">
                      <a16:colId xmlns:a16="http://schemas.microsoft.com/office/drawing/2014/main" val="20004"/>
                    </a:ext>
                  </a:extLst>
                </a:gridCol>
                <a:gridCol w="665701">
                  <a:extLst>
                    <a:ext uri="{9D8B030D-6E8A-4147-A177-3AD203B41FA5}">
                      <a16:colId xmlns:a16="http://schemas.microsoft.com/office/drawing/2014/main" val="20005"/>
                    </a:ext>
                  </a:extLst>
                </a:gridCol>
                <a:gridCol w="665701">
                  <a:extLst>
                    <a:ext uri="{9D8B030D-6E8A-4147-A177-3AD203B41FA5}">
                      <a16:colId xmlns:a16="http://schemas.microsoft.com/office/drawing/2014/main" val="20006"/>
                    </a:ext>
                  </a:extLst>
                </a:gridCol>
                <a:gridCol w="665701">
                  <a:extLst>
                    <a:ext uri="{9D8B030D-6E8A-4147-A177-3AD203B41FA5}">
                      <a16:colId xmlns:a16="http://schemas.microsoft.com/office/drawing/2014/main" val="20007"/>
                    </a:ext>
                  </a:extLst>
                </a:gridCol>
                <a:gridCol w="665701">
                  <a:extLst>
                    <a:ext uri="{9D8B030D-6E8A-4147-A177-3AD203B41FA5}">
                      <a16:colId xmlns:a16="http://schemas.microsoft.com/office/drawing/2014/main" val="20008"/>
                    </a:ext>
                  </a:extLst>
                </a:gridCol>
              </a:tblGrid>
              <a:tr h="181836">
                <a:tc gridSpan="9">
                  <a:txBody>
                    <a:bodyPr/>
                    <a:lstStyle/>
                    <a:p>
                      <a:pPr algn="ctr" fontAlgn="b"/>
                      <a:r>
                        <a:rPr lang="de-DE" sz="1500" b="1" u="none" strike="noStrike" dirty="0">
                          <a:effectLst/>
                        </a:rPr>
                        <a:t>Bestand Regelleistungsberechtigte (RLB) nach bisheriger Verweildauer</a:t>
                      </a:r>
                      <a:endParaRPr lang="de-DE" sz="1500" b="1" i="0" u="none" strike="noStrike" dirty="0">
                        <a:solidFill>
                          <a:srgbClr val="000000"/>
                        </a:solidFill>
                        <a:effectLst/>
                        <a:latin typeface="Arial" panose="020B0604020202020204" pitchFamily="34" charset="0"/>
                      </a:endParaRPr>
                    </a:p>
                  </a:txBody>
                  <a:tcPr marL="6148" marR="6148" marT="6148"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68366">
                <a:tc gridSpan="9">
                  <a:txBody>
                    <a:bodyPr/>
                    <a:lstStyle/>
                    <a:p>
                      <a:pPr algn="ctr" fontAlgn="b"/>
                      <a:r>
                        <a:rPr lang="de-DE" sz="1400" b="1" u="none" strike="noStrike" dirty="0">
                          <a:effectLst/>
                        </a:rPr>
                        <a:t>Gesamtdauer der Arbeitslosigkeit</a:t>
                      </a:r>
                      <a:r>
                        <a:rPr lang="de-DE" sz="1400" u="none" strike="noStrike" dirty="0">
                          <a:effectLst/>
                        </a:rPr>
                        <a:t> i.d.R.: bisherige Verweildauer </a:t>
                      </a:r>
                      <a:r>
                        <a:rPr lang="de-DE" sz="1400" b="1" u="none" strike="noStrike" dirty="0">
                          <a:effectLst/>
                        </a:rPr>
                        <a:t>+ 12 Monate</a:t>
                      </a:r>
                      <a:endParaRPr lang="de-DE" sz="1400" b="1" i="0" u="none" strike="noStrike" dirty="0">
                        <a:solidFill>
                          <a:srgbClr val="000000"/>
                        </a:solidFill>
                        <a:effectLst/>
                        <a:latin typeface="Calibri" panose="020F0502020204030204" pitchFamily="34" charset="0"/>
                      </a:endParaRPr>
                    </a:p>
                  </a:txBody>
                  <a:tcPr marL="6148" marR="6148" marT="6148"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134694">
                <a:tc gridSpan="9">
                  <a:txBody>
                    <a:bodyPr/>
                    <a:lstStyle/>
                    <a:p>
                      <a:pPr algn="l" fontAlgn="b"/>
                      <a:r>
                        <a:rPr lang="de-DE" sz="600" u="none" strike="noStrike" dirty="0">
                          <a:effectLst/>
                        </a:rPr>
                        <a:t>Berichtsmonat Dezember 2019</a:t>
                      </a:r>
                      <a:endParaRPr lang="de-DE" sz="600" b="0" i="0" u="none" strike="noStrike" dirty="0">
                        <a:solidFill>
                          <a:srgbClr val="000000"/>
                        </a:solidFill>
                        <a:effectLst/>
                        <a:latin typeface="Arial" panose="020B0604020202020204" pitchFamily="34" charset="0"/>
                      </a:endParaRPr>
                    </a:p>
                  </a:txBody>
                  <a:tcPr marL="6148" marR="6148" marT="6148" marB="0" anchor="b"/>
                </a:tc>
                <a:tc hMerge="1">
                  <a:txBody>
                    <a:bodyPr/>
                    <a:lstStyle/>
                    <a:p>
                      <a:endParaRPr lang="de-DE"/>
                    </a:p>
                  </a:txBody>
                  <a:tcPr/>
                </a:tc>
                <a:tc hMerge="1">
                  <a:txBody>
                    <a:bodyPr/>
                    <a:lstStyle/>
                    <a:p>
                      <a:pPr algn="l" fontAlgn="ctr"/>
                      <a:endParaRPr lang="de-DE" sz="600" b="1" i="0" u="none" strike="noStrike" dirty="0">
                        <a:solidFill>
                          <a:srgbClr val="000000"/>
                        </a:solidFill>
                        <a:effectLst/>
                        <a:latin typeface="Arial" panose="020B0604020202020204" pitchFamily="34" charset="0"/>
                      </a:endParaRPr>
                    </a:p>
                  </a:txBody>
                  <a:tcPr marL="6148" marR="6148" marT="6148" marB="0" anchor="ctr"/>
                </a:tc>
                <a:tc hMerge="1">
                  <a:txBody>
                    <a:bodyPr/>
                    <a:lstStyle/>
                    <a:p>
                      <a:pPr algn="l" fontAlgn="b"/>
                      <a:endParaRPr lang="de-DE" sz="800" b="0" i="0" u="none" strike="noStrike" dirty="0">
                        <a:solidFill>
                          <a:srgbClr val="000000"/>
                        </a:solidFill>
                        <a:effectLst/>
                        <a:latin typeface="Calibri" panose="020F0502020204030204" pitchFamily="34" charset="0"/>
                      </a:endParaRPr>
                    </a:p>
                  </a:txBody>
                  <a:tcPr marL="6148" marR="6148" marT="6148" marB="0" anchor="b"/>
                </a:tc>
                <a:tc hMerge="1">
                  <a:txBody>
                    <a:bodyPr/>
                    <a:lstStyle/>
                    <a:p>
                      <a:pPr algn="l" fontAlgn="b"/>
                      <a:endParaRPr lang="de-DE" sz="800" b="0" i="0" u="none" strike="noStrike" dirty="0">
                        <a:solidFill>
                          <a:srgbClr val="000000"/>
                        </a:solidFill>
                        <a:effectLst/>
                        <a:latin typeface="Calibri" panose="020F0502020204030204" pitchFamily="34" charset="0"/>
                      </a:endParaRPr>
                    </a:p>
                  </a:txBody>
                  <a:tcPr marL="6148" marR="6148" marT="6148" marB="0" anchor="b"/>
                </a:tc>
                <a:tc hMerge="1">
                  <a:txBody>
                    <a:bodyPr/>
                    <a:lstStyle/>
                    <a:p>
                      <a:pPr algn="l" fontAlgn="b"/>
                      <a:endParaRPr lang="de-DE" sz="800" b="0" i="0" u="none" strike="noStrike" dirty="0">
                        <a:solidFill>
                          <a:srgbClr val="000000"/>
                        </a:solidFill>
                        <a:effectLst/>
                        <a:latin typeface="Calibri" panose="020F0502020204030204" pitchFamily="34" charset="0"/>
                      </a:endParaRPr>
                    </a:p>
                  </a:txBody>
                  <a:tcPr marL="6148" marR="6148" marT="6148" marB="0" anchor="b"/>
                </a:tc>
                <a:tc hMerge="1">
                  <a:txBody>
                    <a:bodyPr/>
                    <a:lstStyle/>
                    <a:p>
                      <a:pPr algn="l" fontAlgn="b"/>
                      <a:endParaRPr lang="de-DE" sz="800" b="0" i="0" u="none" strike="noStrike" dirty="0">
                        <a:solidFill>
                          <a:srgbClr val="000000"/>
                        </a:solidFill>
                        <a:effectLst/>
                        <a:latin typeface="Calibri" panose="020F0502020204030204" pitchFamily="34" charset="0"/>
                      </a:endParaRPr>
                    </a:p>
                  </a:txBody>
                  <a:tcPr marL="6148" marR="6148" marT="6148" marB="0" anchor="b"/>
                </a:tc>
                <a:tc hMerge="1">
                  <a:txBody>
                    <a:bodyPr/>
                    <a:lstStyle/>
                    <a:p>
                      <a:pPr algn="l" fontAlgn="b"/>
                      <a:endParaRPr lang="de-DE" sz="800" b="0" i="0" u="none" strike="noStrike" dirty="0">
                        <a:solidFill>
                          <a:srgbClr val="000000"/>
                        </a:solidFill>
                        <a:effectLst/>
                        <a:latin typeface="Calibri" panose="020F0502020204030204" pitchFamily="34" charset="0"/>
                      </a:endParaRPr>
                    </a:p>
                  </a:txBody>
                  <a:tcPr marL="6148" marR="6148" marT="6148" marB="0" anchor="b"/>
                </a:tc>
                <a:tc hMerge="1">
                  <a:txBody>
                    <a:bodyPr/>
                    <a:lstStyle/>
                    <a:p>
                      <a:pPr algn="l" fontAlgn="b"/>
                      <a:endParaRPr lang="de-DE" sz="800" b="0" i="0" u="none" strike="noStrike" dirty="0">
                        <a:solidFill>
                          <a:srgbClr val="000000"/>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10002"/>
                  </a:ext>
                </a:extLst>
              </a:tr>
              <a:tr h="140295">
                <a:tc rowSpan="2">
                  <a:txBody>
                    <a:bodyPr/>
                    <a:lstStyle/>
                    <a:p>
                      <a:pPr algn="ctr" fontAlgn="ctr"/>
                      <a:r>
                        <a:rPr lang="de-DE" sz="900" u="none" strike="noStrike" dirty="0">
                          <a:effectLst/>
                        </a:rPr>
                        <a:t>Regionen</a:t>
                      </a:r>
                      <a:endParaRPr lang="de-DE" sz="900" b="0" i="0" u="none" strike="noStrike" dirty="0">
                        <a:solidFill>
                          <a:srgbClr val="000000"/>
                        </a:solidFill>
                        <a:effectLst/>
                        <a:latin typeface="Arial" panose="020B0604020202020204" pitchFamily="34" charset="0"/>
                      </a:endParaRPr>
                    </a:p>
                  </a:txBody>
                  <a:tcPr marL="6148" marR="6148" marT="6148" marB="0" anchor="ctr"/>
                </a:tc>
                <a:tc rowSpan="2">
                  <a:txBody>
                    <a:bodyPr/>
                    <a:lstStyle/>
                    <a:p>
                      <a:pPr algn="ctr" fontAlgn="ctr"/>
                      <a:r>
                        <a:rPr lang="de-DE" sz="900" u="none" strike="noStrike" dirty="0">
                          <a:effectLst/>
                        </a:rPr>
                        <a:t>Bestand</a:t>
                      </a:r>
                      <a:endParaRPr lang="de-DE" sz="900" b="0" i="0" u="none" strike="noStrike" dirty="0">
                        <a:solidFill>
                          <a:srgbClr val="000000"/>
                        </a:solidFill>
                        <a:effectLst/>
                        <a:latin typeface="Arial" panose="020B0604020202020204" pitchFamily="34" charset="0"/>
                      </a:endParaRPr>
                    </a:p>
                  </a:txBody>
                  <a:tcPr marL="6148" marR="6148" marT="6148" marB="0" anchor="ctr"/>
                </a:tc>
                <a:tc gridSpan="7">
                  <a:txBody>
                    <a:bodyPr/>
                    <a:lstStyle/>
                    <a:p>
                      <a:pPr algn="ctr" fontAlgn="ctr"/>
                      <a:r>
                        <a:rPr lang="de-DE" sz="900" u="none" strike="noStrike" dirty="0">
                          <a:effectLst/>
                        </a:rPr>
                        <a:t>klassiert nach bisheriger Verweildauer im Regelleistungsbezug</a:t>
                      </a:r>
                      <a:endParaRPr lang="de-DE" sz="900" b="0" i="0" u="none" strike="noStrike" dirty="0">
                        <a:solidFill>
                          <a:srgbClr val="000000"/>
                        </a:solidFill>
                        <a:effectLst/>
                        <a:latin typeface="Arial" panose="020B0604020202020204" pitchFamily="34" charset="0"/>
                      </a:endParaRPr>
                    </a:p>
                  </a:txBody>
                  <a:tcPr marL="6148" marR="6148" marT="6148"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407415">
                <a:tc vMerge="1">
                  <a:txBody>
                    <a:bodyPr/>
                    <a:lstStyle/>
                    <a:p>
                      <a:endParaRPr lang="de-DE"/>
                    </a:p>
                  </a:txBody>
                  <a:tcPr/>
                </a:tc>
                <a:tc vMerge="1">
                  <a:txBody>
                    <a:bodyPr/>
                    <a:lstStyle/>
                    <a:p>
                      <a:endParaRPr lang="de-DE"/>
                    </a:p>
                  </a:txBody>
                  <a:tcPr/>
                </a:tc>
                <a:tc>
                  <a:txBody>
                    <a:bodyPr/>
                    <a:lstStyle/>
                    <a:p>
                      <a:pPr algn="ctr" fontAlgn="ctr"/>
                      <a:r>
                        <a:rPr lang="de-DE" sz="900" u="none" strike="noStrike" dirty="0">
                          <a:effectLst/>
                        </a:rPr>
                        <a:t>unter 3 Monate</a:t>
                      </a:r>
                      <a:endParaRPr lang="de-DE" sz="900" b="0" i="0" u="none" strike="noStrike" dirty="0">
                        <a:solidFill>
                          <a:srgbClr val="000000"/>
                        </a:solidFill>
                        <a:effectLst/>
                        <a:latin typeface="Arial" panose="020B0604020202020204" pitchFamily="34" charset="0"/>
                      </a:endParaRPr>
                    </a:p>
                  </a:txBody>
                  <a:tcPr marL="6148" marR="6148" marT="6148" marB="0" anchor="ctr"/>
                </a:tc>
                <a:tc>
                  <a:txBody>
                    <a:bodyPr/>
                    <a:lstStyle/>
                    <a:p>
                      <a:pPr algn="ctr" fontAlgn="ctr"/>
                      <a:r>
                        <a:rPr lang="de-DE" sz="900" u="none" strike="noStrike">
                          <a:effectLst/>
                        </a:rPr>
                        <a:t>3 bis unter 6 Monate</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ctr" fontAlgn="ctr"/>
                      <a:r>
                        <a:rPr lang="de-DE" sz="900" u="none" strike="noStrike">
                          <a:effectLst/>
                        </a:rPr>
                        <a:t>6 bis unter 12 Monate</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ctr" fontAlgn="ctr"/>
                      <a:r>
                        <a:rPr lang="de-DE" sz="900" u="none" strike="noStrike" dirty="0">
                          <a:effectLst/>
                        </a:rPr>
                        <a:t>1 bis unter 2 Jahre</a:t>
                      </a:r>
                      <a:endParaRPr lang="de-DE" sz="900" b="0" i="0" u="none" strike="noStrike" dirty="0">
                        <a:solidFill>
                          <a:srgbClr val="000000"/>
                        </a:solidFill>
                        <a:effectLst/>
                        <a:latin typeface="Arial" panose="020B0604020202020204" pitchFamily="34" charset="0"/>
                      </a:endParaRPr>
                    </a:p>
                  </a:txBody>
                  <a:tcPr marL="6148" marR="6148" marT="6148" marB="0" anchor="ctr"/>
                </a:tc>
                <a:tc>
                  <a:txBody>
                    <a:bodyPr/>
                    <a:lstStyle/>
                    <a:p>
                      <a:pPr algn="ctr" fontAlgn="ctr"/>
                      <a:r>
                        <a:rPr lang="de-DE" sz="900" u="none" strike="noStrike">
                          <a:effectLst/>
                        </a:rPr>
                        <a:t>2 bis unter 3 Jahre</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ctr" fontAlgn="ctr"/>
                      <a:r>
                        <a:rPr lang="de-DE" sz="900" u="none" strike="noStrike">
                          <a:effectLst/>
                        </a:rPr>
                        <a:t>3 bis unter 4 Jahre</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ctr" fontAlgn="ctr"/>
                      <a:r>
                        <a:rPr lang="de-DE" sz="1000" b="1" u="none" strike="noStrike" dirty="0">
                          <a:effectLst/>
                        </a:rPr>
                        <a:t>4 Jahre und länger</a:t>
                      </a:r>
                      <a:endParaRPr lang="de-DE" sz="1000" b="1" i="0" u="none" strike="noStrike" dirty="0">
                        <a:solidFill>
                          <a:srgbClr val="00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04"/>
                  </a:ext>
                </a:extLst>
              </a:tr>
              <a:tr h="216000">
                <a:tc>
                  <a:txBody>
                    <a:bodyPr/>
                    <a:lstStyle/>
                    <a:p>
                      <a:pPr algn="l" fontAlgn="ctr"/>
                      <a:r>
                        <a:rPr lang="de-DE" sz="1100" u="none" strike="noStrike" dirty="0">
                          <a:effectLst/>
                        </a:rPr>
                        <a:t>Deutschland</a:t>
                      </a:r>
                      <a:endParaRPr lang="de-DE" sz="1100" b="1"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a:effectLst/>
                        </a:rPr>
                        <a:t>5.280.242</a:t>
                      </a:r>
                      <a:endParaRPr lang="de-DE" sz="900" b="1"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7%</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5%</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8%</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13%</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11%</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43%</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05"/>
                  </a:ext>
                </a:extLst>
              </a:tr>
              <a:tr h="216000">
                <a:tc>
                  <a:txBody>
                    <a:bodyPr/>
                    <a:lstStyle/>
                    <a:p>
                      <a:pPr algn="l" fontAlgn="ctr"/>
                      <a:r>
                        <a:rPr lang="de-DE" sz="1100" u="none" strike="noStrike" dirty="0">
                          <a:effectLst/>
                        </a:rPr>
                        <a:t>West</a:t>
                      </a:r>
                      <a:endParaRPr lang="de-DE" sz="11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a:effectLst/>
                        </a:rPr>
                        <a:t>3.990.102</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7%</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9%</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13%</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12%</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40%</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06"/>
                  </a:ext>
                </a:extLst>
              </a:tr>
              <a:tr h="216000">
                <a:tc>
                  <a:txBody>
                    <a:bodyPr/>
                    <a:lstStyle/>
                    <a:p>
                      <a:pPr algn="l" fontAlgn="ctr"/>
                      <a:r>
                        <a:rPr lang="de-DE" sz="1100" u="none" strike="noStrike" dirty="0">
                          <a:solidFill>
                            <a:schemeClr val="tx1"/>
                          </a:solidFill>
                          <a:effectLst/>
                        </a:rPr>
                        <a:t>Ost</a:t>
                      </a:r>
                      <a:endParaRPr lang="de-DE" sz="11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900" u="none" strike="noStrike" dirty="0">
                          <a:solidFill>
                            <a:schemeClr val="tx1"/>
                          </a:solidFill>
                          <a:effectLst/>
                        </a:rPr>
                        <a:t>1.290.140</a:t>
                      </a:r>
                      <a:endParaRPr lang="de-DE" sz="9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6%</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5%</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8%</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11%</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10%</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10%</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400" b="1" u="none" strike="noStrike" dirty="0">
                          <a:solidFill>
                            <a:schemeClr val="tx1"/>
                          </a:solidFill>
                          <a:effectLst/>
                        </a:rPr>
                        <a:t>50%</a:t>
                      </a:r>
                      <a:endParaRPr lang="de-DE" sz="1400" b="1"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extLst>
                  <a:ext uri="{0D108BD9-81ED-4DB2-BD59-A6C34878D82A}">
                    <a16:rowId xmlns:a16="http://schemas.microsoft.com/office/drawing/2014/main" val="10007"/>
                  </a:ext>
                </a:extLst>
              </a:tr>
              <a:tr h="216000">
                <a:tc>
                  <a:txBody>
                    <a:bodyPr/>
                    <a:lstStyle/>
                    <a:p>
                      <a:pPr algn="l" fontAlgn="ctr"/>
                      <a:r>
                        <a:rPr lang="de-DE" sz="1100" u="none" strike="noStrike" dirty="0">
                          <a:effectLst/>
                        </a:rPr>
                        <a:t> </a:t>
                      </a:r>
                      <a:endParaRPr lang="de-DE" sz="11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dirty="0">
                          <a:effectLst/>
                        </a:rPr>
                        <a:t> </a:t>
                      </a:r>
                      <a:endParaRPr lang="de-DE" sz="9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 </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08"/>
                  </a:ext>
                </a:extLst>
              </a:tr>
              <a:tr h="216000">
                <a:tc>
                  <a:txBody>
                    <a:bodyPr/>
                    <a:lstStyle/>
                    <a:p>
                      <a:pPr algn="l" fontAlgn="ctr"/>
                      <a:r>
                        <a:rPr lang="de-DE" sz="1100" u="none" strike="noStrike" dirty="0">
                          <a:effectLst/>
                        </a:rPr>
                        <a:t>Schleswig-Holstein</a:t>
                      </a:r>
                      <a:endParaRPr lang="de-DE" sz="11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a:effectLst/>
                        </a:rPr>
                        <a:t>198.338</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7%</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5%</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9%</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14%</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12%</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40%</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09"/>
                  </a:ext>
                </a:extLst>
              </a:tr>
              <a:tr h="216000">
                <a:tc>
                  <a:txBody>
                    <a:bodyPr/>
                    <a:lstStyle/>
                    <a:p>
                      <a:pPr algn="l" fontAlgn="ctr"/>
                      <a:r>
                        <a:rPr lang="de-DE" sz="1100" u="none" strike="noStrike">
                          <a:effectLst/>
                        </a:rPr>
                        <a:t>Hamburg</a:t>
                      </a:r>
                      <a:endParaRPr lang="de-DE" sz="11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a:effectLst/>
                        </a:rPr>
                        <a:t>173.276</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5%</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8%</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11%</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44%</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10"/>
                  </a:ext>
                </a:extLst>
              </a:tr>
              <a:tr h="216000">
                <a:tc>
                  <a:txBody>
                    <a:bodyPr/>
                    <a:lstStyle/>
                    <a:p>
                      <a:pPr algn="l" fontAlgn="ctr"/>
                      <a:r>
                        <a:rPr lang="de-DE" sz="1100" u="none" strike="noStrike" dirty="0">
                          <a:effectLst/>
                        </a:rPr>
                        <a:t>Niedersachsen</a:t>
                      </a:r>
                      <a:endParaRPr lang="de-DE" sz="11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dirty="0">
                          <a:effectLst/>
                        </a:rPr>
                        <a:t>519.504</a:t>
                      </a:r>
                      <a:endParaRPr lang="de-DE" sz="9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7%</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5%</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8%</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14%</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12%</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41%</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11"/>
                  </a:ext>
                </a:extLst>
              </a:tr>
              <a:tr h="216000">
                <a:tc>
                  <a:txBody>
                    <a:bodyPr/>
                    <a:lstStyle/>
                    <a:p>
                      <a:pPr algn="l" fontAlgn="ctr"/>
                      <a:r>
                        <a:rPr lang="de-DE" sz="1100" u="none" strike="noStrike" dirty="0">
                          <a:effectLst/>
                        </a:rPr>
                        <a:t>Bremen</a:t>
                      </a:r>
                      <a:endParaRPr lang="de-DE" sz="11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a:effectLst/>
                        </a:rPr>
                        <a:t>96.142</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5%</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8%</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12%</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12%</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45%</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12"/>
                  </a:ext>
                </a:extLst>
              </a:tr>
              <a:tr h="216000">
                <a:tc>
                  <a:txBody>
                    <a:bodyPr/>
                    <a:lstStyle/>
                    <a:p>
                      <a:pPr algn="l" fontAlgn="ctr"/>
                      <a:r>
                        <a:rPr lang="de-DE" sz="1100" u="none" strike="noStrike" dirty="0">
                          <a:effectLst/>
                        </a:rPr>
                        <a:t>Nordrhein-Westfalen</a:t>
                      </a:r>
                      <a:endParaRPr lang="de-DE" sz="11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a:effectLst/>
                        </a:rPr>
                        <a:t>1.546.625</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5%</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8%</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11%</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44%</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13"/>
                  </a:ext>
                </a:extLst>
              </a:tr>
              <a:tr h="216000">
                <a:tc>
                  <a:txBody>
                    <a:bodyPr/>
                    <a:lstStyle/>
                    <a:p>
                      <a:pPr algn="l" fontAlgn="ctr"/>
                      <a:r>
                        <a:rPr lang="de-DE" sz="1100" u="none" strike="noStrike" dirty="0">
                          <a:effectLst/>
                        </a:rPr>
                        <a:t>Hessen</a:t>
                      </a:r>
                      <a:endParaRPr lang="de-DE" sz="11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900" u="none" strike="noStrike">
                          <a:effectLst/>
                        </a:rPr>
                        <a:t>384.602</a:t>
                      </a:r>
                      <a:endParaRPr lang="de-DE" sz="9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7%</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9%</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14%</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15%</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11%</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400" b="1" u="none" strike="noStrike" dirty="0">
                          <a:solidFill>
                            <a:srgbClr val="FF0000"/>
                          </a:solidFill>
                          <a:effectLst/>
                        </a:rPr>
                        <a:t>39%</a:t>
                      </a:r>
                      <a:endParaRPr lang="de-DE" sz="1400" b="1" i="0" u="none" strike="noStrike" dirty="0">
                        <a:solidFill>
                          <a:srgbClr val="FF0000"/>
                        </a:solidFill>
                        <a:effectLst/>
                        <a:latin typeface="Arial" panose="020B0604020202020204" pitchFamily="34" charset="0"/>
                      </a:endParaRPr>
                    </a:p>
                  </a:txBody>
                  <a:tcPr marL="6148" marR="6148" marT="6148" marB="0" anchor="ctr">
                    <a:solidFill>
                      <a:srgbClr val="DEFEE3">
                        <a:alpha val="61961"/>
                      </a:srgbClr>
                    </a:solidFill>
                  </a:tcPr>
                </a:tc>
                <a:extLst>
                  <a:ext uri="{0D108BD9-81ED-4DB2-BD59-A6C34878D82A}">
                    <a16:rowId xmlns:a16="http://schemas.microsoft.com/office/drawing/2014/main" val="10014"/>
                  </a:ext>
                </a:extLst>
              </a:tr>
              <a:tr h="216000">
                <a:tc>
                  <a:txBody>
                    <a:bodyPr/>
                    <a:lstStyle/>
                    <a:p>
                      <a:pPr algn="l" fontAlgn="ctr"/>
                      <a:r>
                        <a:rPr lang="de-DE" sz="1100" u="none" strike="noStrike" dirty="0">
                          <a:effectLst/>
                        </a:rPr>
                        <a:t>Rheinland-Pfalz</a:t>
                      </a:r>
                      <a:endParaRPr lang="de-DE" sz="11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900" u="none" strike="noStrike" dirty="0">
                          <a:effectLst/>
                        </a:rPr>
                        <a:t>208.275</a:t>
                      </a:r>
                      <a:endParaRPr lang="de-DE" sz="9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8%</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10%</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14%</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14%</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400" b="1" u="none" strike="noStrike" dirty="0">
                          <a:solidFill>
                            <a:srgbClr val="FF0000"/>
                          </a:solidFill>
                          <a:effectLst/>
                        </a:rPr>
                        <a:t>35%</a:t>
                      </a:r>
                      <a:endParaRPr lang="de-DE" sz="1400" b="1" i="0" u="none" strike="noStrike" dirty="0">
                        <a:solidFill>
                          <a:srgbClr val="FF0000"/>
                        </a:solidFill>
                        <a:effectLst/>
                        <a:latin typeface="Arial" panose="020B0604020202020204" pitchFamily="34" charset="0"/>
                      </a:endParaRPr>
                    </a:p>
                  </a:txBody>
                  <a:tcPr marL="6148" marR="6148" marT="6148" marB="0" anchor="ctr">
                    <a:solidFill>
                      <a:srgbClr val="DEFEE3">
                        <a:alpha val="61961"/>
                      </a:srgbClr>
                    </a:solidFill>
                  </a:tcPr>
                </a:tc>
                <a:extLst>
                  <a:ext uri="{0D108BD9-81ED-4DB2-BD59-A6C34878D82A}">
                    <a16:rowId xmlns:a16="http://schemas.microsoft.com/office/drawing/2014/main" val="10015"/>
                  </a:ext>
                </a:extLst>
              </a:tr>
              <a:tr h="216000">
                <a:tc>
                  <a:txBody>
                    <a:bodyPr/>
                    <a:lstStyle/>
                    <a:p>
                      <a:pPr algn="l" fontAlgn="ctr"/>
                      <a:r>
                        <a:rPr lang="de-DE" sz="1100" u="none" strike="noStrike" dirty="0">
                          <a:effectLst/>
                        </a:rPr>
                        <a:t>Baden-Württemberg</a:t>
                      </a:r>
                      <a:endParaRPr lang="de-DE" sz="11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900" u="none" strike="noStrike">
                          <a:effectLst/>
                        </a:rPr>
                        <a:t>411.408</a:t>
                      </a:r>
                      <a:endParaRPr lang="de-DE" sz="9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8%</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6%</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10%</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15%</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14%</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400" b="1" u="none" strike="noStrike" dirty="0">
                          <a:solidFill>
                            <a:srgbClr val="FF0000"/>
                          </a:solidFill>
                          <a:effectLst/>
                        </a:rPr>
                        <a:t>34%</a:t>
                      </a:r>
                      <a:endParaRPr lang="de-DE" sz="1400" b="1" i="0" u="none" strike="noStrike" dirty="0">
                        <a:solidFill>
                          <a:srgbClr val="FF0000"/>
                        </a:solidFill>
                        <a:effectLst/>
                        <a:latin typeface="Arial" panose="020B0604020202020204" pitchFamily="34" charset="0"/>
                      </a:endParaRPr>
                    </a:p>
                  </a:txBody>
                  <a:tcPr marL="6148" marR="6148" marT="6148" marB="0" anchor="ctr">
                    <a:solidFill>
                      <a:srgbClr val="DEFEE3">
                        <a:alpha val="61961"/>
                      </a:srgbClr>
                    </a:solidFill>
                  </a:tcPr>
                </a:tc>
                <a:extLst>
                  <a:ext uri="{0D108BD9-81ED-4DB2-BD59-A6C34878D82A}">
                    <a16:rowId xmlns:a16="http://schemas.microsoft.com/office/drawing/2014/main" val="10016"/>
                  </a:ext>
                </a:extLst>
              </a:tr>
              <a:tr h="216000">
                <a:tc>
                  <a:txBody>
                    <a:bodyPr/>
                    <a:lstStyle/>
                    <a:p>
                      <a:pPr algn="l" fontAlgn="ctr"/>
                      <a:r>
                        <a:rPr lang="de-DE" sz="1100" u="none" strike="noStrike" dirty="0">
                          <a:effectLst/>
                        </a:rPr>
                        <a:t>Bayern</a:t>
                      </a:r>
                      <a:endParaRPr lang="de-DE" sz="11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900" u="none" strike="noStrike">
                          <a:effectLst/>
                        </a:rPr>
                        <a:t>372.077</a:t>
                      </a:r>
                      <a:endParaRPr lang="de-DE" sz="9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9%</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7%</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10%</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15%</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400" b="1" u="none" strike="noStrike" dirty="0">
                          <a:solidFill>
                            <a:srgbClr val="FF0000"/>
                          </a:solidFill>
                          <a:effectLst/>
                        </a:rPr>
                        <a:t>33%</a:t>
                      </a:r>
                      <a:endParaRPr lang="de-DE" sz="1400" b="1" i="0" u="none" strike="noStrike" dirty="0">
                        <a:solidFill>
                          <a:srgbClr val="FF0000"/>
                        </a:solidFill>
                        <a:effectLst/>
                        <a:latin typeface="Arial" panose="020B0604020202020204" pitchFamily="34" charset="0"/>
                      </a:endParaRPr>
                    </a:p>
                  </a:txBody>
                  <a:tcPr marL="6148" marR="6148" marT="6148" marB="0" anchor="ctr">
                    <a:solidFill>
                      <a:srgbClr val="DEFEE3">
                        <a:alpha val="61961"/>
                      </a:srgbClr>
                    </a:solidFill>
                  </a:tcPr>
                </a:tc>
                <a:extLst>
                  <a:ext uri="{0D108BD9-81ED-4DB2-BD59-A6C34878D82A}">
                    <a16:rowId xmlns:a16="http://schemas.microsoft.com/office/drawing/2014/main" val="10017"/>
                  </a:ext>
                </a:extLst>
              </a:tr>
              <a:tr h="216000">
                <a:tc>
                  <a:txBody>
                    <a:bodyPr/>
                    <a:lstStyle/>
                    <a:p>
                      <a:pPr algn="l" fontAlgn="ctr"/>
                      <a:r>
                        <a:rPr lang="de-DE" sz="1100" u="none" strike="noStrike" dirty="0">
                          <a:effectLst/>
                        </a:rPr>
                        <a:t>Saarland</a:t>
                      </a:r>
                      <a:endParaRPr lang="de-DE" sz="11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900" u="none" strike="noStrike">
                          <a:effectLst/>
                        </a:rPr>
                        <a:t>79.855</a:t>
                      </a:r>
                      <a:endParaRPr lang="de-DE" sz="9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a:effectLst/>
                        </a:rPr>
                        <a:t>5%</a:t>
                      </a:r>
                      <a:endParaRPr lang="de-DE" sz="1200" b="0" i="0" u="none" strike="noStrike">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8%</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12%</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200" u="none" strike="noStrike" dirty="0">
                          <a:effectLst/>
                        </a:rPr>
                        <a:t>17%</a:t>
                      </a:r>
                      <a:endParaRPr lang="de-DE" sz="1200" b="0" i="0" u="none" strike="noStrike" dirty="0">
                        <a:solidFill>
                          <a:srgbClr val="000000"/>
                        </a:solidFill>
                        <a:effectLst/>
                        <a:latin typeface="Arial" panose="020B0604020202020204" pitchFamily="34" charset="0"/>
                      </a:endParaRPr>
                    </a:p>
                  </a:txBody>
                  <a:tcPr marL="6148" marR="6148" marT="6148" marB="0" anchor="ctr">
                    <a:solidFill>
                      <a:srgbClr val="DEFEE3">
                        <a:alpha val="61961"/>
                      </a:srgbClr>
                    </a:solidFill>
                  </a:tcPr>
                </a:tc>
                <a:tc>
                  <a:txBody>
                    <a:bodyPr/>
                    <a:lstStyle/>
                    <a:p>
                      <a:pPr algn="r" fontAlgn="ctr"/>
                      <a:r>
                        <a:rPr lang="de-DE" sz="1400" b="1" u="none" strike="noStrike" dirty="0">
                          <a:solidFill>
                            <a:srgbClr val="FF0000"/>
                          </a:solidFill>
                          <a:effectLst/>
                        </a:rPr>
                        <a:t>39%</a:t>
                      </a:r>
                      <a:endParaRPr lang="de-DE" sz="1400" b="1" i="0" u="none" strike="noStrike" dirty="0">
                        <a:solidFill>
                          <a:srgbClr val="FF0000"/>
                        </a:solidFill>
                        <a:effectLst/>
                        <a:latin typeface="Arial" panose="020B0604020202020204" pitchFamily="34" charset="0"/>
                      </a:endParaRPr>
                    </a:p>
                  </a:txBody>
                  <a:tcPr marL="6148" marR="6148" marT="6148" marB="0" anchor="ctr">
                    <a:solidFill>
                      <a:srgbClr val="DEFEE3">
                        <a:alpha val="61961"/>
                      </a:srgbClr>
                    </a:solidFill>
                  </a:tcPr>
                </a:tc>
                <a:extLst>
                  <a:ext uri="{0D108BD9-81ED-4DB2-BD59-A6C34878D82A}">
                    <a16:rowId xmlns:a16="http://schemas.microsoft.com/office/drawing/2014/main" val="10018"/>
                  </a:ext>
                </a:extLst>
              </a:tr>
              <a:tr h="216000">
                <a:tc>
                  <a:txBody>
                    <a:bodyPr/>
                    <a:lstStyle/>
                    <a:p>
                      <a:pPr algn="l" fontAlgn="ctr"/>
                      <a:r>
                        <a:rPr lang="de-DE" sz="1100" u="none" strike="noStrike" dirty="0">
                          <a:solidFill>
                            <a:schemeClr val="tx1"/>
                          </a:solidFill>
                          <a:effectLst/>
                        </a:rPr>
                        <a:t>Berlin</a:t>
                      </a:r>
                      <a:endParaRPr lang="de-DE" sz="11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900" u="none" strike="noStrike">
                          <a:solidFill>
                            <a:schemeClr val="tx1"/>
                          </a:solidFill>
                          <a:effectLst/>
                        </a:rPr>
                        <a:t>469.101</a:t>
                      </a:r>
                      <a:endParaRPr lang="de-DE" sz="900" b="0" i="0" u="none" strike="noStrike">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a:solidFill>
                            <a:schemeClr val="tx1"/>
                          </a:solidFill>
                          <a:effectLst/>
                        </a:rPr>
                        <a:t>5%</a:t>
                      </a:r>
                      <a:endParaRPr lang="de-DE" sz="1200" b="0" i="0" u="none" strike="noStrike">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a:solidFill>
                            <a:schemeClr val="tx1"/>
                          </a:solidFill>
                          <a:effectLst/>
                        </a:rPr>
                        <a:t>4%</a:t>
                      </a:r>
                      <a:endParaRPr lang="de-DE" sz="1200" b="0" i="0" u="none" strike="noStrike">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7%</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11%</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a:solidFill>
                            <a:schemeClr val="tx1"/>
                          </a:solidFill>
                          <a:effectLst/>
                        </a:rPr>
                        <a:t>11%</a:t>
                      </a:r>
                      <a:endParaRPr lang="de-DE" sz="1200" b="0" i="0" u="none" strike="noStrike">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10%</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400" b="1" u="none" strike="noStrike" dirty="0">
                          <a:solidFill>
                            <a:schemeClr val="tx1"/>
                          </a:solidFill>
                          <a:effectLst/>
                        </a:rPr>
                        <a:t>52%</a:t>
                      </a:r>
                      <a:endParaRPr lang="de-DE" sz="1400" b="1"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extLst>
                  <a:ext uri="{0D108BD9-81ED-4DB2-BD59-A6C34878D82A}">
                    <a16:rowId xmlns:a16="http://schemas.microsoft.com/office/drawing/2014/main" val="10019"/>
                  </a:ext>
                </a:extLst>
              </a:tr>
              <a:tr h="216000">
                <a:tc>
                  <a:txBody>
                    <a:bodyPr/>
                    <a:lstStyle/>
                    <a:p>
                      <a:pPr algn="l" fontAlgn="ctr"/>
                      <a:r>
                        <a:rPr lang="de-DE" sz="1100" u="none" strike="noStrike" dirty="0">
                          <a:solidFill>
                            <a:schemeClr val="tx1"/>
                          </a:solidFill>
                          <a:effectLst/>
                        </a:rPr>
                        <a:t>Brandenburg</a:t>
                      </a:r>
                      <a:endParaRPr lang="de-DE" sz="11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900" u="none" strike="noStrike" dirty="0">
                          <a:solidFill>
                            <a:schemeClr val="tx1"/>
                          </a:solidFill>
                          <a:effectLst/>
                        </a:rPr>
                        <a:t>155.930</a:t>
                      </a:r>
                      <a:endParaRPr lang="de-DE" sz="9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6%</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5%</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8%</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11%</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a:solidFill>
                            <a:schemeClr val="tx1"/>
                          </a:solidFill>
                          <a:effectLst/>
                        </a:rPr>
                        <a:t>10%</a:t>
                      </a:r>
                      <a:endParaRPr lang="de-DE" sz="1200" b="0" i="0" u="none" strike="noStrike">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10%</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400" b="1" u="none" strike="noStrike" dirty="0">
                          <a:solidFill>
                            <a:schemeClr val="tx1"/>
                          </a:solidFill>
                          <a:effectLst/>
                        </a:rPr>
                        <a:t>50%</a:t>
                      </a:r>
                      <a:endParaRPr lang="de-DE" sz="1400" b="1"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extLst>
                  <a:ext uri="{0D108BD9-81ED-4DB2-BD59-A6C34878D82A}">
                    <a16:rowId xmlns:a16="http://schemas.microsoft.com/office/drawing/2014/main" val="10020"/>
                  </a:ext>
                </a:extLst>
              </a:tr>
              <a:tr h="216000">
                <a:tc>
                  <a:txBody>
                    <a:bodyPr/>
                    <a:lstStyle/>
                    <a:p>
                      <a:pPr algn="l" fontAlgn="ctr"/>
                      <a:r>
                        <a:rPr lang="de-DE" sz="1100" u="none" strike="noStrike" dirty="0">
                          <a:solidFill>
                            <a:schemeClr val="tx1"/>
                          </a:solidFill>
                          <a:effectLst/>
                        </a:rPr>
                        <a:t>Mecklenburg-Vorpommern</a:t>
                      </a:r>
                      <a:endParaRPr lang="de-DE" sz="11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900" u="none" strike="noStrike">
                          <a:solidFill>
                            <a:schemeClr val="tx1"/>
                          </a:solidFill>
                          <a:effectLst/>
                        </a:rPr>
                        <a:t>117.059</a:t>
                      </a:r>
                      <a:endParaRPr lang="de-DE" sz="900" b="0" i="0" u="none" strike="noStrike">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a:solidFill>
                            <a:schemeClr val="tx1"/>
                          </a:solidFill>
                          <a:effectLst/>
                        </a:rPr>
                        <a:t>7%</a:t>
                      </a:r>
                      <a:endParaRPr lang="de-DE" sz="1200" b="0" i="0" u="none" strike="noStrike">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5%</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7%</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11%</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10%</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10%</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400" b="1" u="none" strike="noStrike" dirty="0">
                          <a:solidFill>
                            <a:schemeClr val="tx1"/>
                          </a:solidFill>
                          <a:effectLst/>
                        </a:rPr>
                        <a:t>50%</a:t>
                      </a:r>
                      <a:endParaRPr lang="de-DE" sz="1400" b="1"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extLst>
                  <a:ext uri="{0D108BD9-81ED-4DB2-BD59-A6C34878D82A}">
                    <a16:rowId xmlns:a16="http://schemas.microsoft.com/office/drawing/2014/main" val="10021"/>
                  </a:ext>
                </a:extLst>
              </a:tr>
              <a:tr h="216000">
                <a:tc>
                  <a:txBody>
                    <a:bodyPr/>
                    <a:lstStyle/>
                    <a:p>
                      <a:pPr algn="l" fontAlgn="ctr"/>
                      <a:r>
                        <a:rPr lang="de-DE" sz="1100" u="none" strike="noStrike" dirty="0">
                          <a:effectLst/>
                        </a:rPr>
                        <a:t>Sachsen</a:t>
                      </a:r>
                      <a:endParaRPr lang="de-DE" sz="11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a:effectLst/>
                        </a:rPr>
                        <a:t>243.461</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5%</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8%</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12%</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10%</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10%</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48%</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22"/>
                  </a:ext>
                </a:extLst>
              </a:tr>
              <a:tr h="216000">
                <a:tc>
                  <a:txBody>
                    <a:bodyPr/>
                    <a:lstStyle/>
                    <a:p>
                      <a:pPr algn="l" fontAlgn="ctr"/>
                      <a:r>
                        <a:rPr lang="de-DE" sz="1100" u="none" strike="noStrike" dirty="0">
                          <a:solidFill>
                            <a:schemeClr val="tx1"/>
                          </a:solidFill>
                          <a:effectLst/>
                        </a:rPr>
                        <a:t>Sachsen-Anhalt</a:t>
                      </a:r>
                      <a:endParaRPr lang="de-DE" sz="11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900" u="none" strike="noStrike" dirty="0">
                          <a:solidFill>
                            <a:schemeClr val="tx1"/>
                          </a:solidFill>
                          <a:effectLst/>
                        </a:rPr>
                        <a:t>185.165</a:t>
                      </a:r>
                      <a:endParaRPr lang="de-DE" sz="9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6%</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5%</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7%</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11%</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10%</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200" u="none" strike="noStrike" dirty="0">
                          <a:solidFill>
                            <a:schemeClr val="tx1"/>
                          </a:solidFill>
                          <a:effectLst/>
                        </a:rPr>
                        <a:t>11%</a:t>
                      </a:r>
                      <a:endParaRPr lang="de-DE" sz="1200" b="0"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tc>
                  <a:txBody>
                    <a:bodyPr/>
                    <a:lstStyle/>
                    <a:p>
                      <a:pPr algn="r" fontAlgn="ctr"/>
                      <a:r>
                        <a:rPr lang="de-DE" sz="1400" b="1" u="none" strike="noStrike" dirty="0">
                          <a:solidFill>
                            <a:schemeClr val="tx1"/>
                          </a:solidFill>
                          <a:effectLst/>
                        </a:rPr>
                        <a:t>50%</a:t>
                      </a:r>
                      <a:endParaRPr lang="de-DE" sz="1400" b="1" i="0" u="none" strike="noStrike" dirty="0">
                        <a:solidFill>
                          <a:schemeClr val="tx1"/>
                        </a:solidFill>
                        <a:effectLst/>
                        <a:latin typeface="Arial" panose="020B0604020202020204" pitchFamily="34" charset="0"/>
                      </a:endParaRPr>
                    </a:p>
                  </a:txBody>
                  <a:tcPr marL="6148" marR="6148" marT="6148" marB="0" anchor="ctr">
                    <a:solidFill>
                      <a:srgbClr val="FF0000">
                        <a:alpha val="69804"/>
                      </a:srgbClr>
                    </a:solidFill>
                  </a:tcPr>
                </a:tc>
                <a:extLst>
                  <a:ext uri="{0D108BD9-81ED-4DB2-BD59-A6C34878D82A}">
                    <a16:rowId xmlns:a16="http://schemas.microsoft.com/office/drawing/2014/main" val="10023"/>
                  </a:ext>
                </a:extLst>
              </a:tr>
              <a:tr h="216000">
                <a:tc>
                  <a:txBody>
                    <a:bodyPr/>
                    <a:lstStyle/>
                    <a:p>
                      <a:pPr algn="l" fontAlgn="ctr"/>
                      <a:r>
                        <a:rPr lang="de-DE" sz="1100" u="none" strike="noStrike" dirty="0">
                          <a:effectLst/>
                        </a:rPr>
                        <a:t>Thüringen</a:t>
                      </a:r>
                      <a:endParaRPr lang="de-DE" sz="11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900" u="none" strike="noStrike">
                          <a:effectLst/>
                        </a:rPr>
                        <a:t>119.424</a:t>
                      </a:r>
                      <a:endParaRPr lang="de-DE" sz="9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7%</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6%</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9%</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13%</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a:effectLst/>
                        </a:rPr>
                        <a:t>11%</a:t>
                      </a:r>
                      <a:endParaRPr lang="de-DE" sz="1200" b="0" i="0" u="none" strike="noStrike">
                        <a:solidFill>
                          <a:srgbClr val="000000"/>
                        </a:solidFill>
                        <a:effectLst/>
                        <a:latin typeface="Arial" panose="020B0604020202020204" pitchFamily="34" charset="0"/>
                      </a:endParaRPr>
                    </a:p>
                  </a:txBody>
                  <a:tcPr marL="6148" marR="6148" marT="6148" marB="0" anchor="ctr"/>
                </a:tc>
                <a:tc>
                  <a:txBody>
                    <a:bodyPr/>
                    <a:lstStyle/>
                    <a:p>
                      <a:pPr algn="r" fontAlgn="ctr"/>
                      <a:r>
                        <a:rPr lang="de-DE" sz="1200" u="none" strike="noStrike" dirty="0">
                          <a:effectLst/>
                        </a:rPr>
                        <a:t>11%</a:t>
                      </a:r>
                      <a:endParaRPr lang="de-DE" sz="1200" b="0" i="0" u="none" strike="noStrike" dirty="0">
                        <a:solidFill>
                          <a:srgbClr val="000000"/>
                        </a:solidFill>
                        <a:effectLst/>
                        <a:latin typeface="Arial" panose="020B0604020202020204" pitchFamily="34" charset="0"/>
                      </a:endParaRPr>
                    </a:p>
                  </a:txBody>
                  <a:tcPr marL="6148" marR="6148" marT="6148" marB="0" anchor="ctr"/>
                </a:tc>
                <a:tc>
                  <a:txBody>
                    <a:bodyPr/>
                    <a:lstStyle/>
                    <a:p>
                      <a:pPr algn="r" fontAlgn="ctr"/>
                      <a:r>
                        <a:rPr lang="de-DE" sz="1400" b="1" u="none" strike="noStrike" dirty="0">
                          <a:solidFill>
                            <a:srgbClr val="FF0000"/>
                          </a:solidFill>
                          <a:effectLst/>
                        </a:rPr>
                        <a:t>43%</a:t>
                      </a:r>
                      <a:endParaRPr lang="de-DE" sz="1400" b="1" i="0" u="none" strike="noStrike" dirty="0">
                        <a:solidFill>
                          <a:srgbClr val="FF0000"/>
                        </a:solidFill>
                        <a:effectLst/>
                        <a:latin typeface="Arial" panose="020B0604020202020204" pitchFamily="34" charset="0"/>
                      </a:endParaRPr>
                    </a:p>
                  </a:txBody>
                  <a:tcPr marL="6148" marR="6148" marT="6148" marB="0" anchor="ctr"/>
                </a:tc>
                <a:extLst>
                  <a:ext uri="{0D108BD9-81ED-4DB2-BD59-A6C34878D82A}">
                    <a16:rowId xmlns:a16="http://schemas.microsoft.com/office/drawing/2014/main" val="10024"/>
                  </a:ext>
                </a:extLst>
              </a:tr>
            </a:tbl>
          </a:graphicData>
        </a:graphic>
      </p:graphicFrame>
      <p:sp>
        <p:nvSpPr>
          <p:cNvPr id="3" name="Textfeld 2"/>
          <p:cNvSpPr txBox="1"/>
          <p:nvPr/>
        </p:nvSpPr>
        <p:spPr>
          <a:xfrm>
            <a:off x="8832304" y="2132857"/>
            <a:ext cx="1728192" cy="646331"/>
          </a:xfrm>
          <a:prstGeom prst="rect">
            <a:avLst/>
          </a:prstGeom>
          <a:noFill/>
        </p:spPr>
        <p:txBody>
          <a:bodyPr wrap="square" rtlCol="0">
            <a:spAutoFit/>
          </a:bodyPr>
          <a:lstStyle/>
          <a:p>
            <a:r>
              <a:rPr lang="de-DE" sz="1200" dirty="0"/>
              <a:t>Quelle: </a:t>
            </a:r>
            <a:r>
              <a:rPr lang="de-DE" sz="1200" dirty="0">
                <a:hlinkClick r:id="rId2"/>
              </a:rPr>
              <a:t>Bundesagentur für Arbeit</a:t>
            </a:r>
            <a:endParaRPr lang="de-DE" sz="1200" dirty="0"/>
          </a:p>
        </p:txBody>
      </p:sp>
      <p:sp>
        <p:nvSpPr>
          <p:cNvPr id="10" name="Textfeld 9"/>
          <p:cNvSpPr txBox="1"/>
          <p:nvPr/>
        </p:nvSpPr>
        <p:spPr>
          <a:xfrm>
            <a:off x="5879976" y="0"/>
            <a:ext cx="4248472" cy="738664"/>
          </a:xfrm>
          <a:prstGeom prst="rect">
            <a:avLst/>
          </a:prstGeom>
          <a:noFill/>
        </p:spPr>
        <p:txBody>
          <a:bodyPr wrap="square" rtlCol="0">
            <a:spAutoFit/>
          </a:bodyPr>
          <a:lstStyle/>
          <a:p>
            <a:pPr marL="542925" lvl="1" indent="-514350"/>
            <a:r>
              <a:rPr lang="de-DE" sz="1400" dirty="0">
                <a:solidFill>
                  <a:schemeClr val="bg1">
                    <a:lumMod val="50000"/>
                  </a:schemeClr>
                </a:solidFill>
              </a:rPr>
              <a:t>2. Junge Erwachsene</a:t>
            </a:r>
          </a:p>
          <a:p>
            <a:pPr marL="542925" lvl="1" indent="-514350"/>
            <a:r>
              <a:rPr lang="de-DE" sz="1400" dirty="0"/>
              <a:t>3. Erwachsene</a:t>
            </a:r>
          </a:p>
          <a:p>
            <a:pPr marL="542925" lvl="1" indent="-514350"/>
            <a:r>
              <a:rPr lang="de-DE" sz="1400" dirty="0">
                <a:solidFill>
                  <a:schemeClr val="bg1">
                    <a:lumMod val="50000"/>
                  </a:schemeClr>
                </a:solidFill>
              </a:rPr>
              <a:t>4. Alte</a:t>
            </a:r>
            <a:endParaRPr lang="de-DE" sz="1600" dirty="0">
              <a:solidFill>
                <a:schemeClr val="bg1">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zu Folie 40</a:t>
            </a:r>
          </a:p>
        </p:txBody>
      </p:sp>
      <p:sp>
        <p:nvSpPr>
          <p:cNvPr id="5" name="Inhaltsplatzhalter 4"/>
          <p:cNvSpPr>
            <a:spLocks noGrp="1"/>
          </p:cNvSpPr>
          <p:nvPr>
            <p:ph idx="1"/>
          </p:nvPr>
        </p:nvSpPr>
        <p:spPr/>
        <p:txBody>
          <a:bodyPr>
            <a:normAutofit fontScale="92500" lnSpcReduction="20000"/>
          </a:bodyPr>
          <a:lstStyle/>
          <a:p>
            <a:r>
              <a:rPr lang="de-DE" dirty="0"/>
              <a:t>Die Grafik zeigt – in unterschiedlicher Intensität die Folgeprobleme der Langzeitarbeitslosigkeit (Gründe s. Kapitel 5.2) auf: wenige wollen wieder Personen beschäftigen, die lange Zeit aus dem Arbeitsprozess ausgeschieden waren. Hier hat bislang der Versuch der Reaktivierung dieser Personen mur sehr begrenzten Erfolg gehabt.</a:t>
            </a:r>
          </a:p>
          <a:p>
            <a:r>
              <a:rPr lang="de-DE" dirty="0"/>
              <a:t>Schwierigkeiten bei der Einfügung in Leistungsprozesse, Akzeptanz von Hierarchien gekoppelt mit veraltetem Wissen sind hierbei die wichtigsten Ursachen.</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41</a:t>
            </a:fld>
            <a:endParaRPr lang="de-DE"/>
          </a:p>
        </p:txBody>
      </p:sp>
      <p:sp>
        <p:nvSpPr>
          <p:cNvPr id="6" name="Textfeld 5"/>
          <p:cNvSpPr txBox="1"/>
          <p:nvPr/>
        </p:nvSpPr>
        <p:spPr>
          <a:xfrm>
            <a:off x="5879976" y="0"/>
            <a:ext cx="4248472" cy="738664"/>
          </a:xfrm>
          <a:prstGeom prst="rect">
            <a:avLst/>
          </a:prstGeom>
          <a:noFill/>
        </p:spPr>
        <p:txBody>
          <a:bodyPr wrap="square" rtlCol="0">
            <a:spAutoFit/>
          </a:bodyPr>
          <a:lstStyle/>
          <a:p>
            <a:pPr marL="542925" lvl="1" indent="-514350"/>
            <a:r>
              <a:rPr lang="de-DE" sz="1400" dirty="0">
                <a:solidFill>
                  <a:schemeClr val="bg1">
                    <a:lumMod val="50000"/>
                  </a:schemeClr>
                </a:solidFill>
              </a:rPr>
              <a:t>2. Junge Erwachsene</a:t>
            </a:r>
          </a:p>
          <a:p>
            <a:pPr marL="542925" lvl="1" indent="-514350"/>
            <a:r>
              <a:rPr lang="de-DE" sz="1400" dirty="0"/>
              <a:t>3. Erwachsene</a:t>
            </a:r>
          </a:p>
          <a:p>
            <a:pPr marL="542925" lvl="1" indent="-514350"/>
            <a:r>
              <a:rPr lang="de-DE" sz="1400" dirty="0">
                <a:solidFill>
                  <a:schemeClr val="bg1">
                    <a:lumMod val="50000"/>
                  </a:schemeClr>
                </a:solidFill>
              </a:rPr>
              <a:t>4. Alte</a:t>
            </a:r>
            <a:endParaRPr lang="de-DE" sz="1600" dirty="0">
              <a:solidFill>
                <a:schemeClr val="bg1">
                  <a:lumMod val="50000"/>
                </a:schemeClr>
              </a:solidFill>
            </a:endParaRPr>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Tree>
    <p:extLst>
      <p:ext uri="{BB962C8B-B14F-4D97-AF65-F5344CB8AC3E}">
        <p14:creationId xmlns:p14="http://schemas.microsoft.com/office/powerpoint/2010/main" val="3635814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Schwerpunkte der Armutsfolgenvermeidung</a:t>
            </a:r>
          </a:p>
        </p:txBody>
      </p:sp>
      <p:sp>
        <p:nvSpPr>
          <p:cNvPr id="5" name="Inhaltsplatzhalter 4"/>
          <p:cNvSpPr>
            <a:spLocks noGrp="1"/>
          </p:cNvSpPr>
          <p:nvPr>
            <p:ph idx="1"/>
          </p:nvPr>
        </p:nvSpPr>
        <p:spPr/>
        <p:txBody>
          <a:bodyPr/>
          <a:lstStyle/>
          <a:p>
            <a:r>
              <a:rPr lang="de-DE" dirty="0"/>
              <a:t>Kinder und Jugendliche sowie ihre Betreuungspersonen</a:t>
            </a:r>
          </a:p>
          <a:p>
            <a:pPr lvl="1"/>
            <a:r>
              <a:rPr lang="de-DE" dirty="0"/>
              <a:t>Wegen der lebenslanger Nachwirkung fehlender Chancenwahrnehmung und der sozialen Stabilität</a:t>
            </a:r>
          </a:p>
          <a:p>
            <a:pPr lvl="1"/>
            <a:endParaRPr lang="de-DE" dirty="0"/>
          </a:p>
          <a:p>
            <a:pPr lvl="1"/>
            <a:endParaRPr lang="de-DE" dirty="0"/>
          </a:p>
          <a:p>
            <a:pPr lvl="1"/>
            <a:endParaRPr lang="de-DE" dirty="0"/>
          </a:p>
          <a:p>
            <a:r>
              <a:rPr lang="de-DE" sz="2400" dirty="0"/>
              <a:t>Rentner und Pensionisten (s.a. Teil 6.1 Folie 15 ff.)</a:t>
            </a:r>
          </a:p>
          <a:p>
            <a:pPr lvl="1"/>
            <a:r>
              <a:rPr lang="de-DE" sz="2000" dirty="0"/>
              <a:t>Wegen des </a:t>
            </a:r>
            <a:r>
              <a:rPr lang="de-DE" sz="2000" dirty="0" err="1"/>
              <a:t>fixed</a:t>
            </a:r>
            <a:r>
              <a:rPr lang="de-DE" sz="2000" dirty="0"/>
              <a:t> </a:t>
            </a:r>
            <a:r>
              <a:rPr lang="de-DE" sz="2000" dirty="0" err="1"/>
              <a:t>incomes</a:t>
            </a:r>
            <a:r>
              <a:rPr lang="de-DE" sz="2000" dirty="0"/>
              <a:t> (Ruhestandsvorsorge nicht mehr </a:t>
            </a:r>
            <a:r>
              <a:rPr lang="de-DE" sz="2000" dirty="0" err="1"/>
              <a:t>erhöhbar</a:t>
            </a:r>
            <a:r>
              <a:rPr lang="de-DE" sz="2000" dirty="0"/>
              <a:t>)</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42</a:t>
            </a:fld>
            <a:endParaRPr lang="de-DE"/>
          </a:p>
        </p:txBody>
      </p:sp>
      <p:sp>
        <p:nvSpPr>
          <p:cNvPr id="6" name="Textfeld 5"/>
          <p:cNvSpPr txBox="1"/>
          <p:nvPr/>
        </p:nvSpPr>
        <p:spPr>
          <a:xfrm>
            <a:off x="5879976" y="0"/>
            <a:ext cx="4248472" cy="523220"/>
          </a:xfrm>
          <a:prstGeom prst="rect">
            <a:avLst/>
          </a:prstGeom>
          <a:noFill/>
        </p:spPr>
        <p:txBody>
          <a:bodyPr wrap="square" rtlCol="0">
            <a:spAutoFit/>
          </a:bodyPr>
          <a:lstStyle/>
          <a:p>
            <a:pPr marL="542925" lvl="1" indent="-514350"/>
            <a:r>
              <a:rPr lang="de-DE" sz="1400" dirty="0">
                <a:solidFill>
                  <a:schemeClr val="bg1">
                    <a:lumMod val="50000"/>
                  </a:schemeClr>
                </a:solidFill>
              </a:rPr>
              <a:t>3. Erwachsene</a:t>
            </a:r>
          </a:p>
          <a:p>
            <a:pPr marL="542925" lvl="1" indent="-514350"/>
            <a:r>
              <a:rPr lang="de-DE" sz="1400" dirty="0"/>
              <a:t>4. Alte</a:t>
            </a:r>
            <a:endParaRPr lang="de-DE" sz="1600" dirty="0"/>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latin typeface="+mn-lt"/>
              </a:rPr>
              <a:t>3. Lebenslauf und Gestaltungschancen</a:t>
            </a:r>
          </a:p>
          <a:p>
            <a:pPr fontAlgn="auto">
              <a:spcBef>
                <a:spcPts val="0"/>
              </a:spcBef>
              <a:spcAft>
                <a:spcPts val="0"/>
              </a:spcAft>
              <a:defRPr/>
            </a:pPr>
            <a:r>
              <a:rPr lang="de-DE" sz="1400" dirty="0">
                <a:solidFill>
                  <a:schemeClr val="bg1">
                    <a:lumMod val="50000"/>
                  </a:schemeClr>
                </a:solidFill>
                <a:latin typeface="+mn-lt"/>
              </a:rPr>
              <a:t>4. Situation in Deutschland</a:t>
            </a:r>
          </a:p>
        </p:txBody>
      </p:sp>
      <p:sp>
        <p:nvSpPr>
          <p:cNvPr id="8" name="Textfeld 7"/>
          <p:cNvSpPr txBox="1"/>
          <p:nvPr/>
        </p:nvSpPr>
        <p:spPr>
          <a:xfrm>
            <a:off x="767408" y="3878354"/>
            <a:ext cx="9793088" cy="1384995"/>
          </a:xfrm>
          <a:prstGeom prst="rect">
            <a:avLst/>
          </a:prstGeom>
          <a:solidFill>
            <a:srgbClr val="FFFF00"/>
          </a:solidFill>
        </p:spPr>
        <p:txBody>
          <a:bodyPr wrap="square" rtlCol="0">
            <a:spAutoFit/>
          </a:bodyPr>
          <a:lstStyle/>
          <a:p>
            <a:pPr algn="ctr"/>
            <a:r>
              <a:rPr lang="de-DE" sz="2800" dirty="0"/>
              <a:t>3.4 Alte</a:t>
            </a:r>
            <a:br>
              <a:rPr lang="de-DE" sz="2800" dirty="0"/>
            </a:br>
            <a:r>
              <a:rPr lang="de-DE" sz="2800" dirty="0"/>
              <a:t>In Deutschland allgemein kein besonderes Problem Ausnahme Bayern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4. Situation in Deutschland</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43</a:t>
            </a:fld>
            <a:endParaRPr lang="de-D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4.1 Einkommensverteilung</a:t>
            </a:r>
          </a:p>
        </p:txBody>
      </p:sp>
      <p:sp>
        <p:nvSpPr>
          <p:cNvPr id="3" name="Fußzeilenplatzhalter 2"/>
          <p:cNvSpPr>
            <a:spLocks noGrp="1"/>
          </p:cNvSpPr>
          <p:nvPr>
            <p:ph type="ftr" sz="quarter" idx="10"/>
          </p:nvPr>
        </p:nvSpPr>
        <p:spPr/>
        <p:txBody>
          <a:bodyPr/>
          <a:lstStyle/>
          <a:p>
            <a:pPr>
              <a:defRPr/>
            </a:pPr>
            <a:r>
              <a:rPr lang="de-DE"/>
              <a:t>© Anselm Dohle-Beltinger 2023</a:t>
            </a:r>
          </a:p>
        </p:txBody>
      </p:sp>
      <p:sp>
        <p:nvSpPr>
          <p:cNvPr id="4" name="Foliennummernplatzhalter 3"/>
          <p:cNvSpPr>
            <a:spLocks noGrp="1"/>
          </p:cNvSpPr>
          <p:nvPr>
            <p:ph type="sldNum" sz="quarter" idx="11"/>
          </p:nvPr>
        </p:nvSpPr>
        <p:spPr/>
        <p:txBody>
          <a:bodyPr/>
          <a:lstStyle/>
          <a:p>
            <a:pPr>
              <a:defRPr/>
            </a:pPr>
            <a:fld id="{DB01DCA3-C324-4925-9D77-E837994A3187}" type="slidenum">
              <a:rPr lang="de-DE" smtClean="0"/>
              <a:pPr>
                <a:defRPr/>
              </a:pPr>
              <a:t>44</a:t>
            </a:fld>
            <a:endParaRPr lang="de-DE"/>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Tree>
    <p:extLst>
      <p:ext uri="{BB962C8B-B14F-4D97-AF65-F5344CB8AC3E}">
        <p14:creationId xmlns:p14="http://schemas.microsoft.com/office/powerpoint/2010/main" val="2953835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45</a:t>
            </a:fld>
            <a:endParaRPr lang="de-DE"/>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10" name="Textfeld 9"/>
          <p:cNvSpPr txBox="1"/>
          <p:nvPr/>
        </p:nvSpPr>
        <p:spPr>
          <a:xfrm>
            <a:off x="2207568" y="1268760"/>
            <a:ext cx="2736304" cy="523220"/>
          </a:xfrm>
          <a:prstGeom prst="rect">
            <a:avLst/>
          </a:prstGeom>
          <a:solidFill>
            <a:srgbClr val="36EA61"/>
          </a:solidFill>
        </p:spPr>
        <p:txBody>
          <a:bodyPr wrap="square" rtlCol="0">
            <a:spAutoFit/>
          </a:bodyPr>
          <a:lstStyle/>
          <a:p>
            <a:r>
              <a:rPr lang="de-DE" sz="1400" dirty="0"/>
              <a:t>Grün: Landesmedian oberhalb des </a:t>
            </a:r>
            <a:r>
              <a:rPr lang="de-DE" sz="1400" dirty="0" err="1"/>
              <a:t>Bundesmedians</a:t>
            </a:r>
            <a:endParaRPr lang="de-DE" sz="1400" dirty="0"/>
          </a:p>
        </p:txBody>
      </p:sp>
      <p:sp>
        <p:nvSpPr>
          <p:cNvPr id="11" name="Textfeld 10"/>
          <p:cNvSpPr txBox="1"/>
          <p:nvPr/>
        </p:nvSpPr>
        <p:spPr>
          <a:xfrm>
            <a:off x="2135560" y="2780929"/>
            <a:ext cx="2376264" cy="307777"/>
          </a:xfrm>
          <a:prstGeom prst="rect">
            <a:avLst/>
          </a:prstGeom>
          <a:noFill/>
        </p:spPr>
        <p:txBody>
          <a:bodyPr wrap="square" rtlCol="0">
            <a:spAutoFit/>
          </a:bodyPr>
          <a:lstStyle/>
          <a:p>
            <a:r>
              <a:rPr lang="de-DE" sz="1400" dirty="0"/>
              <a:t>Quelle: </a:t>
            </a:r>
            <a:r>
              <a:rPr lang="de-DE" sz="1400" dirty="0">
                <a:hlinkClick r:id="rId2"/>
              </a:rPr>
              <a:t>statistikportal.de</a:t>
            </a:r>
            <a:endParaRPr lang="de-DE" sz="1400" dirty="0"/>
          </a:p>
        </p:txBody>
      </p:sp>
      <p:graphicFrame>
        <p:nvGraphicFramePr>
          <p:cNvPr id="4" name="Tabelle 3"/>
          <p:cNvGraphicFramePr>
            <a:graphicFrameLocks noGrp="1"/>
          </p:cNvGraphicFramePr>
          <p:nvPr>
            <p:extLst>
              <p:ext uri="{D42A27DB-BD31-4B8C-83A1-F6EECF244321}">
                <p14:modId xmlns:p14="http://schemas.microsoft.com/office/powerpoint/2010/main" val="3696822010"/>
              </p:ext>
            </p:extLst>
          </p:nvPr>
        </p:nvGraphicFramePr>
        <p:xfrm>
          <a:off x="5807968" y="562914"/>
          <a:ext cx="5050904" cy="5789347"/>
        </p:xfrm>
        <a:graphic>
          <a:graphicData uri="http://schemas.openxmlformats.org/drawingml/2006/table">
            <a:tbl>
              <a:tblPr/>
              <a:tblGrid>
                <a:gridCol w="2591048">
                  <a:extLst>
                    <a:ext uri="{9D8B030D-6E8A-4147-A177-3AD203B41FA5}">
                      <a16:colId xmlns:a16="http://schemas.microsoft.com/office/drawing/2014/main" val="20000"/>
                    </a:ext>
                  </a:extLst>
                </a:gridCol>
                <a:gridCol w="614964">
                  <a:extLst>
                    <a:ext uri="{9D8B030D-6E8A-4147-A177-3AD203B41FA5}">
                      <a16:colId xmlns:a16="http://schemas.microsoft.com/office/drawing/2014/main" val="20001"/>
                    </a:ext>
                  </a:extLst>
                </a:gridCol>
                <a:gridCol w="614964">
                  <a:extLst>
                    <a:ext uri="{9D8B030D-6E8A-4147-A177-3AD203B41FA5}">
                      <a16:colId xmlns:a16="http://schemas.microsoft.com/office/drawing/2014/main" val="20002"/>
                    </a:ext>
                  </a:extLst>
                </a:gridCol>
                <a:gridCol w="614964">
                  <a:extLst>
                    <a:ext uri="{9D8B030D-6E8A-4147-A177-3AD203B41FA5}">
                      <a16:colId xmlns:a16="http://schemas.microsoft.com/office/drawing/2014/main" val="20003"/>
                    </a:ext>
                  </a:extLst>
                </a:gridCol>
                <a:gridCol w="614964">
                  <a:extLst>
                    <a:ext uri="{9D8B030D-6E8A-4147-A177-3AD203B41FA5}">
                      <a16:colId xmlns:a16="http://schemas.microsoft.com/office/drawing/2014/main" val="20004"/>
                    </a:ext>
                  </a:extLst>
                </a:gridCol>
              </a:tblGrid>
              <a:tr h="217093">
                <a:tc gridSpan="5">
                  <a:txBody>
                    <a:bodyPr/>
                    <a:lstStyle/>
                    <a:p>
                      <a:pPr algn="ctr" fontAlgn="b"/>
                      <a:r>
                        <a:rPr lang="de-DE" sz="1400" b="1" i="0" u="none" strike="noStrike" dirty="0">
                          <a:effectLst/>
                          <a:latin typeface="Arial" panose="020B0604020202020204" pitchFamily="34" charset="0"/>
                        </a:rPr>
                        <a:t>Landesmedian der </a:t>
                      </a:r>
                      <a:r>
                        <a:rPr lang="de-DE" sz="1400" b="1" i="0" u="none" strike="noStrike" dirty="0">
                          <a:solidFill>
                            <a:srgbClr val="FF0000"/>
                          </a:solidFill>
                          <a:effectLst/>
                          <a:latin typeface="Arial" panose="020B0604020202020204" pitchFamily="34" charset="0"/>
                        </a:rPr>
                        <a:t>Äquivalenzeinkommen</a:t>
                      </a:r>
                      <a:br>
                        <a:rPr lang="de-DE" sz="1400" b="1" i="0" u="none" strike="noStrike" dirty="0">
                          <a:effectLst/>
                          <a:latin typeface="Arial" panose="020B0604020202020204" pitchFamily="34" charset="0"/>
                        </a:rPr>
                      </a:br>
                      <a:r>
                        <a:rPr lang="de-DE" sz="1400" b="1" i="0" u="none" strike="noStrike" dirty="0">
                          <a:effectLst/>
                          <a:latin typeface="Arial" panose="020B0604020202020204" pitchFamily="34" charset="0"/>
                        </a:rPr>
                        <a:t>in Euro nach Bundesländern</a:t>
                      </a:r>
                    </a:p>
                  </a:txBody>
                  <a:tcPr marL="6362" marR="6362" marT="6362"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08743">
                <a:tc gridSpan="5">
                  <a:txBody>
                    <a:bodyPr/>
                    <a:lstStyle/>
                    <a:p>
                      <a:pPr algn="ctr" fontAlgn="b"/>
                      <a:r>
                        <a:rPr lang="de-DE" sz="1000" b="0" i="0" u="none" strike="noStrike">
                          <a:effectLst/>
                          <a:latin typeface="Arial" panose="020B0604020202020204" pitchFamily="34" charset="0"/>
                        </a:rPr>
                        <a:t>sowie Grenzen zu Armutsgefährdung und Einkommensreichtum</a:t>
                      </a:r>
                    </a:p>
                  </a:txBody>
                  <a:tcPr marL="6362" marR="6362" marT="636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168664">
                <a:tc rowSpan="2">
                  <a:txBody>
                    <a:bodyPr/>
                    <a:lstStyle/>
                    <a:p>
                      <a:pPr algn="ctr" fontAlgn="ctr"/>
                      <a:r>
                        <a:rPr lang="de-DE" sz="800" b="1" i="0" u="none" strike="noStrike" dirty="0">
                          <a:effectLst/>
                          <a:latin typeface="Arial" panose="020B0604020202020204" pitchFamily="34" charset="0"/>
                        </a:rPr>
                        <a:t>Bundesland/Region</a:t>
                      </a:r>
                    </a:p>
                  </a:txBody>
                  <a:tcPr marL="6362" marR="6362" marT="63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de-DE" sz="800" b="1" i="0" u="none" strike="noStrike" dirty="0">
                          <a:effectLst/>
                          <a:latin typeface="Arial" panose="020B0604020202020204" pitchFamily="34" charset="0"/>
                        </a:rPr>
                        <a:t>Jahr</a:t>
                      </a:r>
                    </a:p>
                  </a:txBody>
                  <a:tcPr marL="6362" marR="6362" marT="6362"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168664">
                <a:tc vMerge="1">
                  <a:txBody>
                    <a:bodyPr/>
                    <a:lstStyle/>
                    <a:p>
                      <a:endParaRPr lang="de-DE"/>
                    </a:p>
                  </a:txBody>
                  <a:tcPr/>
                </a:tc>
                <a:tc>
                  <a:txBody>
                    <a:bodyPr/>
                    <a:lstStyle/>
                    <a:p>
                      <a:pPr algn="ctr" fontAlgn="ctr"/>
                      <a:r>
                        <a:rPr lang="de-DE" sz="800" b="1" i="0" u="none" strike="noStrike">
                          <a:effectLst/>
                          <a:latin typeface="Arial" panose="020B0604020202020204" pitchFamily="34" charset="0"/>
                        </a:rPr>
                        <a:t>2005</a:t>
                      </a:r>
                    </a:p>
                  </a:txBody>
                  <a:tcPr marL="6362" marR="6362" marT="6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de-DE" sz="800" b="1" i="0" u="none" strike="noStrike">
                          <a:effectLst/>
                          <a:latin typeface="Arial" panose="020B0604020202020204" pitchFamily="34" charset="0"/>
                        </a:rPr>
                        <a:t>2018</a:t>
                      </a:r>
                    </a:p>
                  </a:txBody>
                  <a:tcPr marL="6362" marR="6362" marT="636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175344">
                <a:tc>
                  <a:txBody>
                    <a:bodyPr/>
                    <a:lstStyle/>
                    <a:p>
                      <a:pPr algn="ctr" fontAlgn="ctr"/>
                      <a:r>
                        <a:rPr lang="de-DE" sz="800" b="1" i="0" u="none" strike="noStrike">
                          <a:effectLst/>
                          <a:latin typeface="Arial" panose="020B0604020202020204" pitchFamily="34" charset="0"/>
                        </a:rPr>
                        <a:t> </a:t>
                      </a:r>
                    </a:p>
                  </a:txBody>
                  <a:tcPr marL="6362" marR="6362" marT="63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800" b="0" i="0" u="none" strike="noStrike">
                          <a:effectLst/>
                          <a:latin typeface="Arial" panose="020B0604020202020204" pitchFamily="34" charset="0"/>
                        </a:rPr>
                        <a:t>Median</a:t>
                      </a:r>
                    </a:p>
                  </a:txBody>
                  <a:tcPr marL="6362" marR="6362" marT="63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Arial" panose="020B0604020202020204" pitchFamily="34" charset="0"/>
                        </a:rPr>
                        <a:t>Median</a:t>
                      </a:r>
                    </a:p>
                  </a:txBody>
                  <a:tcPr marL="6362" marR="6362" marT="636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800" b="0" i="0" u="none" strike="noStrike" dirty="0">
                          <a:effectLst/>
                          <a:latin typeface="Arial" panose="020B0604020202020204" pitchFamily="34" charset="0"/>
                        </a:rPr>
                        <a:t>60%</a:t>
                      </a:r>
                    </a:p>
                  </a:txBody>
                  <a:tcPr marL="6362" marR="6362" marT="63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800" b="0" i="0" u="none" strike="noStrike" dirty="0">
                          <a:effectLst/>
                          <a:latin typeface="Arial" panose="020B0604020202020204" pitchFamily="34" charset="0"/>
                        </a:rPr>
                        <a:t>250%</a:t>
                      </a:r>
                    </a:p>
                  </a:txBody>
                  <a:tcPr marL="6362" marR="6362" marT="63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8664">
                <a:tc>
                  <a:txBody>
                    <a:bodyPr/>
                    <a:lstStyle/>
                    <a:p>
                      <a:pPr algn="l" fontAlgn="b"/>
                      <a:r>
                        <a:rPr lang="de-DE" sz="1200" b="0" i="0" u="none" strike="noStrike" dirty="0">
                          <a:effectLst/>
                          <a:latin typeface="Arial" panose="020B0604020202020204" pitchFamily="34" charset="0"/>
                        </a:rPr>
                        <a:t>Baden-Württemberg</a:t>
                      </a:r>
                    </a:p>
                  </a:txBody>
                  <a:tcPr marL="6362" marR="6362" marT="636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F64C"/>
                    </a:solidFill>
                  </a:tcPr>
                </a:tc>
                <a:tc>
                  <a:txBody>
                    <a:bodyPr/>
                    <a:lstStyle/>
                    <a:p>
                      <a:pPr algn="r" fontAlgn="b"/>
                      <a:r>
                        <a:rPr lang="de-DE" sz="1200" b="0" i="0" u="none" strike="noStrike" dirty="0">
                          <a:effectLst/>
                          <a:latin typeface="Arial" panose="020B0604020202020204" pitchFamily="34" charset="0"/>
                        </a:rPr>
                        <a:t>1.334</a:t>
                      </a:r>
                    </a:p>
                  </a:txBody>
                  <a:tcPr marL="6362" marR="76345" marT="636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F64C"/>
                    </a:solidFill>
                  </a:tcPr>
                </a:tc>
                <a:tc>
                  <a:txBody>
                    <a:bodyPr/>
                    <a:lstStyle/>
                    <a:p>
                      <a:pPr algn="r" fontAlgn="b"/>
                      <a:r>
                        <a:rPr lang="de-DE" sz="1200" b="0" i="0" u="none" strike="noStrike" dirty="0">
                          <a:effectLst/>
                          <a:latin typeface="Arial" panose="020B0604020202020204" pitchFamily="34" charset="0"/>
                        </a:rPr>
                        <a:t>1.877</a:t>
                      </a:r>
                    </a:p>
                  </a:txBody>
                  <a:tcPr marL="6362" marR="76345" marT="6362" marB="0" anchor="b">
                    <a:lnL>
                      <a:noFill/>
                    </a:lnL>
                    <a:lnR>
                      <a:noFill/>
                    </a:lnR>
                    <a:lnT w="6350" cap="flat" cmpd="sng" algn="ctr">
                      <a:solidFill>
                        <a:srgbClr val="000000"/>
                      </a:solidFill>
                      <a:prstDash val="solid"/>
                      <a:round/>
                      <a:headEnd type="none" w="med" len="med"/>
                      <a:tailEnd type="none" w="med" len="med"/>
                    </a:lnT>
                    <a:lnB>
                      <a:noFill/>
                    </a:lnB>
                    <a:solidFill>
                      <a:srgbClr val="44F64C"/>
                    </a:solidFill>
                  </a:tcPr>
                </a:tc>
                <a:tc>
                  <a:txBody>
                    <a:bodyPr/>
                    <a:lstStyle/>
                    <a:p>
                      <a:pPr algn="r" fontAlgn="b"/>
                      <a:r>
                        <a:rPr lang="de-DE" sz="1200" b="0" i="0" u="none" strike="noStrike" dirty="0">
                          <a:effectLst/>
                          <a:latin typeface="Arial" panose="020B0604020202020204" pitchFamily="34" charset="0"/>
                        </a:rPr>
                        <a:t>1.126</a:t>
                      </a:r>
                    </a:p>
                  </a:txBody>
                  <a:tcPr marL="6362" marR="6362" marT="6362"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de-DE" sz="1200" b="0" i="0" u="none" strike="noStrike" dirty="0">
                          <a:effectLst/>
                          <a:latin typeface="Arial" panose="020B0604020202020204" pitchFamily="34" charset="0"/>
                        </a:rPr>
                        <a:t>4.694</a:t>
                      </a:r>
                    </a:p>
                  </a:txBody>
                  <a:tcPr marL="6362" marR="6362" marT="636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68664">
                <a:tc>
                  <a:txBody>
                    <a:bodyPr/>
                    <a:lstStyle/>
                    <a:p>
                      <a:pPr algn="l" fontAlgn="ctr"/>
                      <a:r>
                        <a:rPr lang="de-DE" sz="1200" b="0" i="0" u="none" strike="noStrike" dirty="0">
                          <a:effectLst/>
                          <a:latin typeface="Arial" panose="020B0604020202020204" pitchFamily="34" charset="0"/>
                        </a:rPr>
                        <a:t>Bayern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solidFill>
                      <a:srgbClr val="44F64C"/>
                    </a:solidFill>
                  </a:tcPr>
                </a:tc>
                <a:tc>
                  <a:txBody>
                    <a:bodyPr/>
                    <a:lstStyle/>
                    <a:p>
                      <a:pPr algn="r" fontAlgn="b"/>
                      <a:r>
                        <a:rPr lang="de-DE" sz="1200" b="0" i="0" u="none" strike="noStrike" dirty="0">
                          <a:effectLst/>
                          <a:latin typeface="Arial" panose="020B0604020202020204" pitchFamily="34" charset="0"/>
                        </a:rPr>
                        <a:t>1.312</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solidFill>
                      <a:srgbClr val="44F64C"/>
                    </a:solidFill>
                  </a:tcPr>
                </a:tc>
                <a:tc>
                  <a:txBody>
                    <a:bodyPr/>
                    <a:lstStyle/>
                    <a:p>
                      <a:pPr algn="r" fontAlgn="b"/>
                      <a:r>
                        <a:rPr lang="de-DE" sz="1200" b="0" i="0" u="none" strike="noStrike" dirty="0">
                          <a:effectLst/>
                          <a:latin typeface="Arial" panose="020B0604020202020204" pitchFamily="34" charset="0"/>
                        </a:rPr>
                        <a:t>1.857</a:t>
                      </a:r>
                    </a:p>
                  </a:txBody>
                  <a:tcPr marL="6362" marR="76345" marT="6362" marB="0" anchor="b">
                    <a:lnL>
                      <a:noFill/>
                    </a:lnL>
                    <a:lnR>
                      <a:noFill/>
                    </a:lnR>
                    <a:lnT>
                      <a:noFill/>
                    </a:lnT>
                    <a:lnB>
                      <a:noFill/>
                    </a:lnB>
                    <a:solidFill>
                      <a:srgbClr val="44F64C"/>
                    </a:solidFill>
                  </a:tcPr>
                </a:tc>
                <a:tc>
                  <a:txBody>
                    <a:bodyPr/>
                    <a:lstStyle/>
                    <a:p>
                      <a:pPr algn="r" fontAlgn="b"/>
                      <a:r>
                        <a:rPr lang="de-DE" sz="1200" b="0" i="0" u="none" strike="noStrike" dirty="0">
                          <a:effectLst/>
                          <a:latin typeface="Arial" panose="020B0604020202020204" pitchFamily="34" charset="0"/>
                        </a:rPr>
                        <a:t>1.114</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4.642</a:t>
                      </a:r>
                    </a:p>
                  </a:txBody>
                  <a:tcPr marL="6362" marR="6362" marT="6362" marB="0" anchor="b">
                    <a:lnL>
                      <a:noFill/>
                    </a:lnL>
                    <a:lnR>
                      <a:noFill/>
                    </a:lnR>
                    <a:lnT>
                      <a:noFill/>
                    </a:lnT>
                    <a:lnB>
                      <a:noFill/>
                    </a:lnB>
                  </a:tcPr>
                </a:tc>
                <a:extLst>
                  <a:ext uri="{0D108BD9-81ED-4DB2-BD59-A6C34878D82A}">
                    <a16:rowId xmlns:a16="http://schemas.microsoft.com/office/drawing/2014/main" val="10006"/>
                  </a:ext>
                </a:extLst>
              </a:tr>
              <a:tr h="168664">
                <a:tc>
                  <a:txBody>
                    <a:bodyPr/>
                    <a:lstStyle/>
                    <a:p>
                      <a:pPr algn="l" fontAlgn="ctr"/>
                      <a:r>
                        <a:rPr lang="de-DE" sz="1200" b="0" i="0" u="none" strike="noStrike" dirty="0">
                          <a:effectLst/>
                          <a:latin typeface="Arial" panose="020B0604020202020204" pitchFamily="34" charset="0"/>
                        </a:rPr>
                        <a:t>Berlin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1.153</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1.673</a:t>
                      </a:r>
                    </a:p>
                  </a:txBody>
                  <a:tcPr marL="6362" marR="76345"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1.004</a:t>
                      </a:r>
                    </a:p>
                  </a:txBody>
                  <a:tcPr marL="6362" marR="6362"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4.183</a:t>
                      </a:r>
                    </a:p>
                  </a:txBody>
                  <a:tcPr marL="6362" marR="6362" marT="6362" marB="0" anchor="b">
                    <a:lnL>
                      <a:noFill/>
                    </a:lnL>
                    <a:lnR>
                      <a:noFill/>
                    </a:lnR>
                    <a:lnT>
                      <a:noFill/>
                    </a:lnT>
                    <a:lnB>
                      <a:noFill/>
                    </a:lnB>
                  </a:tcPr>
                </a:tc>
                <a:extLst>
                  <a:ext uri="{0D108BD9-81ED-4DB2-BD59-A6C34878D82A}">
                    <a16:rowId xmlns:a16="http://schemas.microsoft.com/office/drawing/2014/main" val="10007"/>
                  </a:ext>
                </a:extLst>
              </a:tr>
              <a:tr h="168664">
                <a:tc>
                  <a:txBody>
                    <a:bodyPr/>
                    <a:lstStyle/>
                    <a:p>
                      <a:pPr algn="l" fontAlgn="ctr"/>
                      <a:r>
                        <a:rPr lang="de-DE" sz="1200" b="0" i="0" u="none" strike="noStrike" dirty="0">
                          <a:effectLst/>
                          <a:latin typeface="Arial" panose="020B0604020202020204" pitchFamily="34" charset="0"/>
                        </a:rPr>
                        <a:t>Brandenburg</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1.102</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1.643</a:t>
                      </a:r>
                    </a:p>
                  </a:txBody>
                  <a:tcPr marL="6362" marR="76345"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986</a:t>
                      </a:r>
                    </a:p>
                  </a:txBody>
                  <a:tcPr marL="6362" marR="6362"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4.108</a:t>
                      </a:r>
                    </a:p>
                  </a:txBody>
                  <a:tcPr marL="6362" marR="6362" marT="6362" marB="0" anchor="b">
                    <a:lnL>
                      <a:noFill/>
                    </a:lnL>
                    <a:lnR>
                      <a:noFill/>
                    </a:lnR>
                    <a:lnT>
                      <a:noFill/>
                    </a:lnT>
                    <a:lnB>
                      <a:noFill/>
                    </a:lnB>
                  </a:tcPr>
                </a:tc>
                <a:extLst>
                  <a:ext uri="{0D108BD9-81ED-4DB2-BD59-A6C34878D82A}">
                    <a16:rowId xmlns:a16="http://schemas.microsoft.com/office/drawing/2014/main" val="10008"/>
                  </a:ext>
                </a:extLst>
              </a:tr>
              <a:tr h="168664">
                <a:tc>
                  <a:txBody>
                    <a:bodyPr/>
                    <a:lstStyle/>
                    <a:p>
                      <a:pPr algn="l" fontAlgn="ctr"/>
                      <a:r>
                        <a:rPr lang="de-DE" sz="1200" b="0" i="0" u="none" strike="noStrike">
                          <a:effectLst/>
                          <a:latin typeface="Arial" panose="020B0604020202020204" pitchFamily="34" charset="0"/>
                        </a:rPr>
                        <a:t>Bremen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1.104</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a:effectLst/>
                          <a:latin typeface="Arial" panose="020B0604020202020204" pitchFamily="34" charset="0"/>
                        </a:rPr>
                        <a:t>1.582</a:t>
                      </a:r>
                    </a:p>
                  </a:txBody>
                  <a:tcPr marL="6362" marR="76345"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949</a:t>
                      </a:r>
                    </a:p>
                  </a:txBody>
                  <a:tcPr marL="6362" marR="6362"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3.956</a:t>
                      </a:r>
                    </a:p>
                  </a:txBody>
                  <a:tcPr marL="6362" marR="6362" marT="6362" marB="0" anchor="b">
                    <a:lnL>
                      <a:noFill/>
                    </a:lnL>
                    <a:lnR>
                      <a:noFill/>
                    </a:lnR>
                    <a:lnT>
                      <a:noFill/>
                    </a:lnT>
                    <a:lnB>
                      <a:noFill/>
                    </a:lnB>
                  </a:tcPr>
                </a:tc>
                <a:extLst>
                  <a:ext uri="{0D108BD9-81ED-4DB2-BD59-A6C34878D82A}">
                    <a16:rowId xmlns:a16="http://schemas.microsoft.com/office/drawing/2014/main" val="10009"/>
                  </a:ext>
                </a:extLst>
              </a:tr>
              <a:tr h="168664">
                <a:tc>
                  <a:txBody>
                    <a:bodyPr/>
                    <a:lstStyle/>
                    <a:p>
                      <a:pPr algn="l" fontAlgn="ctr"/>
                      <a:r>
                        <a:rPr lang="de-DE" sz="1200" b="0" i="0" u="none" strike="noStrike">
                          <a:effectLst/>
                          <a:latin typeface="Arial" panose="020B0604020202020204" pitchFamily="34" charset="0"/>
                        </a:rPr>
                        <a:t>Hamburg</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solidFill>
                      <a:srgbClr val="44F64C"/>
                    </a:solidFill>
                  </a:tcPr>
                </a:tc>
                <a:tc>
                  <a:txBody>
                    <a:bodyPr/>
                    <a:lstStyle/>
                    <a:p>
                      <a:pPr algn="r" fontAlgn="b"/>
                      <a:r>
                        <a:rPr lang="de-DE" sz="1200" b="0" i="0" u="none" strike="noStrike" dirty="0">
                          <a:effectLst/>
                          <a:latin typeface="Arial" panose="020B0604020202020204" pitchFamily="34" charset="0"/>
                        </a:rPr>
                        <a:t>1.270</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solidFill>
                      <a:srgbClr val="44F64C"/>
                    </a:solidFill>
                  </a:tcPr>
                </a:tc>
                <a:tc>
                  <a:txBody>
                    <a:bodyPr/>
                    <a:lstStyle/>
                    <a:p>
                      <a:pPr algn="r" fontAlgn="b"/>
                      <a:r>
                        <a:rPr lang="de-DE" sz="1200" b="0" i="0" u="none" strike="noStrike">
                          <a:effectLst/>
                          <a:latin typeface="Arial" panose="020B0604020202020204" pitchFamily="34" charset="0"/>
                        </a:rPr>
                        <a:t>1.847</a:t>
                      </a:r>
                    </a:p>
                  </a:txBody>
                  <a:tcPr marL="6362" marR="76345" marT="6362" marB="0" anchor="b">
                    <a:lnL>
                      <a:noFill/>
                    </a:lnL>
                    <a:lnR>
                      <a:noFill/>
                    </a:lnR>
                    <a:lnT>
                      <a:noFill/>
                    </a:lnT>
                    <a:lnB>
                      <a:noFill/>
                    </a:lnB>
                    <a:solidFill>
                      <a:srgbClr val="44F64C"/>
                    </a:solidFill>
                  </a:tcPr>
                </a:tc>
                <a:tc>
                  <a:txBody>
                    <a:bodyPr/>
                    <a:lstStyle/>
                    <a:p>
                      <a:pPr algn="r" fontAlgn="b"/>
                      <a:r>
                        <a:rPr lang="de-DE" sz="1200" b="0" i="0" u="none" strike="noStrike" dirty="0">
                          <a:effectLst/>
                          <a:latin typeface="Arial" panose="020B0604020202020204" pitchFamily="34" charset="0"/>
                        </a:rPr>
                        <a:t>1.108</a:t>
                      </a:r>
                    </a:p>
                  </a:txBody>
                  <a:tcPr marL="6362" marR="6362"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4.618</a:t>
                      </a:r>
                    </a:p>
                  </a:txBody>
                  <a:tcPr marL="6362" marR="6362" marT="6362" marB="0" anchor="b">
                    <a:lnL>
                      <a:noFill/>
                    </a:lnL>
                    <a:lnR>
                      <a:noFill/>
                    </a:lnR>
                    <a:lnT>
                      <a:noFill/>
                    </a:lnT>
                    <a:lnB>
                      <a:noFill/>
                    </a:lnB>
                  </a:tcPr>
                </a:tc>
                <a:extLst>
                  <a:ext uri="{0D108BD9-81ED-4DB2-BD59-A6C34878D82A}">
                    <a16:rowId xmlns:a16="http://schemas.microsoft.com/office/drawing/2014/main" val="10010"/>
                  </a:ext>
                </a:extLst>
              </a:tr>
              <a:tr h="168664">
                <a:tc>
                  <a:txBody>
                    <a:bodyPr/>
                    <a:lstStyle/>
                    <a:p>
                      <a:pPr algn="l" fontAlgn="ctr"/>
                      <a:r>
                        <a:rPr lang="de-DE" sz="1200" b="0" i="0" u="none" strike="noStrike">
                          <a:effectLst/>
                          <a:latin typeface="Arial" panose="020B0604020202020204" pitchFamily="34" charset="0"/>
                        </a:rPr>
                        <a:t>Hessen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1.301</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1.767</a:t>
                      </a:r>
                    </a:p>
                  </a:txBody>
                  <a:tcPr marL="6362" marR="76345"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1.060</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4.417</a:t>
                      </a:r>
                    </a:p>
                  </a:txBody>
                  <a:tcPr marL="6362" marR="6362" marT="6362" marB="0" anchor="b">
                    <a:lnL>
                      <a:noFill/>
                    </a:lnL>
                    <a:lnR>
                      <a:noFill/>
                    </a:lnR>
                    <a:lnT>
                      <a:noFill/>
                    </a:lnT>
                    <a:lnB>
                      <a:noFill/>
                    </a:lnB>
                  </a:tcPr>
                </a:tc>
                <a:extLst>
                  <a:ext uri="{0D108BD9-81ED-4DB2-BD59-A6C34878D82A}">
                    <a16:rowId xmlns:a16="http://schemas.microsoft.com/office/drawing/2014/main" val="10011"/>
                  </a:ext>
                </a:extLst>
              </a:tr>
              <a:tr h="168664">
                <a:tc>
                  <a:txBody>
                    <a:bodyPr/>
                    <a:lstStyle/>
                    <a:p>
                      <a:pPr algn="l" fontAlgn="ctr"/>
                      <a:r>
                        <a:rPr lang="de-DE" sz="1200" b="0" i="0" u="none" strike="noStrike">
                          <a:effectLst/>
                          <a:latin typeface="Arial" panose="020B0604020202020204" pitchFamily="34" charset="0"/>
                        </a:rPr>
                        <a:t>Mecklenburg-Vorpommern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1.025</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1.503</a:t>
                      </a:r>
                    </a:p>
                  </a:txBody>
                  <a:tcPr marL="6362" marR="76345"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902</a:t>
                      </a:r>
                    </a:p>
                  </a:txBody>
                  <a:tcPr marL="6362" marR="6362" marT="6362" marB="0" anchor="b">
                    <a:lnL>
                      <a:noFill/>
                    </a:lnL>
                    <a:lnR>
                      <a:noFill/>
                    </a:lnR>
                    <a:lnT>
                      <a:noFill/>
                    </a:lnT>
                    <a:lnB>
                      <a:noFill/>
                    </a:lnB>
                    <a:solidFill>
                      <a:srgbClr val="FFFF00"/>
                    </a:solidFill>
                  </a:tcPr>
                </a:tc>
                <a:tc>
                  <a:txBody>
                    <a:bodyPr/>
                    <a:lstStyle/>
                    <a:p>
                      <a:pPr algn="r" fontAlgn="b"/>
                      <a:r>
                        <a:rPr lang="de-DE" sz="1200" b="0" i="0" u="none" strike="noStrike" dirty="0">
                          <a:effectLst/>
                          <a:latin typeface="Arial" panose="020B0604020202020204" pitchFamily="34" charset="0"/>
                        </a:rPr>
                        <a:t>3.757</a:t>
                      </a:r>
                    </a:p>
                  </a:txBody>
                  <a:tcPr marL="6362" marR="6362" marT="6362" marB="0" anchor="b">
                    <a:lnL>
                      <a:noFill/>
                    </a:lnL>
                    <a:lnR>
                      <a:noFill/>
                    </a:lnR>
                    <a:lnT>
                      <a:noFill/>
                    </a:lnT>
                    <a:lnB>
                      <a:noFill/>
                    </a:lnB>
                  </a:tcPr>
                </a:tc>
                <a:extLst>
                  <a:ext uri="{0D108BD9-81ED-4DB2-BD59-A6C34878D82A}">
                    <a16:rowId xmlns:a16="http://schemas.microsoft.com/office/drawing/2014/main" val="10012"/>
                  </a:ext>
                </a:extLst>
              </a:tr>
              <a:tr h="168664">
                <a:tc>
                  <a:txBody>
                    <a:bodyPr/>
                    <a:lstStyle/>
                    <a:p>
                      <a:pPr algn="l" fontAlgn="ctr"/>
                      <a:r>
                        <a:rPr lang="de-DE" sz="1200" b="0" i="0" u="none" strike="noStrike">
                          <a:effectLst/>
                          <a:latin typeface="Arial" panose="020B0604020202020204" pitchFamily="34" charset="0"/>
                        </a:rPr>
                        <a:t>Niedersachsen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1.216</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1.693</a:t>
                      </a:r>
                    </a:p>
                  </a:txBody>
                  <a:tcPr marL="6362" marR="76345"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1.016</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4.233</a:t>
                      </a:r>
                    </a:p>
                  </a:txBody>
                  <a:tcPr marL="6362" marR="6362" marT="6362" marB="0" anchor="b">
                    <a:lnL>
                      <a:noFill/>
                    </a:lnL>
                    <a:lnR>
                      <a:noFill/>
                    </a:lnR>
                    <a:lnT>
                      <a:noFill/>
                    </a:lnT>
                    <a:lnB>
                      <a:noFill/>
                    </a:lnB>
                  </a:tcPr>
                </a:tc>
                <a:extLst>
                  <a:ext uri="{0D108BD9-81ED-4DB2-BD59-A6C34878D82A}">
                    <a16:rowId xmlns:a16="http://schemas.microsoft.com/office/drawing/2014/main" val="10013"/>
                  </a:ext>
                </a:extLst>
              </a:tr>
              <a:tr h="168664">
                <a:tc>
                  <a:txBody>
                    <a:bodyPr/>
                    <a:lstStyle/>
                    <a:p>
                      <a:pPr algn="l" fontAlgn="ctr"/>
                      <a:r>
                        <a:rPr lang="de-DE" sz="1200" b="0" i="0" u="none" strike="noStrike">
                          <a:effectLst/>
                          <a:latin typeface="Arial" panose="020B0604020202020204" pitchFamily="34" charset="0"/>
                        </a:rPr>
                        <a:t>Nordrhein-Westfalen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1.231</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solidFill>
                      <a:srgbClr val="44F64C"/>
                    </a:solidFill>
                  </a:tcPr>
                </a:tc>
                <a:tc>
                  <a:txBody>
                    <a:bodyPr/>
                    <a:lstStyle/>
                    <a:p>
                      <a:pPr algn="r" fontAlgn="b"/>
                      <a:r>
                        <a:rPr lang="de-DE" sz="1200" b="0" i="0" u="none" strike="noStrike" dirty="0">
                          <a:effectLst/>
                          <a:latin typeface="Arial" panose="020B0604020202020204" pitchFamily="34" charset="0"/>
                        </a:rPr>
                        <a:t>1.676</a:t>
                      </a:r>
                    </a:p>
                  </a:txBody>
                  <a:tcPr marL="6362" marR="76345"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1.006</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4.190</a:t>
                      </a:r>
                    </a:p>
                  </a:txBody>
                  <a:tcPr marL="6362" marR="6362" marT="6362" marB="0" anchor="b">
                    <a:lnL>
                      <a:noFill/>
                    </a:lnL>
                    <a:lnR>
                      <a:noFill/>
                    </a:lnR>
                    <a:lnT>
                      <a:noFill/>
                    </a:lnT>
                    <a:lnB>
                      <a:noFill/>
                    </a:lnB>
                  </a:tcPr>
                </a:tc>
                <a:extLst>
                  <a:ext uri="{0D108BD9-81ED-4DB2-BD59-A6C34878D82A}">
                    <a16:rowId xmlns:a16="http://schemas.microsoft.com/office/drawing/2014/main" val="10014"/>
                  </a:ext>
                </a:extLst>
              </a:tr>
              <a:tr h="168664">
                <a:tc>
                  <a:txBody>
                    <a:bodyPr/>
                    <a:lstStyle/>
                    <a:p>
                      <a:pPr algn="l" fontAlgn="ctr"/>
                      <a:r>
                        <a:rPr lang="de-DE" sz="1200" b="0" i="0" u="none" strike="noStrike">
                          <a:effectLst/>
                          <a:latin typeface="Arial" panose="020B0604020202020204" pitchFamily="34" charset="0"/>
                        </a:rPr>
                        <a:t>Rheinland-Pfalz</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solidFill>
                      <a:srgbClr val="44F64C"/>
                    </a:solidFill>
                  </a:tcPr>
                </a:tc>
                <a:tc>
                  <a:txBody>
                    <a:bodyPr/>
                    <a:lstStyle/>
                    <a:p>
                      <a:pPr algn="r" fontAlgn="b"/>
                      <a:r>
                        <a:rPr lang="de-DE" sz="1200" b="0" i="0" u="none" strike="noStrike">
                          <a:effectLst/>
                          <a:latin typeface="Arial" panose="020B0604020202020204" pitchFamily="34" charset="0"/>
                        </a:rPr>
                        <a:t>1.258</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solidFill>
                      <a:srgbClr val="44F64C"/>
                    </a:solidFill>
                  </a:tcPr>
                </a:tc>
                <a:tc>
                  <a:txBody>
                    <a:bodyPr/>
                    <a:lstStyle/>
                    <a:p>
                      <a:pPr algn="r" fontAlgn="b"/>
                      <a:r>
                        <a:rPr lang="de-DE" sz="1200" b="0" i="0" u="none" strike="noStrike" dirty="0">
                          <a:effectLst/>
                          <a:latin typeface="Arial" panose="020B0604020202020204" pitchFamily="34" charset="0"/>
                        </a:rPr>
                        <a:t>1.769</a:t>
                      </a:r>
                    </a:p>
                  </a:txBody>
                  <a:tcPr marL="6362" marR="76345" marT="6362" marB="0" anchor="b">
                    <a:lnL>
                      <a:noFill/>
                    </a:lnL>
                    <a:lnR>
                      <a:noFill/>
                    </a:lnR>
                    <a:lnT>
                      <a:noFill/>
                    </a:lnT>
                    <a:lnB>
                      <a:noFill/>
                    </a:lnB>
                    <a:solidFill>
                      <a:srgbClr val="44F64C"/>
                    </a:solidFill>
                  </a:tcPr>
                </a:tc>
                <a:tc>
                  <a:txBody>
                    <a:bodyPr/>
                    <a:lstStyle/>
                    <a:p>
                      <a:pPr algn="r" fontAlgn="b"/>
                      <a:r>
                        <a:rPr lang="de-DE" sz="1200" b="0" i="0" u="none" strike="noStrike">
                          <a:effectLst/>
                          <a:latin typeface="Arial" panose="020B0604020202020204" pitchFamily="34" charset="0"/>
                        </a:rPr>
                        <a:t>1.061</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4.423</a:t>
                      </a:r>
                    </a:p>
                  </a:txBody>
                  <a:tcPr marL="6362" marR="6362" marT="6362" marB="0" anchor="b">
                    <a:lnL>
                      <a:noFill/>
                    </a:lnL>
                    <a:lnR>
                      <a:noFill/>
                    </a:lnR>
                    <a:lnT>
                      <a:noFill/>
                    </a:lnT>
                    <a:lnB>
                      <a:noFill/>
                    </a:lnB>
                  </a:tcPr>
                </a:tc>
                <a:extLst>
                  <a:ext uri="{0D108BD9-81ED-4DB2-BD59-A6C34878D82A}">
                    <a16:rowId xmlns:a16="http://schemas.microsoft.com/office/drawing/2014/main" val="10015"/>
                  </a:ext>
                </a:extLst>
              </a:tr>
              <a:tr h="168664">
                <a:tc>
                  <a:txBody>
                    <a:bodyPr/>
                    <a:lstStyle/>
                    <a:p>
                      <a:pPr algn="l" fontAlgn="ctr"/>
                      <a:r>
                        <a:rPr lang="de-DE" sz="1200" b="0" i="0" u="none" strike="noStrike" dirty="0">
                          <a:effectLst/>
                          <a:latin typeface="Arial" panose="020B0604020202020204" pitchFamily="34" charset="0"/>
                        </a:rPr>
                        <a:t>Saarland</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1.168</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1.725</a:t>
                      </a:r>
                    </a:p>
                  </a:txBody>
                  <a:tcPr marL="6362" marR="76345"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1.035</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4.312</a:t>
                      </a:r>
                    </a:p>
                  </a:txBody>
                  <a:tcPr marL="6362" marR="6362" marT="6362" marB="0" anchor="b">
                    <a:lnL>
                      <a:noFill/>
                    </a:lnL>
                    <a:lnR>
                      <a:noFill/>
                    </a:lnR>
                    <a:lnT>
                      <a:noFill/>
                    </a:lnT>
                    <a:lnB>
                      <a:noFill/>
                    </a:lnB>
                  </a:tcPr>
                </a:tc>
                <a:extLst>
                  <a:ext uri="{0D108BD9-81ED-4DB2-BD59-A6C34878D82A}">
                    <a16:rowId xmlns:a16="http://schemas.microsoft.com/office/drawing/2014/main" val="10016"/>
                  </a:ext>
                </a:extLst>
              </a:tr>
              <a:tr h="168664">
                <a:tc>
                  <a:txBody>
                    <a:bodyPr/>
                    <a:lstStyle/>
                    <a:p>
                      <a:pPr algn="l" fontAlgn="ctr"/>
                      <a:r>
                        <a:rPr lang="de-DE" sz="1200" b="0" i="0" u="none" strike="noStrike">
                          <a:effectLst/>
                          <a:latin typeface="Arial" panose="020B0604020202020204" pitchFamily="34" charset="0"/>
                        </a:rPr>
                        <a:t>Sachsen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1.088</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a:effectLst/>
                          <a:latin typeface="Arial" panose="020B0604020202020204" pitchFamily="34" charset="0"/>
                        </a:rPr>
                        <a:t>1.561</a:t>
                      </a:r>
                    </a:p>
                  </a:txBody>
                  <a:tcPr marL="6362" marR="76345"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937</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3.903</a:t>
                      </a:r>
                    </a:p>
                  </a:txBody>
                  <a:tcPr marL="6362" marR="6362" marT="6362" marB="0" anchor="b">
                    <a:lnL>
                      <a:noFill/>
                    </a:lnL>
                    <a:lnR>
                      <a:noFill/>
                    </a:lnR>
                    <a:lnT>
                      <a:noFill/>
                    </a:lnT>
                    <a:lnB>
                      <a:noFill/>
                    </a:lnB>
                  </a:tcPr>
                </a:tc>
                <a:extLst>
                  <a:ext uri="{0D108BD9-81ED-4DB2-BD59-A6C34878D82A}">
                    <a16:rowId xmlns:a16="http://schemas.microsoft.com/office/drawing/2014/main" val="10017"/>
                  </a:ext>
                </a:extLst>
              </a:tr>
              <a:tr h="168664">
                <a:tc>
                  <a:txBody>
                    <a:bodyPr/>
                    <a:lstStyle/>
                    <a:p>
                      <a:pPr algn="l" fontAlgn="ctr"/>
                      <a:r>
                        <a:rPr lang="de-DE" sz="1200" b="0" i="0" u="none" strike="noStrike">
                          <a:effectLst/>
                          <a:latin typeface="Arial" panose="020B0604020202020204" pitchFamily="34" charset="0"/>
                        </a:rPr>
                        <a:t>Sachsen-Anhalt</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1.051</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a:effectLst/>
                          <a:latin typeface="Arial" panose="020B0604020202020204" pitchFamily="34" charset="0"/>
                        </a:rPr>
                        <a:t>1.518</a:t>
                      </a:r>
                    </a:p>
                  </a:txBody>
                  <a:tcPr marL="6362" marR="76345"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911</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3.796</a:t>
                      </a:r>
                    </a:p>
                  </a:txBody>
                  <a:tcPr marL="6362" marR="6362" marT="6362" marB="0" anchor="b">
                    <a:lnL>
                      <a:noFill/>
                    </a:lnL>
                    <a:lnR>
                      <a:noFill/>
                    </a:lnR>
                    <a:lnT>
                      <a:noFill/>
                    </a:lnT>
                    <a:lnB>
                      <a:noFill/>
                    </a:lnB>
                  </a:tcPr>
                </a:tc>
                <a:extLst>
                  <a:ext uri="{0D108BD9-81ED-4DB2-BD59-A6C34878D82A}">
                    <a16:rowId xmlns:a16="http://schemas.microsoft.com/office/drawing/2014/main" val="10018"/>
                  </a:ext>
                </a:extLst>
              </a:tr>
              <a:tr h="168664">
                <a:tc>
                  <a:txBody>
                    <a:bodyPr/>
                    <a:lstStyle/>
                    <a:p>
                      <a:pPr algn="l" fontAlgn="ctr"/>
                      <a:r>
                        <a:rPr lang="de-DE" sz="1200" b="0" i="0" u="none" strike="noStrike">
                          <a:effectLst/>
                          <a:latin typeface="Arial" panose="020B0604020202020204" pitchFamily="34" charset="0"/>
                        </a:rPr>
                        <a:t>Schleswig-Holstein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solidFill>
                      <a:srgbClr val="44F64C"/>
                    </a:solidFill>
                  </a:tcPr>
                </a:tc>
                <a:tc>
                  <a:txBody>
                    <a:bodyPr/>
                    <a:lstStyle/>
                    <a:p>
                      <a:pPr algn="r" fontAlgn="b"/>
                      <a:r>
                        <a:rPr lang="de-DE" sz="1200" b="0" i="0" u="none" strike="noStrike">
                          <a:effectLst/>
                          <a:latin typeface="Arial" panose="020B0604020202020204" pitchFamily="34" charset="0"/>
                        </a:rPr>
                        <a:t>1.262</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solidFill>
                      <a:srgbClr val="44F64C"/>
                    </a:solidFill>
                  </a:tcPr>
                </a:tc>
                <a:tc>
                  <a:txBody>
                    <a:bodyPr/>
                    <a:lstStyle/>
                    <a:p>
                      <a:pPr algn="r" fontAlgn="b"/>
                      <a:r>
                        <a:rPr lang="de-DE" sz="1200" b="0" i="0" u="none" strike="noStrike">
                          <a:effectLst/>
                          <a:latin typeface="Arial" panose="020B0604020202020204" pitchFamily="34" charset="0"/>
                        </a:rPr>
                        <a:t>1.754</a:t>
                      </a:r>
                    </a:p>
                  </a:txBody>
                  <a:tcPr marL="6362" marR="76345" marT="6362" marB="0" anchor="b">
                    <a:lnL>
                      <a:noFill/>
                    </a:lnL>
                    <a:lnR>
                      <a:noFill/>
                    </a:lnR>
                    <a:lnT>
                      <a:noFill/>
                    </a:lnT>
                    <a:lnB>
                      <a:noFill/>
                    </a:lnB>
                    <a:solidFill>
                      <a:srgbClr val="44F64C"/>
                    </a:solidFill>
                  </a:tcPr>
                </a:tc>
                <a:tc>
                  <a:txBody>
                    <a:bodyPr/>
                    <a:lstStyle/>
                    <a:p>
                      <a:pPr algn="r" fontAlgn="b"/>
                      <a:r>
                        <a:rPr lang="de-DE" sz="1200" b="0" i="0" u="none" strike="noStrike" dirty="0">
                          <a:effectLst/>
                          <a:latin typeface="Arial" panose="020B0604020202020204" pitchFamily="34" charset="0"/>
                        </a:rPr>
                        <a:t>1.052</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4.385</a:t>
                      </a:r>
                    </a:p>
                  </a:txBody>
                  <a:tcPr marL="6362" marR="6362" marT="6362" marB="0" anchor="b">
                    <a:lnL>
                      <a:noFill/>
                    </a:lnL>
                    <a:lnR>
                      <a:noFill/>
                    </a:lnR>
                    <a:lnT>
                      <a:noFill/>
                    </a:lnT>
                    <a:lnB>
                      <a:noFill/>
                    </a:lnB>
                  </a:tcPr>
                </a:tc>
                <a:extLst>
                  <a:ext uri="{0D108BD9-81ED-4DB2-BD59-A6C34878D82A}">
                    <a16:rowId xmlns:a16="http://schemas.microsoft.com/office/drawing/2014/main" val="10019"/>
                  </a:ext>
                </a:extLst>
              </a:tr>
              <a:tr h="168664">
                <a:tc>
                  <a:txBody>
                    <a:bodyPr/>
                    <a:lstStyle/>
                    <a:p>
                      <a:pPr algn="l" fontAlgn="ctr"/>
                      <a:r>
                        <a:rPr lang="de-DE" sz="1200" b="0" i="0" u="none" strike="noStrike">
                          <a:effectLst/>
                          <a:latin typeface="Arial" panose="020B0604020202020204" pitchFamily="34" charset="0"/>
                        </a:rPr>
                        <a:t>Thüringen</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1.067</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1.560</a:t>
                      </a:r>
                    </a:p>
                  </a:txBody>
                  <a:tcPr marL="6362" marR="76345"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936</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3.900</a:t>
                      </a:r>
                    </a:p>
                  </a:txBody>
                  <a:tcPr marL="6362" marR="6362" marT="6362" marB="0" anchor="b">
                    <a:lnL>
                      <a:noFill/>
                    </a:lnL>
                    <a:lnR>
                      <a:noFill/>
                    </a:lnR>
                    <a:lnT>
                      <a:noFill/>
                    </a:lnT>
                    <a:lnB>
                      <a:noFill/>
                    </a:lnB>
                  </a:tcPr>
                </a:tc>
                <a:extLst>
                  <a:ext uri="{0D108BD9-81ED-4DB2-BD59-A6C34878D82A}">
                    <a16:rowId xmlns:a16="http://schemas.microsoft.com/office/drawing/2014/main" val="10020"/>
                  </a:ext>
                </a:extLst>
              </a:tr>
              <a:tr h="168664">
                <a:tc>
                  <a:txBody>
                    <a:bodyPr/>
                    <a:lstStyle/>
                    <a:p>
                      <a:pPr algn="l" fontAlgn="ctr"/>
                      <a:r>
                        <a:rPr lang="de-DE" sz="1200" b="0" i="0" u="none" strike="noStrike">
                          <a:effectLst/>
                          <a:latin typeface="Arial" panose="020B0604020202020204" pitchFamily="34" charset="0"/>
                        </a:rPr>
                        <a:t> </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de-DE" sz="1200" b="0" i="0" u="none" strike="noStrike">
                        <a:effectLst/>
                        <a:latin typeface="Arial" panose="020B0604020202020204" pitchFamily="34" charset="0"/>
                      </a:endParaRP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de-DE" sz="1200" b="0" i="0" u="none" strike="noStrike">
                        <a:effectLst/>
                        <a:latin typeface="Arial" panose="020B0604020202020204" pitchFamily="34" charset="0"/>
                      </a:endParaRPr>
                    </a:p>
                  </a:txBody>
                  <a:tcPr marL="6362" marR="76345" marT="6362" marB="0" anchor="b">
                    <a:lnL>
                      <a:noFill/>
                    </a:lnL>
                    <a:lnR>
                      <a:noFill/>
                    </a:lnR>
                    <a:lnT>
                      <a:noFill/>
                    </a:lnT>
                    <a:lnB>
                      <a:noFill/>
                    </a:lnB>
                  </a:tcPr>
                </a:tc>
                <a:tc>
                  <a:txBody>
                    <a:bodyPr/>
                    <a:lstStyle/>
                    <a:p>
                      <a:pPr algn="l" fontAlgn="b"/>
                      <a:endParaRPr lang="de-DE" sz="1200" b="0" i="0" u="none" strike="noStrike" dirty="0">
                        <a:effectLst/>
                        <a:latin typeface="Arial" panose="020B0604020202020204" pitchFamily="34" charset="0"/>
                      </a:endParaRPr>
                    </a:p>
                  </a:txBody>
                  <a:tcPr marL="6362" marR="6362" marT="6362" marB="0" anchor="b">
                    <a:lnL>
                      <a:noFill/>
                    </a:lnL>
                    <a:lnR>
                      <a:noFill/>
                    </a:lnR>
                    <a:lnT>
                      <a:noFill/>
                    </a:lnT>
                    <a:lnB>
                      <a:noFill/>
                    </a:lnB>
                  </a:tcPr>
                </a:tc>
                <a:tc>
                  <a:txBody>
                    <a:bodyPr/>
                    <a:lstStyle/>
                    <a:p>
                      <a:pPr algn="l" fontAlgn="b"/>
                      <a:endParaRPr lang="de-DE" sz="1200" b="0" i="0" u="none" strike="noStrike" dirty="0">
                        <a:effectLst/>
                        <a:latin typeface="Arial" panose="020B0604020202020204" pitchFamily="34" charset="0"/>
                      </a:endParaRPr>
                    </a:p>
                  </a:txBody>
                  <a:tcPr marL="6362" marR="6362" marT="6362" marB="0" anchor="b">
                    <a:lnL>
                      <a:noFill/>
                    </a:lnL>
                    <a:lnR>
                      <a:noFill/>
                    </a:lnR>
                    <a:lnT>
                      <a:noFill/>
                    </a:lnT>
                    <a:lnB>
                      <a:noFill/>
                    </a:lnB>
                  </a:tcPr>
                </a:tc>
                <a:extLst>
                  <a:ext uri="{0D108BD9-81ED-4DB2-BD59-A6C34878D82A}">
                    <a16:rowId xmlns:a16="http://schemas.microsoft.com/office/drawing/2014/main" val="10021"/>
                  </a:ext>
                </a:extLst>
              </a:tr>
              <a:tr h="175344">
                <a:tc>
                  <a:txBody>
                    <a:bodyPr/>
                    <a:lstStyle/>
                    <a:p>
                      <a:pPr algn="l" fontAlgn="ctr"/>
                      <a:r>
                        <a:rPr lang="de-DE" sz="1200" b="1" i="0" u="none" strike="noStrike">
                          <a:effectLst/>
                          <a:latin typeface="Arial" panose="020B0604020202020204" pitchFamily="34" charset="0"/>
                        </a:rPr>
                        <a:t>Deutschland</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fontAlgn="b"/>
                      <a:r>
                        <a:rPr lang="de-DE" sz="1200" b="1" i="0" u="none" strike="noStrike" dirty="0">
                          <a:effectLst/>
                          <a:latin typeface="Arial" panose="020B0604020202020204" pitchFamily="34" charset="0"/>
                        </a:rPr>
                        <a:t>1.226</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de-DE" sz="1200" b="1" i="0" u="none" strike="noStrike" dirty="0">
                          <a:effectLst/>
                          <a:latin typeface="Arial" panose="020B0604020202020204" pitchFamily="34" charset="0"/>
                        </a:rPr>
                        <a:t>1.725</a:t>
                      </a:r>
                    </a:p>
                  </a:txBody>
                  <a:tcPr marL="6362" marR="76345" marT="6362" marB="0" anchor="b">
                    <a:lnL>
                      <a:noFill/>
                    </a:lnL>
                    <a:lnR>
                      <a:noFill/>
                    </a:lnR>
                    <a:lnT>
                      <a:noFill/>
                    </a:lnT>
                    <a:lnB>
                      <a:noFill/>
                    </a:lnB>
                    <a:solidFill>
                      <a:schemeClr val="bg2"/>
                    </a:solidFill>
                  </a:tcPr>
                </a:tc>
                <a:tc>
                  <a:txBody>
                    <a:bodyPr/>
                    <a:lstStyle/>
                    <a:p>
                      <a:pPr algn="r" fontAlgn="b"/>
                      <a:r>
                        <a:rPr lang="de-DE" sz="1200" b="0" i="0" u="none" strike="noStrike" dirty="0">
                          <a:effectLst/>
                          <a:latin typeface="Arial" panose="020B0604020202020204" pitchFamily="34" charset="0"/>
                        </a:rPr>
                        <a:t>1.035</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4.313</a:t>
                      </a:r>
                    </a:p>
                  </a:txBody>
                  <a:tcPr marL="6362" marR="6362" marT="6362" marB="0" anchor="b">
                    <a:lnL>
                      <a:noFill/>
                    </a:lnL>
                    <a:lnR>
                      <a:noFill/>
                    </a:lnR>
                    <a:lnT>
                      <a:noFill/>
                    </a:lnT>
                    <a:lnB>
                      <a:noFill/>
                    </a:lnB>
                  </a:tcPr>
                </a:tc>
                <a:extLst>
                  <a:ext uri="{0D108BD9-81ED-4DB2-BD59-A6C34878D82A}">
                    <a16:rowId xmlns:a16="http://schemas.microsoft.com/office/drawing/2014/main" val="10022"/>
                  </a:ext>
                </a:extLst>
              </a:tr>
              <a:tr h="168664">
                <a:tc>
                  <a:txBody>
                    <a:bodyPr/>
                    <a:lstStyle/>
                    <a:p>
                      <a:pPr algn="l" fontAlgn="ctr"/>
                      <a:r>
                        <a:rPr lang="de-DE" sz="1200" b="0" i="0" u="none" strike="noStrike">
                          <a:effectLst/>
                          <a:latin typeface="Arial" panose="020B0604020202020204" pitchFamily="34" charset="0"/>
                        </a:rPr>
                        <a:t> </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de-DE" sz="1200" b="0" i="0" u="none" strike="noStrike">
                        <a:effectLst/>
                        <a:latin typeface="Arial" panose="020B0604020202020204" pitchFamily="34" charset="0"/>
                      </a:endParaRP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de-DE" sz="1200" b="0" i="0" u="none" strike="noStrike">
                        <a:effectLst/>
                        <a:latin typeface="Arial" panose="020B0604020202020204" pitchFamily="34" charset="0"/>
                      </a:endParaRPr>
                    </a:p>
                  </a:txBody>
                  <a:tcPr marL="6362" marR="76345" marT="6362" marB="0" anchor="b">
                    <a:lnL>
                      <a:noFill/>
                    </a:lnL>
                    <a:lnR>
                      <a:noFill/>
                    </a:lnR>
                    <a:lnT>
                      <a:noFill/>
                    </a:lnT>
                    <a:lnB>
                      <a:noFill/>
                    </a:lnB>
                  </a:tcPr>
                </a:tc>
                <a:tc>
                  <a:txBody>
                    <a:bodyPr/>
                    <a:lstStyle/>
                    <a:p>
                      <a:pPr algn="l" fontAlgn="b"/>
                      <a:endParaRPr lang="de-DE" sz="1200" b="0" i="0" u="none" strike="noStrike">
                        <a:effectLst/>
                        <a:latin typeface="Arial" panose="020B0604020202020204" pitchFamily="34" charset="0"/>
                      </a:endParaRPr>
                    </a:p>
                  </a:txBody>
                  <a:tcPr marL="6362" marR="6362" marT="6362" marB="0" anchor="b">
                    <a:lnL>
                      <a:noFill/>
                    </a:lnL>
                    <a:lnR>
                      <a:noFill/>
                    </a:lnR>
                    <a:lnT>
                      <a:noFill/>
                    </a:lnT>
                    <a:lnB>
                      <a:noFill/>
                    </a:lnB>
                  </a:tcPr>
                </a:tc>
                <a:tc>
                  <a:txBody>
                    <a:bodyPr/>
                    <a:lstStyle/>
                    <a:p>
                      <a:pPr algn="l" fontAlgn="b"/>
                      <a:endParaRPr lang="de-DE" sz="1200" b="0" i="0" u="none" strike="noStrike" dirty="0">
                        <a:effectLst/>
                        <a:latin typeface="Arial" panose="020B0604020202020204" pitchFamily="34" charset="0"/>
                      </a:endParaRPr>
                    </a:p>
                  </a:txBody>
                  <a:tcPr marL="6362" marR="6362" marT="6362" marB="0" anchor="b">
                    <a:lnL>
                      <a:noFill/>
                    </a:lnL>
                    <a:lnR>
                      <a:noFill/>
                    </a:lnR>
                    <a:lnT>
                      <a:noFill/>
                    </a:lnT>
                    <a:lnB>
                      <a:noFill/>
                    </a:lnB>
                  </a:tcPr>
                </a:tc>
                <a:extLst>
                  <a:ext uri="{0D108BD9-81ED-4DB2-BD59-A6C34878D82A}">
                    <a16:rowId xmlns:a16="http://schemas.microsoft.com/office/drawing/2014/main" val="10023"/>
                  </a:ext>
                </a:extLst>
              </a:tr>
              <a:tr h="168664">
                <a:tc>
                  <a:txBody>
                    <a:bodyPr/>
                    <a:lstStyle/>
                    <a:p>
                      <a:pPr algn="l" fontAlgn="ctr"/>
                      <a:r>
                        <a:rPr lang="de-DE" sz="1200" b="0" i="0" u="none" strike="noStrike">
                          <a:effectLst/>
                          <a:latin typeface="Arial" panose="020B0604020202020204" pitchFamily="34" charset="0"/>
                        </a:rPr>
                        <a:t>Westdeutschland</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1.270</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1.769</a:t>
                      </a:r>
                    </a:p>
                  </a:txBody>
                  <a:tcPr marL="6362" marR="76345"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1.062</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4.424</a:t>
                      </a:r>
                    </a:p>
                  </a:txBody>
                  <a:tcPr marL="6362" marR="6362" marT="6362" marB="0" anchor="b">
                    <a:lnL>
                      <a:noFill/>
                    </a:lnL>
                    <a:lnR>
                      <a:noFill/>
                    </a:lnR>
                    <a:lnT>
                      <a:noFill/>
                    </a:lnT>
                    <a:lnB>
                      <a:noFill/>
                    </a:lnB>
                  </a:tcPr>
                </a:tc>
                <a:extLst>
                  <a:ext uri="{0D108BD9-81ED-4DB2-BD59-A6C34878D82A}">
                    <a16:rowId xmlns:a16="http://schemas.microsoft.com/office/drawing/2014/main" val="10024"/>
                  </a:ext>
                </a:extLst>
              </a:tr>
              <a:tr h="168664">
                <a:tc>
                  <a:txBody>
                    <a:bodyPr/>
                    <a:lstStyle/>
                    <a:p>
                      <a:pPr algn="l" fontAlgn="ctr"/>
                      <a:r>
                        <a:rPr lang="de-DE" sz="1200" b="0" i="0" u="none" strike="noStrike">
                          <a:effectLst/>
                          <a:latin typeface="Arial" panose="020B0604020202020204" pitchFamily="34" charset="0"/>
                        </a:rPr>
                        <a:t>Ostdeutschland</a:t>
                      </a:r>
                    </a:p>
                  </a:txBody>
                  <a:tcPr marL="6362" marR="6362" marT="636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1.084</a:t>
                      </a:r>
                    </a:p>
                  </a:txBody>
                  <a:tcPr marL="6362" marR="76345" marT="636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1.581</a:t>
                      </a:r>
                    </a:p>
                  </a:txBody>
                  <a:tcPr marL="6362" marR="76345" marT="6362"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949</a:t>
                      </a:r>
                    </a:p>
                  </a:txBody>
                  <a:tcPr marL="6362" marR="6362" marT="6362" marB="0" anchor="b">
                    <a:lnL>
                      <a:noFill/>
                    </a:lnL>
                    <a:lnR>
                      <a:noFill/>
                    </a:lnR>
                    <a:lnT>
                      <a:noFill/>
                    </a:lnT>
                    <a:lnB>
                      <a:noFill/>
                    </a:lnB>
                  </a:tcPr>
                </a:tc>
                <a:tc>
                  <a:txBody>
                    <a:bodyPr/>
                    <a:lstStyle/>
                    <a:p>
                      <a:pPr algn="r" fontAlgn="b"/>
                      <a:r>
                        <a:rPr lang="de-DE" sz="1200" b="0" i="0" u="none" strike="noStrike" dirty="0">
                          <a:effectLst/>
                          <a:latin typeface="Arial" panose="020B0604020202020204" pitchFamily="34" charset="0"/>
                        </a:rPr>
                        <a:t>3.952</a:t>
                      </a:r>
                    </a:p>
                  </a:txBody>
                  <a:tcPr marL="6362" marR="6362" marT="6362" marB="0" anchor="b">
                    <a:lnL>
                      <a:noFill/>
                    </a:lnL>
                    <a:lnR>
                      <a:noFill/>
                    </a:lnR>
                    <a:lnT>
                      <a:noFill/>
                    </a:lnT>
                    <a:lnB>
                      <a:noFill/>
                    </a:lnB>
                  </a:tcPr>
                </a:tc>
                <a:extLst>
                  <a:ext uri="{0D108BD9-81ED-4DB2-BD59-A6C34878D82A}">
                    <a16:rowId xmlns:a16="http://schemas.microsoft.com/office/drawing/2014/main" val="10025"/>
                  </a:ext>
                </a:extLst>
              </a:tr>
              <a:tr h="168664">
                <a:tc>
                  <a:txBody>
                    <a:bodyPr/>
                    <a:lstStyle/>
                    <a:p>
                      <a:pPr algn="l" fontAlgn="ctr"/>
                      <a:endParaRPr lang="de-DE" sz="800" b="0" i="0" u="none" strike="noStrike">
                        <a:effectLst/>
                        <a:latin typeface="Arial" panose="020B0604020202020204" pitchFamily="34" charset="0"/>
                      </a:endParaRPr>
                    </a:p>
                  </a:txBody>
                  <a:tcPr marL="6362" marR="6362" marT="6362" marB="0" anchor="ctr">
                    <a:lnL>
                      <a:noFill/>
                    </a:lnL>
                    <a:lnR>
                      <a:noFill/>
                    </a:lnR>
                    <a:lnT>
                      <a:noFill/>
                    </a:lnT>
                    <a:lnB>
                      <a:noFill/>
                    </a:lnB>
                  </a:tcPr>
                </a:tc>
                <a:tc>
                  <a:txBody>
                    <a:bodyPr/>
                    <a:lstStyle/>
                    <a:p>
                      <a:pPr algn="r" fontAlgn="b"/>
                      <a:endParaRPr lang="de-DE" sz="800" b="0" i="0" u="none" strike="noStrike">
                        <a:effectLst/>
                        <a:latin typeface="Arial" panose="020B0604020202020204" pitchFamily="34" charset="0"/>
                      </a:endParaRPr>
                    </a:p>
                  </a:txBody>
                  <a:tcPr marL="6362" marR="76345" marT="6362" marB="0" anchor="b">
                    <a:lnL>
                      <a:noFill/>
                    </a:lnL>
                    <a:lnR>
                      <a:noFill/>
                    </a:lnR>
                    <a:lnT>
                      <a:noFill/>
                    </a:lnT>
                    <a:lnB>
                      <a:noFill/>
                    </a:lnB>
                  </a:tcPr>
                </a:tc>
                <a:tc>
                  <a:txBody>
                    <a:bodyPr/>
                    <a:lstStyle/>
                    <a:p>
                      <a:pPr algn="l" fontAlgn="b"/>
                      <a:endParaRPr lang="de-DE" sz="800" b="0" i="0" u="none" strike="noStrike">
                        <a:effectLst/>
                        <a:latin typeface="Arial" panose="020B0604020202020204" pitchFamily="34" charset="0"/>
                      </a:endParaRPr>
                    </a:p>
                  </a:txBody>
                  <a:tcPr marL="6362" marR="6362" marT="6362" marB="0" anchor="b">
                    <a:lnL>
                      <a:noFill/>
                    </a:lnL>
                    <a:lnR>
                      <a:noFill/>
                    </a:lnR>
                    <a:lnT>
                      <a:noFill/>
                    </a:lnT>
                    <a:lnB>
                      <a:noFill/>
                    </a:lnB>
                  </a:tcPr>
                </a:tc>
                <a:tc>
                  <a:txBody>
                    <a:bodyPr/>
                    <a:lstStyle/>
                    <a:p>
                      <a:pPr algn="l" fontAlgn="b"/>
                      <a:endParaRPr lang="de-DE" sz="700" b="0" i="0" u="none" strike="noStrike">
                        <a:effectLst/>
                        <a:latin typeface="Arial" panose="020B0604020202020204" pitchFamily="34" charset="0"/>
                      </a:endParaRPr>
                    </a:p>
                  </a:txBody>
                  <a:tcPr marL="6362" marR="6362" marT="6362" marB="0" anchor="b">
                    <a:lnL>
                      <a:noFill/>
                    </a:lnL>
                    <a:lnR>
                      <a:noFill/>
                    </a:lnR>
                    <a:lnT>
                      <a:noFill/>
                    </a:lnT>
                    <a:lnB>
                      <a:noFill/>
                    </a:lnB>
                  </a:tcPr>
                </a:tc>
                <a:tc>
                  <a:txBody>
                    <a:bodyPr/>
                    <a:lstStyle/>
                    <a:p>
                      <a:pPr algn="l" fontAlgn="b"/>
                      <a:endParaRPr lang="de-DE" sz="700" b="0" i="0" u="none" strike="noStrike">
                        <a:effectLst/>
                        <a:latin typeface="Arial" panose="020B0604020202020204" pitchFamily="34" charset="0"/>
                      </a:endParaRPr>
                    </a:p>
                  </a:txBody>
                  <a:tcPr marL="6362" marR="6362" marT="6362" marB="0" anchor="b">
                    <a:lnL>
                      <a:noFill/>
                    </a:lnL>
                    <a:lnR>
                      <a:noFill/>
                    </a:lnR>
                    <a:lnT>
                      <a:noFill/>
                    </a:lnT>
                    <a:lnB>
                      <a:noFill/>
                    </a:lnB>
                  </a:tcPr>
                </a:tc>
                <a:extLst>
                  <a:ext uri="{0D108BD9-81ED-4DB2-BD59-A6C34878D82A}">
                    <a16:rowId xmlns:a16="http://schemas.microsoft.com/office/drawing/2014/main" val="10026"/>
                  </a:ext>
                </a:extLst>
              </a:tr>
              <a:tr h="204072">
                <a:tc gridSpan="5">
                  <a:txBody>
                    <a:bodyPr/>
                    <a:lstStyle/>
                    <a:p>
                      <a:pPr algn="ctr" fontAlgn="t"/>
                      <a:r>
                        <a:rPr lang="de-DE" sz="800" b="0" i="0" u="none" strike="noStrike" dirty="0">
                          <a:effectLst/>
                          <a:latin typeface="Arial" panose="020B0604020202020204" pitchFamily="34" charset="0"/>
                        </a:rPr>
                        <a:t>Ergebnisse des  Mikrozensus. Vergleichbarkeit der Ergebnisse für 2016 mit den Vorjahren eingeschränkt</a:t>
                      </a:r>
                    </a:p>
                  </a:txBody>
                  <a:tcPr marL="6362" marR="6362" marT="6362" marB="0">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7"/>
                  </a:ext>
                </a:extLst>
              </a:tr>
              <a:tr h="288032">
                <a:tc gridSpan="5">
                  <a:txBody>
                    <a:bodyPr/>
                    <a:lstStyle/>
                    <a:p>
                      <a:pPr algn="ctr" fontAlgn="t"/>
                      <a:r>
                        <a:rPr lang="de-DE" sz="800" b="0" i="0" u="none" strike="noStrike" baseline="30000" dirty="0">
                          <a:effectLst/>
                          <a:latin typeface="Arial" panose="020B0604020202020204" pitchFamily="34" charset="0"/>
                        </a:rPr>
                        <a:t> *)</a:t>
                      </a:r>
                      <a:r>
                        <a:rPr lang="de-DE" sz="800" b="0" i="0" u="none" strike="noStrike" dirty="0">
                          <a:effectLst/>
                          <a:latin typeface="Arial" panose="020B0604020202020204" pitchFamily="34" charset="0"/>
                        </a:rPr>
                        <a:t> Median der auf der Basis der neuen OECD-Skala berechneten </a:t>
                      </a:r>
                      <a:r>
                        <a:rPr lang="de-DE" sz="800" b="0" i="0" u="none" strike="noStrike" dirty="0">
                          <a:solidFill>
                            <a:srgbClr val="FF0000"/>
                          </a:solidFill>
                          <a:effectLst/>
                          <a:latin typeface="Arial" panose="020B0604020202020204" pitchFamily="34" charset="0"/>
                        </a:rPr>
                        <a:t>Äquivalenzeinkommen </a:t>
                      </a:r>
                      <a:r>
                        <a:rPr lang="de-DE" sz="800" b="0" i="0" u="none" strike="noStrike" dirty="0">
                          <a:effectLst/>
                          <a:latin typeface="Arial" panose="020B0604020202020204" pitchFamily="34" charset="0"/>
                        </a:rPr>
                        <a:t>der Bevölkerung der jeweiligen Region in Privathaushalten am Ort der Hauptwohnung .</a:t>
                      </a:r>
                    </a:p>
                  </a:txBody>
                  <a:tcPr marL="6362" marR="6362" marT="6362" marB="0">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8"/>
                  </a:ext>
                </a:extLst>
              </a:tr>
            </a:tbl>
          </a:graphicData>
        </a:graphic>
      </p:graphicFrame>
      <p:sp>
        <p:nvSpPr>
          <p:cNvPr id="8" name="Textfeld 7"/>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zu Folie 45</a:t>
            </a:r>
          </a:p>
        </p:txBody>
      </p:sp>
      <p:sp>
        <p:nvSpPr>
          <p:cNvPr id="5" name="Inhaltsplatzhalter 4"/>
          <p:cNvSpPr>
            <a:spLocks noGrp="1"/>
          </p:cNvSpPr>
          <p:nvPr>
            <p:ph idx="1"/>
          </p:nvPr>
        </p:nvSpPr>
        <p:spPr>
          <a:xfrm>
            <a:off x="609600" y="2276874"/>
            <a:ext cx="10972800" cy="4444602"/>
          </a:xfrm>
        </p:spPr>
        <p:txBody>
          <a:bodyPr>
            <a:normAutofit fontScale="85000" lnSpcReduction="20000"/>
          </a:bodyPr>
          <a:lstStyle/>
          <a:p>
            <a:r>
              <a:rPr lang="de-DE" dirty="0"/>
              <a:t>Die Frage, welcher Median herangezogen wird zur Bestimmung der Armutsgrenzen, der regionale oder der nationale hat erhebliche Konsequenzen für die Armutsgefährdungsquoten.</a:t>
            </a:r>
          </a:p>
          <a:p>
            <a:r>
              <a:rPr lang="de-DE" dirty="0"/>
              <a:t>Alle Bundesländer unter dem Bundesmedian werden in einer nationalen Betrachtung überproportional verarmt erscheinen, die restlichen unterproportional.</a:t>
            </a:r>
          </a:p>
          <a:p>
            <a:r>
              <a:rPr lang="de-DE" dirty="0"/>
              <a:t>In den dargestellten 13 Jahren hat es nur wenig Positionswechsel gegeben. Nur NRW (hier besonders das Ruhrgebiet) hat durch einen ökonomischen Niedergang wegen des Wegfalls vieler Industriearbeitsplätze für weniger Qualifizierte (ist deshalb auch nicht mehr Nettozahler im Länderfinanzausgleich) den Wechsel nach unten vollzogen, niemand den nach oben.</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46</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3436234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8"/>
          <p:cNvGraphicFramePr>
            <a:graphicFrameLocks noGrp="1"/>
          </p:cNvGraphicFramePr>
          <p:nvPr>
            <p:extLst>
              <p:ext uri="{D42A27DB-BD31-4B8C-83A1-F6EECF244321}">
                <p14:modId xmlns:p14="http://schemas.microsoft.com/office/powerpoint/2010/main" val="3490268865"/>
              </p:ext>
            </p:extLst>
          </p:nvPr>
        </p:nvGraphicFramePr>
        <p:xfrm>
          <a:off x="119336" y="374505"/>
          <a:ext cx="5037051" cy="6424506"/>
        </p:xfrm>
        <a:graphic>
          <a:graphicData uri="http://schemas.openxmlformats.org/drawingml/2006/table">
            <a:tbl>
              <a:tblPr/>
              <a:tblGrid>
                <a:gridCol w="2312683">
                  <a:extLst>
                    <a:ext uri="{9D8B030D-6E8A-4147-A177-3AD203B41FA5}">
                      <a16:colId xmlns:a16="http://schemas.microsoft.com/office/drawing/2014/main" val="20000"/>
                    </a:ext>
                  </a:extLst>
                </a:gridCol>
                <a:gridCol w="681092">
                  <a:extLst>
                    <a:ext uri="{9D8B030D-6E8A-4147-A177-3AD203B41FA5}">
                      <a16:colId xmlns:a16="http://schemas.microsoft.com/office/drawing/2014/main" val="20001"/>
                    </a:ext>
                  </a:extLst>
                </a:gridCol>
                <a:gridCol w="681092">
                  <a:extLst>
                    <a:ext uri="{9D8B030D-6E8A-4147-A177-3AD203B41FA5}">
                      <a16:colId xmlns:a16="http://schemas.microsoft.com/office/drawing/2014/main" val="20002"/>
                    </a:ext>
                  </a:extLst>
                </a:gridCol>
                <a:gridCol w="681092">
                  <a:extLst>
                    <a:ext uri="{9D8B030D-6E8A-4147-A177-3AD203B41FA5}">
                      <a16:colId xmlns:a16="http://schemas.microsoft.com/office/drawing/2014/main" val="20003"/>
                    </a:ext>
                  </a:extLst>
                </a:gridCol>
                <a:gridCol w="681092">
                  <a:extLst>
                    <a:ext uri="{9D8B030D-6E8A-4147-A177-3AD203B41FA5}">
                      <a16:colId xmlns:a16="http://schemas.microsoft.com/office/drawing/2014/main" val="20004"/>
                    </a:ext>
                  </a:extLst>
                </a:gridCol>
              </a:tblGrid>
              <a:tr h="348317">
                <a:tc gridSpan="5">
                  <a:txBody>
                    <a:bodyPr/>
                    <a:lstStyle/>
                    <a:p>
                      <a:pPr algn="ctr" fontAlgn="b"/>
                      <a:r>
                        <a:rPr lang="de-DE" sz="1400" b="1" i="0" u="none" strike="noStrike" dirty="0">
                          <a:effectLst/>
                          <a:latin typeface="Arial" panose="020B0604020202020204" pitchFamily="34" charset="0"/>
                        </a:rPr>
                        <a:t>Armutsgefährdungsquote</a:t>
                      </a:r>
                      <a:r>
                        <a:rPr lang="de-DE" sz="1400" b="1" i="0" u="none" strike="noStrike" baseline="30000" dirty="0">
                          <a:effectLst/>
                          <a:latin typeface="Arial" panose="020B0604020202020204" pitchFamily="34" charset="0"/>
                        </a:rPr>
                        <a:t>1)</a:t>
                      </a:r>
                      <a:r>
                        <a:rPr lang="de-DE" sz="1400" b="1" i="0" u="none" strike="noStrike" dirty="0">
                          <a:effectLst/>
                          <a:latin typeface="Arial" panose="020B0604020202020204" pitchFamily="34" charset="0"/>
                        </a:rPr>
                        <a:t> nach Bundesländern in %</a:t>
                      </a:r>
                    </a:p>
                  </a:txBody>
                  <a:tcPr marL="5193" marR="5193" marT="5193"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58403">
                <a:tc>
                  <a:txBody>
                    <a:bodyPr/>
                    <a:lstStyle/>
                    <a:p>
                      <a:pPr algn="l" fontAlgn="b"/>
                      <a:endParaRPr lang="de-DE" sz="1000" b="0" i="0" u="none" strike="noStrike">
                        <a:effectLst/>
                        <a:latin typeface="Arial" panose="020B0604020202020204" pitchFamily="34" charset="0"/>
                      </a:endParaRPr>
                    </a:p>
                  </a:txBody>
                  <a:tcPr marL="5193" marR="5193" marT="5193" marB="0" anchor="b">
                    <a:lnL>
                      <a:noFill/>
                    </a:lnL>
                    <a:lnR>
                      <a:noFill/>
                    </a:lnR>
                    <a:lnT>
                      <a:noFill/>
                    </a:lnT>
                    <a:lnB>
                      <a:noFill/>
                    </a:lnB>
                  </a:tcPr>
                </a:tc>
                <a:tc gridSpan="4">
                  <a:txBody>
                    <a:bodyPr/>
                    <a:lstStyle/>
                    <a:p>
                      <a:pPr algn="ctr" fontAlgn="ctr"/>
                      <a:r>
                        <a:rPr lang="de-DE" sz="1200" b="1" i="0" u="none" strike="noStrike">
                          <a:effectLst/>
                          <a:latin typeface="Arial" panose="020B0604020202020204" pitchFamily="34" charset="0"/>
                        </a:rPr>
                        <a:t>Medianeinkommen</a:t>
                      </a:r>
                    </a:p>
                  </a:txBody>
                  <a:tcPr marL="5193" marR="5193" marT="519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158403">
                <a:tc rowSpan="2">
                  <a:txBody>
                    <a:bodyPr/>
                    <a:lstStyle/>
                    <a:p>
                      <a:pPr algn="ctr" fontAlgn="ctr"/>
                      <a:r>
                        <a:rPr lang="de-DE" sz="1200" b="0" i="0" u="none" strike="noStrike" dirty="0">
                          <a:effectLst/>
                          <a:latin typeface="Arial" panose="020B0604020202020204" pitchFamily="34" charset="0"/>
                        </a:rPr>
                        <a:t>Land</a:t>
                      </a:r>
                    </a:p>
                  </a:txBody>
                  <a:tcPr marL="5193" marR="5193" marT="5193" marB="0" anchor="ctr">
                    <a:lnL>
                      <a:noFill/>
                    </a:lnL>
                    <a:lnR>
                      <a:noFill/>
                    </a:lnR>
                    <a:lnT>
                      <a:noFill/>
                    </a:lnT>
                    <a:lnB>
                      <a:noFill/>
                    </a:lnB>
                  </a:tcPr>
                </a:tc>
                <a:tc>
                  <a:txBody>
                    <a:bodyPr/>
                    <a:lstStyle/>
                    <a:p>
                      <a:pPr algn="ctr" fontAlgn="ctr"/>
                      <a:r>
                        <a:rPr lang="de-DE" sz="1200" b="1" i="0" u="none" strike="noStrike">
                          <a:effectLst/>
                          <a:latin typeface="Arial" panose="020B0604020202020204" pitchFamily="34" charset="0"/>
                        </a:rPr>
                        <a:t>Bund</a:t>
                      </a:r>
                    </a:p>
                  </a:txBody>
                  <a:tcPr marL="5193" marR="5193" marT="519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de-DE" sz="1200" b="1" i="0" u="none" strike="noStrike">
                          <a:effectLst/>
                          <a:latin typeface="Arial" panose="020B0604020202020204" pitchFamily="34" charset="0"/>
                        </a:rPr>
                        <a:t>Land</a:t>
                      </a:r>
                    </a:p>
                  </a:txBody>
                  <a:tcPr marL="5193" marR="5193" marT="51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de-DE" sz="1200" b="1" i="0" u="none" strike="noStrike">
                          <a:effectLst/>
                          <a:latin typeface="Arial" panose="020B0604020202020204" pitchFamily="34" charset="0"/>
                        </a:rPr>
                        <a:t>Bund</a:t>
                      </a:r>
                    </a:p>
                  </a:txBody>
                  <a:tcPr marL="5193" marR="5193" marT="519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de-DE" sz="1200" b="1" i="0" u="none" strike="noStrike">
                          <a:effectLst/>
                          <a:latin typeface="Arial" panose="020B0604020202020204" pitchFamily="34" charset="0"/>
                        </a:rPr>
                        <a:t>Land</a:t>
                      </a:r>
                    </a:p>
                  </a:txBody>
                  <a:tcPr marL="5193" marR="5193" marT="51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58403">
                <a:tc vMerge="1">
                  <a:txBody>
                    <a:bodyPr/>
                    <a:lstStyle/>
                    <a:p>
                      <a:endParaRPr lang="de-DE"/>
                    </a:p>
                  </a:txBody>
                  <a:tcPr/>
                </a:tc>
                <a:tc gridSpan="2">
                  <a:txBody>
                    <a:bodyPr/>
                    <a:lstStyle/>
                    <a:p>
                      <a:pPr algn="ctr" fontAlgn="ctr"/>
                      <a:r>
                        <a:rPr lang="de-DE" sz="1200" b="1" i="0" u="none" strike="noStrike">
                          <a:effectLst/>
                          <a:latin typeface="Arial" panose="020B0604020202020204" pitchFamily="34" charset="0"/>
                        </a:rPr>
                        <a:t>Jahr 2005</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tc gridSpan="2">
                  <a:txBody>
                    <a:bodyPr/>
                    <a:lstStyle/>
                    <a:p>
                      <a:pPr algn="ctr" fontAlgn="ctr"/>
                      <a:r>
                        <a:rPr lang="de-DE" sz="1200" b="1" i="0" u="none" strike="noStrike">
                          <a:effectLst/>
                          <a:latin typeface="Arial" panose="020B0604020202020204" pitchFamily="34" charset="0"/>
                        </a:rPr>
                        <a:t>Jahr 2018</a:t>
                      </a:r>
                    </a:p>
                  </a:txBody>
                  <a:tcPr marL="5193" marR="5193" marT="5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3"/>
                  </a:ext>
                </a:extLst>
              </a:tr>
              <a:tr h="158403">
                <a:tc>
                  <a:txBody>
                    <a:bodyPr/>
                    <a:lstStyle/>
                    <a:p>
                      <a:pPr algn="l" fontAlgn="b"/>
                      <a:r>
                        <a:rPr lang="de-DE" sz="1200" b="0" i="0" u="none" strike="noStrike">
                          <a:effectLst/>
                          <a:latin typeface="Arial" panose="020B0604020202020204" pitchFamily="34" charset="0"/>
                        </a:rPr>
                        <a:t>Baden-Württemberg</a:t>
                      </a:r>
                    </a:p>
                  </a:txBody>
                  <a:tcPr marL="5193" marR="5193" marT="5193"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10,6</a:t>
                      </a:r>
                    </a:p>
                  </a:txBody>
                  <a:tcPr marL="5193" marR="62312" marT="5193" marB="0" anchor="b">
                    <a:lnL>
                      <a:noFill/>
                    </a:lnL>
                    <a:lnR>
                      <a:noFill/>
                    </a:lnR>
                    <a:lnT>
                      <a:noFill/>
                    </a:lnT>
                    <a:lnB>
                      <a:noFill/>
                    </a:lnB>
                  </a:tcPr>
                </a:tc>
                <a:tc>
                  <a:txBody>
                    <a:bodyPr/>
                    <a:lstStyle/>
                    <a:p>
                      <a:pPr algn="r" fontAlgn="b"/>
                      <a:r>
                        <a:rPr lang="de-DE" sz="1200" b="1" i="0" u="none" strike="noStrike">
                          <a:solidFill>
                            <a:srgbClr val="FF0000"/>
                          </a:solidFill>
                          <a:effectLst/>
                          <a:latin typeface="Arial" panose="020B0604020202020204" pitchFamily="34" charset="0"/>
                        </a:rPr>
                        <a:t>13,8</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11,9</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15,2</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58403">
                <a:tc>
                  <a:txBody>
                    <a:bodyPr/>
                    <a:lstStyle/>
                    <a:p>
                      <a:pPr algn="l" fontAlgn="ctr"/>
                      <a:r>
                        <a:rPr lang="de-DE" sz="1200" b="0" i="0" u="none" strike="noStrike">
                          <a:effectLst/>
                          <a:latin typeface="Arial" panose="020B0604020202020204" pitchFamily="34" charset="0"/>
                        </a:rPr>
                        <a:t>Bayern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11,4</a:t>
                      </a:r>
                    </a:p>
                  </a:txBody>
                  <a:tcPr marL="5193" marR="62312" marT="5193" marB="0" anchor="b">
                    <a:lnL>
                      <a:noFill/>
                    </a:lnL>
                    <a:lnR>
                      <a:noFill/>
                    </a:lnR>
                    <a:lnT>
                      <a:noFill/>
                    </a:lnT>
                    <a:lnB>
                      <a:noFill/>
                    </a:lnB>
                  </a:tcPr>
                </a:tc>
                <a:tc>
                  <a:txBody>
                    <a:bodyPr/>
                    <a:lstStyle/>
                    <a:p>
                      <a:pPr algn="r" fontAlgn="b"/>
                      <a:r>
                        <a:rPr lang="de-DE" sz="1200" b="1" i="0" u="none" strike="noStrike">
                          <a:solidFill>
                            <a:srgbClr val="FF0000"/>
                          </a:solidFill>
                          <a:effectLst/>
                          <a:latin typeface="Arial" panose="020B0604020202020204" pitchFamily="34" charset="0"/>
                        </a:rPr>
                        <a:t>14,0</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11,7</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14,5</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58403">
                <a:tc>
                  <a:txBody>
                    <a:bodyPr/>
                    <a:lstStyle/>
                    <a:p>
                      <a:pPr algn="l" fontAlgn="ctr"/>
                      <a:r>
                        <a:rPr lang="de-DE" sz="1200" b="0" i="0" u="none" strike="noStrike">
                          <a:effectLst/>
                          <a:latin typeface="Arial" panose="020B0604020202020204" pitchFamily="34" charset="0"/>
                        </a:rPr>
                        <a:t>Berlin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19,7</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16,1</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18,2</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00B050"/>
                          </a:solidFill>
                          <a:effectLst/>
                          <a:latin typeface="Arial" panose="020B0604020202020204" pitchFamily="34" charset="0"/>
                        </a:rPr>
                        <a:t>16,5</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58403">
                <a:tc>
                  <a:txBody>
                    <a:bodyPr/>
                    <a:lstStyle/>
                    <a:p>
                      <a:pPr algn="l" fontAlgn="ctr"/>
                      <a:r>
                        <a:rPr lang="de-DE" sz="1200" b="0" i="0" u="none" strike="noStrike">
                          <a:effectLst/>
                          <a:latin typeface="Arial" panose="020B0604020202020204" pitchFamily="34" charset="0"/>
                        </a:rPr>
                        <a:t>Brandenburg</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19,2</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14,3</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15,2</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00B050"/>
                          </a:solidFill>
                          <a:effectLst/>
                          <a:latin typeface="Arial" panose="020B0604020202020204" pitchFamily="34" charset="0"/>
                        </a:rPr>
                        <a:t>13,1</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58403">
                <a:tc>
                  <a:txBody>
                    <a:bodyPr/>
                    <a:lstStyle/>
                    <a:p>
                      <a:pPr algn="l" fontAlgn="ctr"/>
                      <a:r>
                        <a:rPr lang="de-DE" sz="1200" b="0" i="0" u="none" strike="noStrike">
                          <a:effectLst/>
                          <a:latin typeface="Arial" panose="020B0604020202020204" pitchFamily="34" charset="0"/>
                        </a:rPr>
                        <a:t>Bremen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22,3</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17,3</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22,7</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00B050"/>
                          </a:solidFill>
                          <a:effectLst/>
                          <a:latin typeface="Arial" panose="020B0604020202020204" pitchFamily="34" charset="0"/>
                        </a:rPr>
                        <a:t>17,6</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58403">
                <a:tc>
                  <a:txBody>
                    <a:bodyPr/>
                    <a:lstStyle/>
                    <a:p>
                      <a:pPr algn="l" fontAlgn="ctr"/>
                      <a:r>
                        <a:rPr lang="de-DE" sz="1200" b="0" i="0" u="none" strike="noStrike">
                          <a:effectLst/>
                          <a:latin typeface="Arial" panose="020B0604020202020204" pitchFamily="34" charset="0"/>
                        </a:rPr>
                        <a:t>Hamburg</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15,7</a:t>
                      </a:r>
                    </a:p>
                  </a:txBody>
                  <a:tcPr marL="5193" marR="62312" marT="5193" marB="0" anchor="b">
                    <a:lnL>
                      <a:noFill/>
                    </a:lnL>
                    <a:lnR>
                      <a:noFill/>
                    </a:lnR>
                    <a:lnT>
                      <a:noFill/>
                    </a:lnT>
                    <a:lnB>
                      <a:noFill/>
                    </a:lnB>
                  </a:tcPr>
                </a:tc>
                <a:tc>
                  <a:txBody>
                    <a:bodyPr/>
                    <a:lstStyle/>
                    <a:p>
                      <a:pPr algn="r" fontAlgn="b"/>
                      <a:r>
                        <a:rPr lang="de-DE" sz="1200" b="1" i="0" u="none" strike="noStrike">
                          <a:solidFill>
                            <a:srgbClr val="FF0000"/>
                          </a:solidFill>
                          <a:effectLst/>
                          <a:latin typeface="Arial" panose="020B0604020202020204" pitchFamily="34" charset="0"/>
                        </a:rPr>
                        <a:t>17,4</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15,3</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18,4</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58403">
                <a:tc>
                  <a:txBody>
                    <a:bodyPr/>
                    <a:lstStyle/>
                    <a:p>
                      <a:pPr algn="l" fontAlgn="ctr"/>
                      <a:r>
                        <a:rPr lang="de-DE" sz="1200" b="0" i="0" u="none" strike="noStrike">
                          <a:effectLst/>
                          <a:latin typeface="Arial" panose="020B0604020202020204" pitchFamily="34" charset="0"/>
                        </a:rPr>
                        <a:t>Hessen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12,7</a:t>
                      </a:r>
                    </a:p>
                  </a:txBody>
                  <a:tcPr marL="5193" marR="62312" marT="5193" marB="0" anchor="b">
                    <a:lnL>
                      <a:noFill/>
                    </a:lnL>
                    <a:lnR>
                      <a:noFill/>
                    </a:lnR>
                    <a:lnT>
                      <a:noFill/>
                    </a:lnT>
                    <a:lnB>
                      <a:noFill/>
                    </a:lnB>
                  </a:tcPr>
                </a:tc>
                <a:tc>
                  <a:txBody>
                    <a:bodyPr/>
                    <a:lstStyle/>
                    <a:p>
                      <a:pPr algn="r" fontAlgn="b"/>
                      <a:r>
                        <a:rPr lang="de-DE" sz="1200" b="1" i="0" u="none" strike="noStrike">
                          <a:solidFill>
                            <a:srgbClr val="FF0000"/>
                          </a:solidFill>
                          <a:effectLst/>
                          <a:latin typeface="Arial" panose="020B0604020202020204" pitchFamily="34" charset="0"/>
                        </a:rPr>
                        <a:t>15,3</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15,8</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16,9</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58403">
                <a:tc>
                  <a:txBody>
                    <a:bodyPr/>
                    <a:lstStyle/>
                    <a:p>
                      <a:pPr algn="l" fontAlgn="ctr"/>
                      <a:r>
                        <a:rPr lang="de-DE" sz="1200" b="0" i="0" u="none" strike="noStrike">
                          <a:effectLst/>
                          <a:latin typeface="Arial" panose="020B0604020202020204" pitchFamily="34" charset="0"/>
                        </a:rPr>
                        <a:t>Mecklenburg-Vorpommern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24,1</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14,6</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20,9</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00B050"/>
                          </a:solidFill>
                          <a:effectLst/>
                          <a:latin typeface="Arial" panose="020B0604020202020204" pitchFamily="34" charset="0"/>
                        </a:rPr>
                        <a:t>14,2</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58403">
                <a:tc>
                  <a:txBody>
                    <a:bodyPr/>
                    <a:lstStyle/>
                    <a:p>
                      <a:pPr algn="l" fontAlgn="ctr"/>
                      <a:r>
                        <a:rPr lang="de-DE" sz="1200" b="0" i="0" u="none" strike="noStrike">
                          <a:effectLst/>
                          <a:latin typeface="Arial" panose="020B0604020202020204" pitchFamily="34" charset="0"/>
                        </a:rPr>
                        <a:t>Niedersachsen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15,5</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15,1</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15,9</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00B050"/>
                          </a:solidFill>
                          <a:effectLst/>
                          <a:latin typeface="Arial" panose="020B0604020202020204" pitchFamily="34" charset="0"/>
                        </a:rPr>
                        <a:t>15,0</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58403">
                <a:tc>
                  <a:txBody>
                    <a:bodyPr/>
                    <a:lstStyle/>
                    <a:p>
                      <a:pPr algn="l" fontAlgn="ctr"/>
                      <a:r>
                        <a:rPr lang="de-DE" sz="1200" b="0" i="0" u="none" strike="noStrike">
                          <a:effectLst/>
                          <a:latin typeface="Arial" panose="020B0604020202020204" pitchFamily="34" charset="0"/>
                        </a:rPr>
                        <a:t>Nordrhein-Westfalen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14,4</a:t>
                      </a:r>
                    </a:p>
                  </a:txBody>
                  <a:tcPr marL="5193" marR="62312" marT="5193" marB="0" anchor="b">
                    <a:lnL>
                      <a:noFill/>
                    </a:lnL>
                    <a:lnR>
                      <a:noFill/>
                    </a:lnR>
                    <a:lnT>
                      <a:noFill/>
                    </a:lnT>
                    <a:lnB>
                      <a:noFill/>
                    </a:lnB>
                  </a:tcPr>
                </a:tc>
                <a:tc>
                  <a:txBody>
                    <a:bodyPr/>
                    <a:lstStyle/>
                    <a:p>
                      <a:pPr algn="r" fontAlgn="b"/>
                      <a:r>
                        <a:rPr lang="de-DE" sz="1200" b="1" i="0" u="none" strike="noStrike">
                          <a:solidFill>
                            <a:srgbClr val="FF0000"/>
                          </a:solidFill>
                          <a:effectLst/>
                          <a:latin typeface="Arial" panose="020B0604020202020204" pitchFamily="34" charset="0"/>
                        </a:rPr>
                        <a:t>14,6</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a:effectLst/>
                          <a:latin typeface="Arial" panose="020B0604020202020204" pitchFamily="34" charset="0"/>
                        </a:rPr>
                        <a:t>18,1</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16,6</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58403">
                <a:tc>
                  <a:txBody>
                    <a:bodyPr/>
                    <a:lstStyle/>
                    <a:p>
                      <a:pPr algn="l" fontAlgn="ctr"/>
                      <a:r>
                        <a:rPr lang="de-DE" sz="1200" b="0" i="0" u="none" strike="noStrike" dirty="0">
                          <a:effectLst/>
                          <a:latin typeface="Arial" panose="020B0604020202020204" pitchFamily="34" charset="0"/>
                        </a:rPr>
                        <a:t>Rheinland-Pfalz</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14,2</a:t>
                      </a:r>
                    </a:p>
                  </a:txBody>
                  <a:tcPr marL="5193" marR="62312" marT="5193" marB="0" anchor="b">
                    <a:lnL>
                      <a:noFill/>
                    </a:lnL>
                    <a:lnR>
                      <a:noFill/>
                    </a:lnR>
                    <a:lnT>
                      <a:noFill/>
                    </a:lnT>
                    <a:lnB>
                      <a:noFill/>
                    </a:lnB>
                  </a:tcPr>
                </a:tc>
                <a:tc>
                  <a:txBody>
                    <a:bodyPr/>
                    <a:lstStyle/>
                    <a:p>
                      <a:pPr algn="r" fontAlgn="b"/>
                      <a:r>
                        <a:rPr lang="de-DE" sz="1200" b="1" i="0" u="none" strike="noStrike">
                          <a:solidFill>
                            <a:srgbClr val="FF0000"/>
                          </a:solidFill>
                          <a:effectLst/>
                          <a:latin typeface="Arial" panose="020B0604020202020204" pitchFamily="34" charset="0"/>
                        </a:rPr>
                        <a:t>15,3</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15,4</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16,5</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58403">
                <a:tc>
                  <a:txBody>
                    <a:bodyPr/>
                    <a:lstStyle/>
                    <a:p>
                      <a:pPr algn="l" fontAlgn="ctr"/>
                      <a:r>
                        <a:rPr lang="de-DE" sz="1200" b="0" i="0" u="none" strike="noStrike">
                          <a:effectLst/>
                          <a:latin typeface="Arial" panose="020B0604020202020204" pitchFamily="34" charset="0"/>
                        </a:rPr>
                        <a:t>Saarland</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15,5</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13,6</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16,0</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16,0</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58403">
                <a:tc>
                  <a:txBody>
                    <a:bodyPr/>
                    <a:lstStyle/>
                    <a:p>
                      <a:pPr algn="l" fontAlgn="ctr"/>
                      <a:r>
                        <a:rPr lang="de-DE" sz="1200" b="0" i="0" u="none" strike="noStrike">
                          <a:effectLst/>
                          <a:latin typeface="Arial" panose="020B0604020202020204" pitchFamily="34" charset="0"/>
                        </a:rPr>
                        <a:t>Sachsen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19,2</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13,7</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16,6</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00B050"/>
                          </a:solidFill>
                          <a:effectLst/>
                          <a:latin typeface="Arial" panose="020B0604020202020204" pitchFamily="34" charset="0"/>
                        </a:rPr>
                        <a:t>12,3</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58403">
                <a:tc>
                  <a:txBody>
                    <a:bodyPr/>
                    <a:lstStyle/>
                    <a:p>
                      <a:pPr algn="l" fontAlgn="ctr"/>
                      <a:r>
                        <a:rPr lang="de-DE" sz="1200" b="0" i="0" u="none" strike="noStrike">
                          <a:effectLst/>
                          <a:latin typeface="Arial" panose="020B0604020202020204" pitchFamily="34" charset="0"/>
                        </a:rPr>
                        <a:t>Sachsen-Anhalt</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22,4</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14,9</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19,5</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00B050"/>
                          </a:solidFill>
                          <a:effectLst/>
                          <a:latin typeface="Arial" panose="020B0604020202020204" pitchFamily="34" charset="0"/>
                        </a:rPr>
                        <a:t>14,0</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58403">
                <a:tc>
                  <a:txBody>
                    <a:bodyPr/>
                    <a:lstStyle/>
                    <a:p>
                      <a:pPr algn="l" fontAlgn="ctr"/>
                      <a:r>
                        <a:rPr lang="de-DE" sz="1200" b="0" i="0" u="none" strike="noStrike">
                          <a:effectLst/>
                          <a:latin typeface="Arial" panose="020B0604020202020204" pitchFamily="34" charset="0"/>
                        </a:rPr>
                        <a:t>Schleswig-Holstein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13,3</a:t>
                      </a:r>
                    </a:p>
                  </a:txBody>
                  <a:tcPr marL="5193" marR="62312" marT="5193" marB="0" anchor="b">
                    <a:lnL>
                      <a:noFill/>
                    </a:lnL>
                    <a:lnR>
                      <a:noFill/>
                    </a:lnR>
                    <a:lnT>
                      <a:noFill/>
                    </a:lnT>
                    <a:lnB>
                      <a:noFill/>
                    </a:lnB>
                  </a:tcPr>
                </a:tc>
                <a:tc>
                  <a:txBody>
                    <a:bodyPr/>
                    <a:lstStyle/>
                    <a:p>
                      <a:pPr algn="r" fontAlgn="b"/>
                      <a:r>
                        <a:rPr lang="de-DE" sz="1200" b="1" i="0" u="none" strike="noStrike">
                          <a:solidFill>
                            <a:srgbClr val="FF0000"/>
                          </a:solidFill>
                          <a:effectLst/>
                          <a:latin typeface="Arial" panose="020B0604020202020204" pitchFamily="34" charset="0"/>
                        </a:rPr>
                        <a:t>14,5</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15,3</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15,9</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58403">
                <a:tc>
                  <a:txBody>
                    <a:bodyPr/>
                    <a:lstStyle/>
                    <a:p>
                      <a:pPr algn="l" fontAlgn="ctr"/>
                      <a:r>
                        <a:rPr lang="de-DE" sz="1200" b="0" i="0" u="none" strike="noStrike">
                          <a:effectLst/>
                          <a:latin typeface="Arial" panose="020B0604020202020204" pitchFamily="34" charset="0"/>
                        </a:rPr>
                        <a:t>Thüringen</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19,9</a:t>
                      </a:r>
                    </a:p>
                  </a:txBody>
                  <a:tcPr marL="5193" marR="62312" marT="5193" marB="0" anchor="b">
                    <a:lnL>
                      <a:noFill/>
                    </a:lnL>
                    <a:lnR>
                      <a:noFill/>
                    </a:lnR>
                    <a:lnT>
                      <a:noFill/>
                    </a:lnT>
                    <a:lnB>
                      <a:noFill/>
                    </a:lnB>
                  </a:tcPr>
                </a:tc>
                <a:tc>
                  <a:txBody>
                    <a:bodyPr/>
                    <a:lstStyle/>
                    <a:p>
                      <a:pPr algn="r" fontAlgn="b"/>
                      <a:r>
                        <a:rPr lang="de-DE" sz="1200" b="1" i="0" u="none" strike="noStrike">
                          <a:solidFill>
                            <a:srgbClr val="00B050"/>
                          </a:solidFill>
                          <a:effectLst/>
                          <a:latin typeface="Arial" panose="020B0604020202020204" pitchFamily="34" charset="0"/>
                        </a:rPr>
                        <a:t>13,2</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16,4</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00B050"/>
                          </a:solidFill>
                          <a:effectLst/>
                          <a:latin typeface="Arial" panose="020B0604020202020204" pitchFamily="34" charset="0"/>
                        </a:rPr>
                        <a:t>11,9</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58403">
                <a:tc>
                  <a:txBody>
                    <a:bodyPr/>
                    <a:lstStyle/>
                    <a:p>
                      <a:pPr algn="l" fontAlgn="ctr"/>
                      <a:endParaRPr lang="de-DE" sz="1200" b="0" i="0" u="none" strike="noStrike">
                        <a:effectLst/>
                        <a:latin typeface="Arial" panose="020B0604020202020204" pitchFamily="34" charset="0"/>
                      </a:endParaRPr>
                    </a:p>
                  </a:txBody>
                  <a:tcPr marL="5193" marR="5193" marT="5193" marB="0" anchor="ctr">
                    <a:lnL>
                      <a:noFill/>
                    </a:lnL>
                    <a:lnR>
                      <a:noFill/>
                    </a:lnR>
                    <a:lnT>
                      <a:noFill/>
                    </a:lnT>
                    <a:lnB>
                      <a:noFill/>
                    </a:lnB>
                  </a:tcPr>
                </a:tc>
                <a:tc>
                  <a:txBody>
                    <a:bodyPr/>
                    <a:lstStyle/>
                    <a:p>
                      <a:pPr algn="r" fontAlgn="b"/>
                      <a:endParaRPr lang="de-DE" sz="1200" b="0" i="0" u="none" strike="noStrike">
                        <a:effectLst/>
                        <a:latin typeface="Arial" panose="020B0604020202020204" pitchFamily="34" charset="0"/>
                      </a:endParaRPr>
                    </a:p>
                  </a:txBody>
                  <a:tcPr marL="5193" marR="62312" marT="5193"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 </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 </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 </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58403">
                <a:tc>
                  <a:txBody>
                    <a:bodyPr/>
                    <a:lstStyle/>
                    <a:p>
                      <a:pPr algn="l" fontAlgn="ctr"/>
                      <a:r>
                        <a:rPr lang="de-DE" sz="1200" b="1" i="0" u="none" strike="noStrike" dirty="0">
                          <a:effectLst/>
                          <a:latin typeface="Arial" panose="020B0604020202020204" pitchFamily="34" charset="0"/>
                        </a:rPr>
                        <a:t>Deutschland</a:t>
                      </a:r>
                    </a:p>
                  </a:txBody>
                  <a:tcPr marL="5193" marR="5193" marT="5193" marB="0" anchor="ctr">
                    <a:lnL>
                      <a:noFill/>
                    </a:lnL>
                    <a:lnR>
                      <a:noFill/>
                    </a:lnR>
                    <a:lnT>
                      <a:noFill/>
                    </a:lnT>
                    <a:lnB>
                      <a:noFill/>
                    </a:lnB>
                  </a:tcPr>
                </a:tc>
                <a:tc>
                  <a:txBody>
                    <a:bodyPr/>
                    <a:lstStyle/>
                    <a:p>
                      <a:pPr algn="r" fontAlgn="b"/>
                      <a:r>
                        <a:rPr lang="de-DE" sz="1200" b="1" i="0" u="none" strike="noStrike">
                          <a:effectLst/>
                          <a:latin typeface="Arial" panose="020B0604020202020204" pitchFamily="34" charset="0"/>
                        </a:rPr>
                        <a:t>14,7</a:t>
                      </a:r>
                    </a:p>
                  </a:txBody>
                  <a:tcPr marL="5193" marR="62312" marT="5193" marB="0" anchor="b">
                    <a:lnL>
                      <a:noFill/>
                    </a:lnL>
                    <a:lnR>
                      <a:noFill/>
                    </a:lnR>
                    <a:lnT>
                      <a:noFill/>
                    </a:lnT>
                    <a:lnB>
                      <a:noFill/>
                    </a:lnB>
                  </a:tcPr>
                </a:tc>
                <a:tc>
                  <a:txBody>
                    <a:bodyPr/>
                    <a:lstStyle/>
                    <a:p>
                      <a:pPr algn="r" fontAlgn="b"/>
                      <a:endParaRPr lang="de-DE" sz="1200" b="0" i="0" u="none" strike="noStrike" dirty="0">
                        <a:effectLst/>
                        <a:latin typeface="Arial" panose="020B0604020202020204" pitchFamily="34" charset="0"/>
                      </a:endParaRP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1" i="0" u="none" strike="noStrike" dirty="0">
                          <a:effectLst/>
                          <a:latin typeface="Arial" panose="020B0604020202020204" pitchFamily="34" charset="0"/>
                        </a:rPr>
                        <a:t>15,5</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de-DE" sz="1200" b="1" i="0" u="none" strike="noStrike" dirty="0">
                        <a:solidFill>
                          <a:srgbClr val="FF0000"/>
                        </a:solidFill>
                        <a:effectLst/>
                        <a:latin typeface="Arial" panose="020B0604020202020204" pitchFamily="34" charset="0"/>
                      </a:endParaRP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58403">
                <a:tc>
                  <a:txBody>
                    <a:bodyPr/>
                    <a:lstStyle/>
                    <a:p>
                      <a:pPr algn="l" fontAlgn="ctr"/>
                      <a:r>
                        <a:rPr lang="de-DE" sz="1200" b="0" i="0" u="none" strike="noStrike">
                          <a:effectLst/>
                          <a:latin typeface="Arial" panose="020B0604020202020204" pitchFamily="34" charset="0"/>
                        </a:rPr>
                        <a:t>Nachrichtlich:</a:t>
                      </a:r>
                    </a:p>
                  </a:txBody>
                  <a:tcPr marL="5193" marR="5193" marT="5193" marB="0" anchor="ctr">
                    <a:lnL>
                      <a:noFill/>
                    </a:lnL>
                    <a:lnR>
                      <a:noFill/>
                    </a:lnR>
                    <a:lnT>
                      <a:noFill/>
                    </a:lnT>
                    <a:lnB>
                      <a:noFill/>
                    </a:lnB>
                  </a:tcPr>
                </a:tc>
                <a:tc>
                  <a:txBody>
                    <a:bodyPr/>
                    <a:lstStyle/>
                    <a:p>
                      <a:pPr algn="r" fontAlgn="b"/>
                      <a:endParaRPr lang="de-DE" sz="1200" b="0" i="0" u="none" strike="noStrike">
                        <a:effectLst/>
                        <a:latin typeface="Arial" panose="020B0604020202020204" pitchFamily="34" charset="0"/>
                      </a:endParaRPr>
                    </a:p>
                  </a:txBody>
                  <a:tcPr marL="5193" marR="62312" marT="5193" marB="0" anchor="b">
                    <a:lnL>
                      <a:noFill/>
                    </a:lnL>
                    <a:lnR>
                      <a:noFill/>
                    </a:lnR>
                    <a:lnT>
                      <a:noFill/>
                    </a:lnT>
                    <a:lnB>
                      <a:noFill/>
                    </a:lnB>
                  </a:tcPr>
                </a:tc>
                <a:tc>
                  <a:txBody>
                    <a:bodyPr/>
                    <a:lstStyle/>
                    <a:p>
                      <a:pPr algn="r" fontAlgn="b"/>
                      <a:r>
                        <a:rPr lang="de-DE" sz="1200" b="0" i="0" u="none" strike="noStrike">
                          <a:effectLst/>
                          <a:latin typeface="Arial" panose="020B0604020202020204" pitchFamily="34" charset="0"/>
                        </a:rPr>
                        <a:t> </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 </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0" i="0" u="none" strike="noStrike" dirty="0">
                          <a:effectLst/>
                          <a:latin typeface="Arial" panose="020B0604020202020204" pitchFamily="34" charset="0"/>
                        </a:rPr>
                        <a:t> </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58403">
                <a:tc>
                  <a:txBody>
                    <a:bodyPr/>
                    <a:lstStyle/>
                    <a:p>
                      <a:pPr algn="l" fontAlgn="ctr"/>
                      <a:r>
                        <a:rPr lang="de-DE" sz="1200" b="0" i="0" u="none" strike="noStrike">
                          <a:effectLst/>
                          <a:latin typeface="Arial" panose="020B0604020202020204" pitchFamily="34" charset="0"/>
                        </a:rPr>
                        <a:t>Westdeutschland</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13,2</a:t>
                      </a:r>
                    </a:p>
                  </a:txBody>
                  <a:tcPr marL="5193" marR="62312" marT="5193" marB="0" anchor="b">
                    <a:lnL>
                      <a:noFill/>
                    </a:lnL>
                    <a:lnR>
                      <a:noFill/>
                    </a:lnR>
                    <a:lnT>
                      <a:noFill/>
                    </a:lnT>
                    <a:lnB>
                      <a:noFill/>
                    </a:lnB>
                  </a:tcPr>
                </a:tc>
                <a:tc>
                  <a:txBody>
                    <a:bodyPr/>
                    <a:lstStyle/>
                    <a:p>
                      <a:pPr algn="r" fontAlgn="b"/>
                      <a:r>
                        <a:rPr lang="de-DE" sz="1200" b="1" i="0" u="none" strike="noStrike">
                          <a:solidFill>
                            <a:srgbClr val="FF0000"/>
                          </a:solidFill>
                          <a:effectLst/>
                          <a:latin typeface="Arial" panose="020B0604020202020204" pitchFamily="34" charset="0"/>
                        </a:rPr>
                        <a:t>14,8</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1200" b="0" i="0" u="none" strike="noStrike" dirty="0">
                          <a:effectLst/>
                          <a:latin typeface="Arial" panose="020B0604020202020204" pitchFamily="34" charset="0"/>
                        </a:rPr>
                        <a:t>15,0</a:t>
                      </a:r>
                    </a:p>
                  </a:txBody>
                  <a:tcPr marL="5193" marR="62312" marT="519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de-DE" sz="1200" b="1" i="0" u="none" strike="noStrike" dirty="0">
                          <a:solidFill>
                            <a:srgbClr val="FF0000"/>
                          </a:solidFill>
                          <a:effectLst/>
                          <a:latin typeface="Arial" panose="020B0604020202020204" pitchFamily="34" charset="0"/>
                        </a:rPr>
                        <a:t>16,1</a:t>
                      </a:r>
                    </a:p>
                  </a:txBody>
                  <a:tcPr marL="5193" marR="62312" marT="519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58403">
                <a:tc>
                  <a:txBody>
                    <a:bodyPr/>
                    <a:lstStyle/>
                    <a:p>
                      <a:pPr algn="l" fontAlgn="ctr"/>
                      <a:r>
                        <a:rPr lang="de-DE" sz="1200" b="0" i="0" u="none" strike="noStrike">
                          <a:effectLst/>
                          <a:latin typeface="Arial" panose="020B0604020202020204" pitchFamily="34" charset="0"/>
                        </a:rPr>
                        <a:t>Ostdeutschland</a:t>
                      </a:r>
                    </a:p>
                  </a:txBody>
                  <a:tcPr marL="5193" marR="5193" marT="5193" marB="0" anchor="ctr">
                    <a:lnL>
                      <a:noFill/>
                    </a:lnL>
                    <a:lnR>
                      <a:noFill/>
                    </a:lnR>
                    <a:lnT>
                      <a:noFill/>
                    </a:lnT>
                    <a:lnB>
                      <a:noFill/>
                    </a:lnB>
                  </a:tcPr>
                </a:tc>
                <a:tc>
                  <a:txBody>
                    <a:bodyPr/>
                    <a:lstStyle/>
                    <a:p>
                      <a:pPr algn="r" fontAlgn="b"/>
                      <a:r>
                        <a:rPr lang="de-DE" sz="1200" b="0" i="0" u="none" strike="noStrike">
                          <a:effectLst/>
                          <a:latin typeface="Arial" panose="020B0604020202020204" pitchFamily="34" charset="0"/>
                        </a:rPr>
                        <a:t>20,4</a:t>
                      </a:r>
                    </a:p>
                  </a:txBody>
                  <a:tcPr marL="5193" marR="62312" marT="51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a:solidFill>
                            <a:srgbClr val="00B050"/>
                          </a:solidFill>
                          <a:effectLst/>
                          <a:latin typeface="Arial" panose="020B0604020202020204" pitchFamily="34" charset="0"/>
                        </a:rPr>
                        <a:t>14,3</a:t>
                      </a:r>
                    </a:p>
                  </a:txBody>
                  <a:tcPr marL="5193" marR="62312" marT="519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dirty="0">
                          <a:effectLst/>
                          <a:latin typeface="Arial" panose="020B0604020202020204" pitchFamily="34" charset="0"/>
                        </a:rPr>
                        <a:t>17,5</a:t>
                      </a:r>
                    </a:p>
                  </a:txBody>
                  <a:tcPr marL="5193" marR="62312" marT="519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200" b="1" i="0" u="none" strike="noStrike" dirty="0">
                          <a:solidFill>
                            <a:srgbClr val="00B050"/>
                          </a:solidFill>
                          <a:effectLst/>
                          <a:latin typeface="Arial" panose="020B0604020202020204" pitchFamily="34" charset="0"/>
                        </a:rPr>
                        <a:t>13,4</a:t>
                      </a:r>
                    </a:p>
                  </a:txBody>
                  <a:tcPr marL="5193" marR="62312" marT="519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58403">
                <a:tc>
                  <a:txBody>
                    <a:bodyPr/>
                    <a:lstStyle/>
                    <a:p>
                      <a:pPr algn="l" fontAlgn="b"/>
                      <a:endParaRPr lang="de-DE" sz="1200" b="0" i="0" u="none" strike="noStrike">
                        <a:effectLst/>
                        <a:latin typeface="Arial" panose="020B0604020202020204" pitchFamily="34" charset="0"/>
                      </a:endParaRPr>
                    </a:p>
                  </a:txBody>
                  <a:tcPr marL="5193" marR="5193" marT="5193" marB="0" anchor="b">
                    <a:lnL>
                      <a:noFill/>
                    </a:lnL>
                    <a:lnR>
                      <a:noFill/>
                    </a:lnR>
                    <a:lnT>
                      <a:noFill/>
                    </a:lnT>
                    <a:lnB>
                      <a:noFill/>
                    </a:lnB>
                  </a:tcPr>
                </a:tc>
                <a:tc>
                  <a:txBody>
                    <a:bodyPr/>
                    <a:lstStyle/>
                    <a:p>
                      <a:pPr algn="r" fontAlgn="b"/>
                      <a:endParaRPr lang="de-DE" sz="1200" b="0" i="0" u="none" strike="noStrike">
                        <a:effectLst/>
                        <a:latin typeface="Arial" panose="020B0604020202020204" pitchFamily="34" charset="0"/>
                      </a:endParaRPr>
                    </a:p>
                  </a:txBody>
                  <a:tcPr marL="5193" marR="5193" marT="51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de-DE" sz="1200" b="0" i="0" u="none" strike="noStrike">
                        <a:effectLst/>
                        <a:latin typeface="Arial" panose="020B0604020202020204" pitchFamily="34" charset="0"/>
                      </a:endParaRPr>
                    </a:p>
                  </a:txBody>
                  <a:tcPr marL="5193" marR="5193" marT="51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200" b="0" i="0" u="none" strike="noStrike">
                        <a:effectLst/>
                        <a:latin typeface="Arial" panose="020B0604020202020204" pitchFamily="34" charset="0"/>
                      </a:endParaRPr>
                    </a:p>
                  </a:txBody>
                  <a:tcPr marL="5193" marR="5193" marT="51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200" b="0" i="0" u="none" strike="noStrike">
                        <a:effectLst/>
                        <a:latin typeface="Arial" panose="020B0604020202020204" pitchFamily="34" charset="0"/>
                      </a:endParaRPr>
                    </a:p>
                  </a:txBody>
                  <a:tcPr marL="5193" marR="5193" marT="519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5"/>
                  </a:ext>
                </a:extLst>
              </a:tr>
              <a:tr h="350460">
                <a:tc gridSpan="5">
                  <a:txBody>
                    <a:bodyPr/>
                    <a:lstStyle/>
                    <a:p>
                      <a:pPr algn="ctr" fontAlgn="t"/>
                      <a:r>
                        <a:rPr lang="de-DE" sz="1200" b="0" i="0" u="none" strike="noStrike" dirty="0">
                          <a:effectLst/>
                          <a:latin typeface="Arial" panose="020B0604020202020204" pitchFamily="34" charset="0"/>
                        </a:rPr>
                        <a:t>Ergebnisse des  Mikrozensus. Vergleichbarkeit der Ergebnisse ab 2016 mit den Vorjahren eingeschränkt</a:t>
                      </a:r>
                    </a:p>
                  </a:txBody>
                  <a:tcPr marL="5193" marR="5193" marT="5193" marB="0">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6"/>
                  </a:ext>
                </a:extLst>
              </a:tr>
              <a:tr h="158403">
                <a:tc>
                  <a:txBody>
                    <a:bodyPr/>
                    <a:lstStyle/>
                    <a:p>
                      <a:pPr algn="l" fontAlgn="t"/>
                      <a:endParaRPr lang="de-DE" sz="1200" b="0" i="0" u="none" strike="noStrike">
                        <a:effectLst/>
                        <a:latin typeface="Arial" panose="020B0604020202020204" pitchFamily="34" charset="0"/>
                      </a:endParaRPr>
                    </a:p>
                  </a:txBody>
                  <a:tcPr marL="5193" marR="5193" marT="5193" marB="0">
                    <a:lnL>
                      <a:noFill/>
                    </a:lnL>
                    <a:lnR>
                      <a:noFill/>
                    </a:lnR>
                    <a:lnT>
                      <a:noFill/>
                    </a:lnT>
                    <a:lnB>
                      <a:noFill/>
                    </a:lnB>
                  </a:tcPr>
                </a:tc>
                <a:tc>
                  <a:txBody>
                    <a:bodyPr/>
                    <a:lstStyle/>
                    <a:p>
                      <a:pPr algn="l" fontAlgn="t"/>
                      <a:endParaRPr lang="de-DE" sz="1200" b="0" i="0" u="none" strike="noStrike">
                        <a:effectLst/>
                        <a:latin typeface="Arial" panose="020B0604020202020204" pitchFamily="34" charset="0"/>
                      </a:endParaRPr>
                    </a:p>
                  </a:txBody>
                  <a:tcPr marL="5193" marR="5193" marT="5193" marB="0">
                    <a:lnL>
                      <a:noFill/>
                    </a:lnL>
                    <a:lnR>
                      <a:noFill/>
                    </a:lnR>
                    <a:lnT>
                      <a:noFill/>
                    </a:lnT>
                    <a:lnB>
                      <a:noFill/>
                    </a:lnB>
                  </a:tcPr>
                </a:tc>
                <a:tc>
                  <a:txBody>
                    <a:bodyPr/>
                    <a:lstStyle/>
                    <a:p>
                      <a:pPr algn="l" fontAlgn="t"/>
                      <a:endParaRPr lang="de-DE" sz="1200" b="0" i="0" u="none" strike="noStrike">
                        <a:effectLst/>
                        <a:latin typeface="Arial" panose="020B0604020202020204" pitchFamily="34" charset="0"/>
                      </a:endParaRPr>
                    </a:p>
                  </a:txBody>
                  <a:tcPr marL="5193" marR="5193" marT="5193" marB="0">
                    <a:lnL>
                      <a:noFill/>
                    </a:lnL>
                    <a:lnR>
                      <a:noFill/>
                    </a:lnR>
                    <a:lnT>
                      <a:noFill/>
                    </a:lnT>
                    <a:lnB>
                      <a:noFill/>
                    </a:lnB>
                  </a:tcPr>
                </a:tc>
                <a:tc>
                  <a:txBody>
                    <a:bodyPr/>
                    <a:lstStyle/>
                    <a:p>
                      <a:pPr algn="l" fontAlgn="b"/>
                      <a:endParaRPr lang="de-DE" sz="1200" b="0" i="0" u="none" strike="noStrike">
                        <a:effectLst/>
                        <a:latin typeface="Arial" panose="020B0604020202020204" pitchFamily="34" charset="0"/>
                      </a:endParaRPr>
                    </a:p>
                  </a:txBody>
                  <a:tcPr marL="5193" marR="5193" marT="5193" marB="0" anchor="b">
                    <a:lnL>
                      <a:noFill/>
                    </a:lnL>
                    <a:lnR>
                      <a:noFill/>
                    </a:lnR>
                    <a:lnT>
                      <a:noFill/>
                    </a:lnT>
                    <a:lnB>
                      <a:noFill/>
                    </a:lnB>
                  </a:tcPr>
                </a:tc>
                <a:tc>
                  <a:txBody>
                    <a:bodyPr/>
                    <a:lstStyle/>
                    <a:p>
                      <a:pPr algn="l" fontAlgn="b"/>
                      <a:endParaRPr lang="de-DE" sz="1200" b="0" i="0" u="none" strike="noStrike">
                        <a:effectLst/>
                        <a:latin typeface="Arial" panose="020B0604020202020204" pitchFamily="34" charset="0"/>
                      </a:endParaRPr>
                    </a:p>
                  </a:txBody>
                  <a:tcPr marL="5193" marR="5193" marT="5193" marB="0" anchor="b">
                    <a:lnL>
                      <a:noFill/>
                    </a:lnL>
                    <a:lnR>
                      <a:noFill/>
                    </a:lnR>
                    <a:lnT>
                      <a:noFill/>
                    </a:lnT>
                    <a:lnB>
                      <a:noFill/>
                    </a:lnB>
                  </a:tcPr>
                </a:tc>
                <a:extLst>
                  <a:ext uri="{0D108BD9-81ED-4DB2-BD59-A6C34878D82A}">
                    <a16:rowId xmlns:a16="http://schemas.microsoft.com/office/drawing/2014/main" val="10027"/>
                  </a:ext>
                </a:extLst>
              </a:tr>
              <a:tr h="815338">
                <a:tc gridSpan="5">
                  <a:txBody>
                    <a:bodyPr/>
                    <a:lstStyle/>
                    <a:p>
                      <a:pPr algn="ctr" fontAlgn="b"/>
                      <a:r>
                        <a:rPr lang="de-DE" sz="1200" b="0" i="0" u="none" strike="noStrike" baseline="30000" dirty="0">
                          <a:effectLst/>
                          <a:latin typeface="Arial" panose="020B0604020202020204" pitchFamily="34" charset="0"/>
                        </a:rPr>
                        <a:t>1)</a:t>
                      </a:r>
                      <a:r>
                        <a:rPr lang="de-DE" sz="1200" b="0" i="0" u="none" strike="noStrike" dirty="0">
                          <a:effectLst/>
                          <a:latin typeface="Arial" panose="020B0604020202020204" pitchFamily="34" charset="0"/>
                        </a:rPr>
                        <a:t> Anteil der Personen mit einem Äquivalenzeinkommen von weniger als 60% des </a:t>
                      </a:r>
                      <a:r>
                        <a:rPr lang="de-DE" sz="1200" b="0" i="0" u="none" strike="noStrike" dirty="0" err="1">
                          <a:effectLst/>
                          <a:latin typeface="Arial" panose="020B0604020202020204" pitchFamily="34" charset="0"/>
                        </a:rPr>
                        <a:t>Medians</a:t>
                      </a:r>
                      <a:r>
                        <a:rPr lang="de-DE" sz="1200" b="0" i="0" u="none" strike="noStrike" dirty="0">
                          <a:effectLst/>
                          <a:latin typeface="Arial" panose="020B0604020202020204" pitchFamily="34" charset="0"/>
                        </a:rPr>
                        <a:t> der Äquivalenzeinkommen der Bevölkerung in Privathaushalten am Ort der Hauptwohnung. Das Äquivalenzeinkommen wird auf Basis der neuen OECD-Skala berechnet.</a:t>
                      </a:r>
                    </a:p>
                  </a:txBody>
                  <a:tcPr marL="5193" marR="5193" marT="5193"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8"/>
                  </a:ext>
                </a:extLst>
              </a:tr>
            </a:tbl>
          </a:graphicData>
        </a:graphic>
      </p:graphicFrame>
      <p:sp>
        <p:nvSpPr>
          <p:cNvPr id="3" name="Fußzeilenplatzhalter 2"/>
          <p:cNvSpPr>
            <a:spLocks noGrp="1"/>
          </p:cNvSpPr>
          <p:nvPr>
            <p:ph type="ftr" sz="quarter" idx="10"/>
          </p:nvPr>
        </p:nvSpPr>
        <p:spPr/>
        <p:txBody>
          <a:bodyPr/>
          <a:lstStyle/>
          <a:p>
            <a:pPr>
              <a:defRPr/>
            </a:pPr>
            <a:r>
              <a:rPr lang="de-DE"/>
              <a:t>© Anselm Dohle-Beltinger 2023</a:t>
            </a:r>
          </a:p>
        </p:txBody>
      </p:sp>
      <p:sp>
        <p:nvSpPr>
          <p:cNvPr id="4" name="Foliennummernplatzhalter 3"/>
          <p:cNvSpPr>
            <a:spLocks noGrp="1"/>
          </p:cNvSpPr>
          <p:nvPr>
            <p:ph type="sldNum" sz="quarter" idx="11"/>
          </p:nvPr>
        </p:nvSpPr>
        <p:spPr/>
        <p:txBody>
          <a:bodyPr/>
          <a:lstStyle/>
          <a:p>
            <a:pPr>
              <a:defRPr/>
            </a:pPr>
            <a:fld id="{DB01DCA3-C324-4925-9D77-E837994A3187}" type="slidenum">
              <a:rPr lang="de-DE" smtClean="0"/>
              <a:pPr>
                <a:defRPr/>
              </a:pPr>
              <a:t>47</a:t>
            </a:fld>
            <a:endParaRPr lang="de-DE"/>
          </a:p>
        </p:txBody>
      </p:sp>
      <p:sp>
        <p:nvSpPr>
          <p:cNvPr id="16" name="Textfeld 15"/>
          <p:cNvSpPr txBox="1"/>
          <p:nvPr/>
        </p:nvSpPr>
        <p:spPr>
          <a:xfrm>
            <a:off x="5846316" y="6617574"/>
            <a:ext cx="2195736" cy="246221"/>
          </a:xfrm>
          <a:prstGeom prst="rect">
            <a:avLst/>
          </a:prstGeom>
          <a:noFill/>
        </p:spPr>
        <p:txBody>
          <a:bodyPr wrap="square" rtlCol="0">
            <a:spAutoFit/>
          </a:bodyPr>
          <a:lstStyle/>
          <a:p>
            <a:r>
              <a:rPr lang="de-DE" sz="1000" dirty="0"/>
              <a:t>Quellen: </a:t>
            </a:r>
            <a:r>
              <a:rPr lang="de-DE" sz="1000" dirty="0">
                <a:hlinkClick r:id="rId2"/>
              </a:rPr>
              <a:t>statistikportal.de</a:t>
            </a:r>
            <a:r>
              <a:rPr lang="de-DE" sz="1000" dirty="0"/>
              <a:t> </a:t>
            </a:r>
            <a:r>
              <a:rPr lang="de-DE" sz="1000" dirty="0">
                <a:hlinkClick r:id="rId3"/>
              </a:rPr>
              <a:t>A1</a:t>
            </a:r>
            <a:r>
              <a:rPr lang="de-DE" sz="1000" dirty="0"/>
              <a:t>, </a:t>
            </a:r>
            <a:r>
              <a:rPr lang="de-DE" sz="1000" dirty="0">
                <a:hlinkClick r:id="rId4"/>
              </a:rPr>
              <a:t>A4</a:t>
            </a:r>
            <a:endParaRPr lang="de-DE" sz="1000" dirty="0"/>
          </a:p>
        </p:txBody>
      </p:sp>
      <p:sp>
        <p:nvSpPr>
          <p:cNvPr id="10" name="Textfeld 9"/>
          <p:cNvSpPr txBox="1"/>
          <p:nvPr/>
        </p:nvSpPr>
        <p:spPr>
          <a:xfrm>
            <a:off x="5652444" y="1007730"/>
            <a:ext cx="2880320" cy="954107"/>
          </a:xfrm>
          <a:prstGeom prst="rect">
            <a:avLst/>
          </a:prstGeom>
          <a:noFill/>
        </p:spPr>
        <p:txBody>
          <a:bodyPr wrap="square" rtlCol="0">
            <a:spAutoFit/>
          </a:bodyPr>
          <a:lstStyle/>
          <a:p>
            <a:r>
              <a:rPr lang="de-DE" sz="1400" dirty="0"/>
              <a:t>Armutsgefährdungsquote gemessen am Landesmedian liegt </a:t>
            </a:r>
            <a:r>
              <a:rPr lang="de-DE" sz="1400" dirty="0">
                <a:solidFill>
                  <a:srgbClr val="FF0000"/>
                </a:solidFill>
              </a:rPr>
              <a:t>über </a:t>
            </a:r>
            <a:r>
              <a:rPr lang="de-DE" sz="1400" dirty="0"/>
              <a:t>oder </a:t>
            </a:r>
            <a:r>
              <a:rPr lang="de-DE" sz="1400" dirty="0">
                <a:solidFill>
                  <a:srgbClr val="00B050"/>
                </a:solidFill>
              </a:rPr>
              <a:t>unter </a:t>
            </a:r>
            <a:r>
              <a:rPr lang="de-DE" sz="1400" dirty="0"/>
              <a:t>der Quote bezogen auf den Bundesmedian</a:t>
            </a:r>
          </a:p>
        </p:txBody>
      </p:sp>
      <p:sp>
        <p:nvSpPr>
          <p:cNvPr id="11" name="Freihandform 10"/>
          <p:cNvSpPr/>
          <p:nvPr/>
        </p:nvSpPr>
        <p:spPr>
          <a:xfrm>
            <a:off x="5156387" y="1532371"/>
            <a:ext cx="180000" cy="2679192"/>
          </a:xfrm>
          <a:custGeom>
            <a:avLst/>
            <a:gdLst>
              <a:gd name="connsiteX0" fmla="*/ 18288 w 219456"/>
              <a:gd name="connsiteY0" fmla="*/ 0 h 2679192"/>
              <a:gd name="connsiteX1" fmla="*/ 210312 w 219456"/>
              <a:gd name="connsiteY1" fmla="*/ 0 h 2679192"/>
              <a:gd name="connsiteX2" fmla="*/ 201168 w 219456"/>
              <a:gd name="connsiteY2" fmla="*/ 429768 h 2679192"/>
              <a:gd name="connsiteX3" fmla="*/ 9144 w 219456"/>
              <a:gd name="connsiteY3" fmla="*/ 429768 h 2679192"/>
              <a:gd name="connsiteX4" fmla="*/ 219456 w 219456"/>
              <a:gd name="connsiteY4" fmla="*/ 429768 h 2679192"/>
              <a:gd name="connsiteX5" fmla="*/ 219456 w 219456"/>
              <a:gd name="connsiteY5" fmla="*/ 1152144 h 2679192"/>
              <a:gd name="connsiteX6" fmla="*/ 9144 w 219456"/>
              <a:gd name="connsiteY6" fmla="*/ 1161288 h 2679192"/>
              <a:gd name="connsiteX7" fmla="*/ 219456 w 219456"/>
              <a:gd name="connsiteY7" fmla="*/ 1152144 h 2679192"/>
              <a:gd name="connsiteX8" fmla="*/ 210312 w 219456"/>
              <a:gd name="connsiteY8" fmla="*/ 2084832 h 2679192"/>
              <a:gd name="connsiteX9" fmla="*/ 36576 w 219456"/>
              <a:gd name="connsiteY9" fmla="*/ 2084832 h 2679192"/>
              <a:gd name="connsiteX10" fmla="*/ 210312 w 219456"/>
              <a:gd name="connsiteY10" fmla="*/ 2084832 h 2679192"/>
              <a:gd name="connsiteX11" fmla="*/ 201168 w 219456"/>
              <a:gd name="connsiteY11" fmla="*/ 2304288 h 2679192"/>
              <a:gd name="connsiteX12" fmla="*/ 9144 w 219456"/>
              <a:gd name="connsiteY12" fmla="*/ 2313432 h 2679192"/>
              <a:gd name="connsiteX13" fmla="*/ 201168 w 219456"/>
              <a:gd name="connsiteY13" fmla="*/ 2313432 h 2679192"/>
              <a:gd name="connsiteX14" fmla="*/ 201168 w 219456"/>
              <a:gd name="connsiteY14" fmla="*/ 2679192 h 2679192"/>
              <a:gd name="connsiteX15" fmla="*/ 0 w 219456"/>
              <a:gd name="connsiteY15" fmla="*/ 2670048 h 267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 h="2679192">
                <a:moveTo>
                  <a:pt x="18288" y="0"/>
                </a:moveTo>
                <a:lnTo>
                  <a:pt x="210312" y="0"/>
                </a:lnTo>
                <a:lnTo>
                  <a:pt x="201168" y="429768"/>
                </a:lnTo>
                <a:lnTo>
                  <a:pt x="9144" y="429768"/>
                </a:lnTo>
                <a:lnTo>
                  <a:pt x="219456" y="429768"/>
                </a:lnTo>
                <a:lnTo>
                  <a:pt x="219456" y="1152144"/>
                </a:lnTo>
                <a:lnTo>
                  <a:pt x="9144" y="1161288"/>
                </a:lnTo>
                <a:lnTo>
                  <a:pt x="219456" y="1152144"/>
                </a:lnTo>
                <a:lnTo>
                  <a:pt x="210312" y="2084832"/>
                </a:lnTo>
                <a:lnTo>
                  <a:pt x="36576" y="2084832"/>
                </a:lnTo>
                <a:lnTo>
                  <a:pt x="210312" y="2084832"/>
                </a:lnTo>
                <a:lnTo>
                  <a:pt x="201168" y="2304288"/>
                </a:lnTo>
                <a:lnTo>
                  <a:pt x="9144" y="2313432"/>
                </a:lnTo>
                <a:lnTo>
                  <a:pt x="201168" y="2313432"/>
                </a:lnTo>
                <a:lnTo>
                  <a:pt x="201168" y="2679192"/>
                </a:lnTo>
                <a:lnTo>
                  <a:pt x="0" y="267004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648045476"/>
              </p:ext>
            </p:extLst>
          </p:nvPr>
        </p:nvGraphicFramePr>
        <p:xfrm>
          <a:off x="8472264" y="1772816"/>
          <a:ext cx="3263653" cy="4451985"/>
        </p:xfrm>
        <a:graphic>
          <a:graphicData uri="http://schemas.openxmlformats.org/drawingml/2006/table">
            <a:tbl>
              <a:tblPr>
                <a:tableStyleId>{5C22544A-7EE6-4342-B048-85BDC9FD1C3A}</a:tableStyleId>
              </a:tblPr>
              <a:tblGrid>
                <a:gridCol w="1838575">
                  <a:extLst>
                    <a:ext uri="{9D8B030D-6E8A-4147-A177-3AD203B41FA5}">
                      <a16:colId xmlns:a16="http://schemas.microsoft.com/office/drawing/2014/main" val="20000"/>
                    </a:ext>
                  </a:extLst>
                </a:gridCol>
                <a:gridCol w="712539">
                  <a:extLst>
                    <a:ext uri="{9D8B030D-6E8A-4147-A177-3AD203B41FA5}">
                      <a16:colId xmlns:a16="http://schemas.microsoft.com/office/drawing/2014/main" val="20001"/>
                    </a:ext>
                  </a:extLst>
                </a:gridCol>
                <a:gridCol w="712539">
                  <a:extLst>
                    <a:ext uri="{9D8B030D-6E8A-4147-A177-3AD203B41FA5}">
                      <a16:colId xmlns:a16="http://schemas.microsoft.com/office/drawing/2014/main" val="20002"/>
                    </a:ext>
                  </a:extLst>
                </a:gridCol>
              </a:tblGrid>
              <a:tr h="295275">
                <a:tc gridSpan="3">
                  <a:txBody>
                    <a:bodyPr/>
                    <a:lstStyle/>
                    <a:p>
                      <a:pPr algn="ctr" fontAlgn="b"/>
                      <a:r>
                        <a:rPr lang="de-DE" sz="1800" u="none" strike="noStrike" dirty="0">
                          <a:effectLst/>
                        </a:rPr>
                        <a:t>Armutsgefährdungsquoten nach NUTS II-Regionen</a:t>
                      </a:r>
                      <a:r>
                        <a:rPr lang="de-DE" sz="1800" u="none" strike="noStrike" baseline="30000" dirty="0">
                          <a:effectLst/>
                        </a:rPr>
                        <a:t>2)</a:t>
                      </a:r>
                      <a:endParaRPr lang="de-DE" sz="1800" b="1" i="0" u="none" strike="noStrike" dirty="0">
                        <a:effectLst/>
                        <a:latin typeface="Arial" panose="020B0604020202020204" pitchFamily="34" charset="0"/>
                      </a:endParaRPr>
                    </a:p>
                  </a:txBody>
                  <a:tcPr marL="9525" marR="9525" marT="9525" marB="0" anchor="b"/>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57175">
                <a:tc gridSpan="3">
                  <a:txBody>
                    <a:bodyPr/>
                    <a:lstStyle/>
                    <a:p>
                      <a:pPr algn="ctr" fontAlgn="b"/>
                      <a:r>
                        <a:rPr lang="de-DE" sz="1600" u="none" strike="noStrike" dirty="0">
                          <a:effectLst/>
                        </a:rPr>
                        <a:t>gemessen am NUTS II-Median</a:t>
                      </a:r>
                      <a:endParaRPr lang="de-DE" sz="1600" b="1" i="0" u="none" strike="noStrike" dirty="0">
                        <a:effectLst/>
                        <a:latin typeface="Arial" panose="020B0604020202020204" pitchFamily="34" charset="0"/>
                      </a:endParaRPr>
                    </a:p>
                  </a:txBody>
                  <a:tcPr marL="9525" marR="9525" marT="9525" marB="0" anchor="b"/>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161925">
                <a:tc>
                  <a:txBody>
                    <a:bodyPr/>
                    <a:lstStyle/>
                    <a:p>
                      <a:pPr algn="l" fontAlgn="b"/>
                      <a:endParaRPr lang="de-DE" sz="1200" b="0" i="0" u="none" strike="noStrike" dirty="0">
                        <a:effectLst/>
                        <a:latin typeface="Arial" panose="020B0604020202020204" pitchFamily="34" charset="0"/>
                      </a:endParaRPr>
                    </a:p>
                  </a:txBody>
                  <a:tcPr marL="9525" marR="9525" marT="9525" marB="0" anchor="b"/>
                </a:tc>
                <a:tc>
                  <a:txBody>
                    <a:bodyPr/>
                    <a:lstStyle/>
                    <a:p>
                      <a:pPr algn="l" fontAlgn="b"/>
                      <a:endParaRPr lang="de-DE" sz="1200" b="0" i="0" u="none" strike="noStrike">
                        <a:effectLst/>
                        <a:latin typeface="Arial" panose="020B0604020202020204" pitchFamily="34" charset="0"/>
                      </a:endParaRPr>
                    </a:p>
                  </a:txBody>
                  <a:tcPr marL="9525" marR="9525" marT="9525" marB="0" anchor="b"/>
                </a:tc>
                <a:tc>
                  <a:txBody>
                    <a:bodyPr/>
                    <a:lstStyle/>
                    <a:p>
                      <a:pPr algn="l" fontAlgn="b"/>
                      <a:endParaRPr lang="de-DE" sz="12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266700">
                <a:tc rowSpan="2">
                  <a:txBody>
                    <a:bodyPr/>
                    <a:lstStyle/>
                    <a:p>
                      <a:pPr algn="ctr" fontAlgn="ctr"/>
                      <a:r>
                        <a:rPr lang="de-DE" sz="1200" u="none" strike="noStrike" dirty="0">
                          <a:effectLst/>
                        </a:rPr>
                        <a:t> Bundesland</a:t>
                      </a:r>
                      <a:br>
                        <a:rPr lang="de-DE" sz="1200" u="none" strike="noStrike" dirty="0">
                          <a:effectLst/>
                        </a:rPr>
                      </a:br>
                      <a:r>
                        <a:rPr lang="de-DE" sz="1200" u="none" strike="noStrike" dirty="0">
                          <a:effectLst/>
                        </a:rPr>
                        <a:t>---------------------</a:t>
                      </a:r>
                      <a:br>
                        <a:rPr lang="de-DE" sz="1200" u="none" strike="noStrike" dirty="0">
                          <a:effectLst/>
                        </a:rPr>
                      </a:br>
                      <a:r>
                        <a:rPr lang="de-DE" sz="1200" u="none" strike="noStrike" dirty="0">
                          <a:effectLst/>
                        </a:rPr>
                        <a:t>NUTS II-Region</a:t>
                      </a:r>
                      <a:endParaRPr lang="de-DE" sz="1200" b="0" i="0" u="none" strike="noStrike" dirty="0">
                        <a:effectLst/>
                        <a:latin typeface="Arial" panose="020B0604020202020204" pitchFamily="34" charset="0"/>
                      </a:endParaRPr>
                    </a:p>
                  </a:txBody>
                  <a:tcPr marL="9525" marR="9525" marT="9525" marB="0" anchor="ctr"/>
                </a:tc>
                <a:tc gridSpan="2">
                  <a:txBody>
                    <a:bodyPr/>
                    <a:lstStyle/>
                    <a:p>
                      <a:pPr algn="ctr" fontAlgn="ctr"/>
                      <a:r>
                        <a:rPr lang="de-DE" sz="1200" u="none" strike="noStrike" dirty="0">
                          <a:effectLst/>
                        </a:rPr>
                        <a:t>Jahr</a:t>
                      </a:r>
                      <a:endParaRPr lang="de-DE" sz="1200" b="1" i="0" u="none" strike="noStrike" dirty="0">
                        <a:effectLst/>
                        <a:latin typeface="Arial" panose="020B0604020202020204" pitchFamily="34" charset="0"/>
                      </a:endParaRPr>
                    </a:p>
                  </a:txBody>
                  <a:tcPr marL="9525" marR="9525" marT="9525" marB="0" anchor="ctr"/>
                </a:tc>
                <a:tc hMerge="1">
                  <a:txBody>
                    <a:bodyPr/>
                    <a:lstStyle/>
                    <a:p>
                      <a:endParaRPr lang="de-DE"/>
                    </a:p>
                  </a:txBody>
                  <a:tcPr/>
                </a:tc>
                <a:extLst>
                  <a:ext uri="{0D108BD9-81ED-4DB2-BD59-A6C34878D82A}">
                    <a16:rowId xmlns:a16="http://schemas.microsoft.com/office/drawing/2014/main" val="10003"/>
                  </a:ext>
                </a:extLst>
              </a:tr>
              <a:tr h="266700">
                <a:tc vMerge="1">
                  <a:txBody>
                    <a:bodyPr/>
                    <a:lstStyle/>
                    <a:p>
                      <a:endParaRPr lang="de-DE"/>
                    </a:p>
                  </a:txBody>
                  <a:tcPr/>
                </a:tc>
                <a:tc>
                  <a:txBody>
                    <a:bodyPr/>
                    <a:lstStyle/>
                    <a:p>
                      <a:pPr algn="ctr" fontAlgn="ctr"/>
                      <a:r>
                        <a:rPr lang="de-DE" sz="1200" u="none" strike="noStrike">
                          <a:effectLst/>
                        </a:rPr>
                        <a:t>2005</a:t>
                      </a:r>
                      <a:endParaRPr lang="de-DE" sz="1200" b="1" i="0" u="none" strike="noStrike">
                        <a:effectLst/>
                        <a:latin typeface="Arial" panose="020B0604020202020204" pitchFamily="34" charset="0"/>
                      </a:endParaRPr>
                    </a:p>
                  </a:txBody>
                  <a:tcPr marL="9525" marR="9525" marT="9525" marB="0" anchor="ctr"/>
                </a:tc>
                <a:tc>
                  <a:txBody>
                    <a:bodyPr/>
                    <a:lstStyle/>
                    <a:p>
                      <a:pPr algn="ctr" fontAlgn="ctr"/>
                      <a:r>
                        <a:rPr lang="de-DE" sz="1200" u="none" strike="noStrike">
                          <a:effectLst/>
                        </a:rPr>
                        <a:t>2018</a:t>
                      </a:r>
                      <a:endParaRPr lang="de-DE" sz="12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161925">
                <a:tc>
                  <a:txBody>
                    <a:bodyPr/>
                    <a:lstStyle/>
                    <a:p>
                      <a:pPr algn="l" fontAlgn="b"/>
                      <a:r>
                        <a:rPr lang="de-DE" sz="1200" u="none" strike="noStrike" dirty="0">
                          <a:effectLst/>
                        </a:rPr>
                        <a:t> </a:t>
                      </a:r>
                      <a:endParaRPr lang="de-DE" sz="1200" b="0" i="0" u="none" strike="noStrike" dirty="0">
                        <a:effectLst/>
                        <a:latin typeface="Arial" panose="020B0604020202020204" pitchFamily="34" charset="0"/>
                      </a:endParaRPr>
                    </a:p>
                  </a:txBody>
                  <a:tcPr marL="9525" marR="9525" marT="9525" marB="0" anchor="b"/>
                </a:tc>
                <a:tc>
                  <a:txBody>
                    <a:bodyPr/>
                    <a:lstStyle/>
                    <a:p>
                      <a:pPr algn="r" fontAlgn="b"/>
                      <a:endParaRPr lang="de-DE" sz="1200" b="0" i="0" u="none" strike="noStrike">
                        <a:effectLst/>
                        <a:latin typeface="Arial" panose="020B0604020202020204" pitchFamily="34" charset="0"/>
                      </a:endParaRPr>
                    </a:p>
                  </a:txBody>
                  <a:tcPr marL="9525" marR="9525" marT="9525" marB="0" anchor="b"/>
                </a:tc>
                <a:tc>
                  <a:txBody>
                    <a:bodyPr/>
                    <a:lstStyle/>
                    <a:p>
                      <a:pPr algn="l" fontAlgn="b"/>
                      <a:endParaRPr lang="de-DE" sz="12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161925">
                <a:tc>
                  <a:txBody>
                    <a:bodyPr/>
                    <a:lstStyle/>
                    <a:p>
                      <a:pPr algn="l" fontAlgn="b"/>
                      <a:r>
                        <a:rPr lang="de-DE" sz="1200" u="none" strike="noStrike" dirty="0">
                          <a:effectLst/>
                        </a:rPr>
                        <a:t>Baden-Württemberg</a:t>
                      </a:r>
                      <a:endParaRPr lang="de-DE" sz="1200" b="1" i="0" u="none" strike="noStrike" dirty="0">
                        <a:effectLst/>
                        <a:latin typeface="Arial" panose="020B0604020202020204" pitchFamily="34" charset="0"/>
                      </a:endParaRPr>
                    </a:p>
                  </a:txBody>
                  <a:tcPr marL="9525" marR="9525" marT="9525" marB="0" anchor="b"/>
                </a:tc>
                <a:tc>
                  <a:txBody>
                    <a:bodyPr/>
                    <a:lstStyle/>
                    <a:p>
                      <a:pPr algn="r" fontAlgn="b"/>
                      <a:endParaRPr lang="de-DE" sz="1200" b="0" i="0" u="none" strike="noStrike">
                        <a:effectLst/>
                        <a:latin typeface="Arial" panose="020B0604020202020204" pitchFamily="34" charset="0"/>
                      </a:endParaRPr>
                    </a:p>
                  </a:txBody>
                  <a:tcPr marL="9525" marR="114300" marT="9525" marB="0" anchor="b"/>
                </a:tc>
                <a:tc>
                  <a:txBody>
                    <a:bodyPr/>
                    <a:lstStyle/>
                    <a:p>
                      <a:pPr algn="l" fontAlgn="b"/>
                      <a:endParaRPr lang="de-DE" sz="12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161925">
                <a:tc>
                  <a:txBody>
                    <a:bodyPr/>
                    <a:lstStyle/>
                    <a:p>
                      <a:pPr algn="l" fontAlgn="b"/>
                      <a:r>
                        <a:rPr lang="de-DE" sz="1200" u="none" strike="noStrike" dirty="0">
                          <a:effectLst/>
                        </a:rPr>
                        <a:t>Freiburg</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13,1</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14,7</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07"/>
                  </a:ext>
                </a:extLst>
              </a:tr>
              <a:tr h="161925">
                <a:tc>
                  <a:txBody>
                    <a:bodyPr/>
                    <a:lstStyle/>
                    <a:p>
                      <a:pPr algn="l" fontAlgn="b"/>
                      <a:r>
                        <a:rPr lang="de-DE" sz="1200" u="none" strike="noStrike" dirty="0">
                          <a:effectLst/>
                        </a:rPr>
                        <a:t>Karlsruhe</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14,6</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16,0</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08"/>
                  </a:ext>
                </a:extLst>
              </a:tr>
              <a:tr h="161925">
                <a:tc>
                  <a:txBody>
                    <a:bodyPr/>
                    <a:lstStyle/>
                    <a:p>
                      <a:pPr algn="l" fontAlgn="b"/>
                      <a:r>
                        <a:rPr lang="de-DE" sz="1200" u="none" strike="noStrike" dirty="0">
                          <a:effectLst/>
                        </a:rPr>
                        <a:t>Stuttgart</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14,0</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15,3</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09"/>
                  </a:ext>
                </a:extLst>
              </a:tr>
              <a:tr h="161925">
                <a:tc>
                  <a:txBody>
                    <a:bodyPr/>
                    <a:lstStyle/>
                    <a:p>
                      <a:pPr algn="l" fontAlgn="b"/>
                      <a:r>
                        <a:rPr lang="de-DE" sz="1200" u="none" strike="noStrike" dirty="0">
                          <a:effectLst/>
                        </a:rPr>
                        <a:t>Tübingen</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13,0</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14,6</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10"/>
                  </a:ext>
                </a:extLst>
              </a:tr>
              <a:tr h="161925">
                <a:tc>
                  <a:txBody>
                    <a:bodyPr/>
                    <a:lstStyle/>
                    <a:p>
                      <a:pPr algn="l" fontAlgn="b"/>
                      <a:endParaRPr lang="de-DE" sz="1200" b="0" i="1" u="none" strike="noStrike" dirty="0">
                        <a:effectLst/>
                        <a:latin typeface="Arial" panose="020B0604020202020204" pitchFamily="34" charset="0"/>
                      </a:endParaRPr>
                    </a:p>
                  </a:txBody>
                  <a:tcPr marL="9525" marR="9525" marT="9525" marB="0" anchor="b"/>
                </a:tc>
                <a:tc>
                  <a:txBody>
                    <a:bodyPr/>
                    <a:lstStyle/>
                    <a:p>
                      <a:pPr algn="r" fontAlgn="b"/>
                      <a:endParaRPr lang="de-DE" sz="1200" b="0" i="0" u="none" strike="noStrike">
                        <a:effectLst/>
                        <a:latin typeface="Arial" panose="020B0604020202020204" pitchFamily="34" charset="0"/>
                      </a:endParaRPr>
                    </a:p>
                  </a:txBody>
                  <a:tcPr marL="9525" marR="114300" marT="9525" marB="0" anchor="b"/>
                </a:tc>
                <a:tc>
                  <a:txBody>
                    <a:bodyPr/>
                    <a:lstStyle/>
                    <a:p>
                      <a:pPr algn="r" fontAlgn="b"/>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11"/>
                  </a:ext>
                </a:extLst>
              </a:tr>
              <a:tr h="161925">
                <a:tc>
                  <a:txBody>
                    <a:bodyPr/>
                    <a:lstStyle/>
                    <a:p>
                      <a:pPr algn="l" fontAlgn="b"/>
                      <a:r>
                        <a:rPr lang="de-DE" sz="1200" u="none" strike="noStrike" dirty="0">
                          <a:effectLst/>
                        </a:rPr>
                        <a:t>Bayern</a:t>
                      </a:r>
                      <a:endParaRPr lang="de-DE" sz="1200" b="1" i="0" u="none" strike="noStrike" dirty="0">
                        <a:effectLst/>
                        <a:latin typeface="Arial" panose="020B0604020202020204" pitchFamily="34" charset="0"/>
                      </a:endParaRPr>
                    </a:p>
                  </a:txBody>
                  <a:tcPr marL="9525" marR="9525" marT="9525" marB="0" anchor="b"/>
                </a:tc>
                <a:tc>
                  <a:txBody>
                    <a:bodyPr/>
                    <a:lstStyle/>
                    <a:p>
                      <a:pPr algn="r" fontAlgn="b"/>
                      <a:endParaRPr lang="de-DE" sz="1200" b="0" i="0" u="none" strike="noStrike">
                        <a:effectLst/>
                        <a:latin typeface="Arial" panose="020B0604020202020204" pitchFamily="34" charset="0"/>
                      </a:endParaRPr>
                    </a:p>
                  </a:txBody>
                  <a:tcPr marL="9525" marR="114300" marT="9525" marB="0" anchor="b"/>
                </a:tc>
                <a:tc>
                  <a:txBody>
                    <a:bodyPr/>
                    <a:lstStyle/>
                    <a:p>
                      <a:pPr algn="r" fontAlgn="b"/>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12"/>
                  </a:ext>
                </a:extLst>
              </a:tr>
              <a:tr h="161925">
                <a:tc>
                  <a:txBody>
                    <a:bodyPr/>
                    <a:lstStyle/>
                    <a:p>
                      <a:pPr algn="l" fontAlgn="b"/>
                      <a:r>
                        <a:rPr lang="de-DE" sz="1200" u="none" strike="noStrike" dirty="0">
                          <a:effectLst/>
                        </a:rPr>
                        <a:t>Mittelfranken</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14,7</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15,6</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13"/>
                  </a:ext>
                </a:extLst>
              </a:tr>
              <a:tr h="161925">
                <a:tc>
                  <a:txBody>
                    <a:bodyPr/>
                    <a:lstStyle/>
                    <a:p>
                      <a:pPr algn="l" fontAlgn="b"/>
                      <a:r>
                        <a:rPr lang="de-DE" sz="1200" u="none" strike="noStrike" dirty="0">
                          <a:effectLst/>
                        </a:rPr>
                        <a:t>Niederbayern</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13,3</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14,3</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14"/>
                  </a:ext>
                </a:extLst>
              </a:tr>
              <a:tr h="161925">
                <a:tc>
                  <a:txBody>
                    <a:bodyPr/>
                    <a:lstStyle/>
                    <a:p>
                      <a:pPr algn="l" fontAlgn="b"/>
                      <a:r>
                        <a:rPr lang="de-DE" sz="1200" u="none" strike="noStrike" dirty="0">
                          <a:effectLst/>
                        </a:rPr>
                        <a:t>Oberbayern</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15,2</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dirty="0">
                          <a:effectLst/>
                        </a:rPr>
                        <a:t>15,4</a:t>
                      </a:r>
                      <a:endParaRPr lang="de-DE" sz="1200" b="0" i="0" u="none" strike="noStrike" dirty="0">
                        <a:effectLst/>
                        <a:latin typeface="Arial" panose="020B0604020202020204" pitchFamily="34" charset="0"/>
                      </a:endParaRPr>
                    </a:p>
                  </a:txBody>
                  <a:tcPr marL="9525" marR="114300" marT="9525" marB="0" anchor="b"/>
                </a:tc>
                <a:extLst>
                  <a:ext uri="{0D108BD9-81ED-4DB2-BD59-A6C34878D82A}">
                    <a16:rowId xmlns:a16="http://schemas.microsoft.com/office/drawing/2014/main" val="10015"/>
                  </a:ext>
                </a:extLst>
              </a:tr>
              <a:tr h="161925">
                <a:tc>
                  <a:txBody>
                    <a:bodyPr/>
                    <a:lstStyle/>
                    <a:p>
                      <a:pPr algn="l" fontAlgn="b"/>
                      <a:r>
                        <a:rPr lang="de-DE" sz="1200" u="none" strike="noStrike" dirty="0">
                          <a:effectLst/>
                        </a:rPr>
                        <a:t>Oberfranken</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13,3</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13,5</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16"/>
                  </a:ext>
                </a:extLst>
              </a:tr>
              <a:tr h="161925">
                <a:tc>
                  <a:txBody>
                    <a:bodyPr/>
                    <a:lstStyle/>
                    <a:p>
                      <a:pPr algn="l" fontAlgn="b"/>
                      <a:r>
                        <a:rPr lang="de-DE" sz="1200" u="none" strike="noStrike" dirty="0">
                          <a:effectLst/>
                        </a:rPr>
                        <a:t>Oberpfalz</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13,3</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13,3</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17"/>
                  </a:ext>
                </a:extLst>
              </a:tr>
              <a:tr h="161925">
                <a:tc>
                  <a:txBody>
                    <a:bodyPr/>
                    <a:lstStyle/>
                    <a:p>
                      <a:pPr algn="l" fontAlgn="b"/>
                      <a:r>
                        <a:rPr lang="de-DE" sz="1200" u="none" strike="noStrike" dirty="0">
                          <a:effectLst/>
                        </a:rPr>
                        <a:t>Schwaben</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a:effectLst/>
                        </a:rPr>
                        <a:t>12,9</a:t>
                      </a:r>
                      <a:endParaRPr lang="de-DE" sz="1200" b="0" i="0" u="none" strike="noStrike">
                        <a:effectLst/>
                        <a:latin typeface="Arial" panose="020B0604020202020204" pitchFamily="34" charset="0"/>
                      </a:endParaRPr>
                    </a:p>
                  </a:txBody>
                  <a:tcPr marL="9525" marR="114300" marT="9525" marB="0" anchor="b"/>
                </a:tc>
                <a:tc>
                  <a:txBody>
                    <a:bodyPr/>
                    <a:lstStyle/>
                    <a:p>
                      <a:pPr algn="r" fontAlgn="b"/>
                      <a:r>
                        <a:rPr lang="de-DE" sz="1200" u="none" strike="noStrike">
                          <a:effectLst/>
                        </a:rPr>
                        <a:t>13,4</a:t>
                      </a:r>
                      <a:endParaRPr lang="de-DE" sz="1200" b="0" i="0" u="none" strike="noStrike">
                        <a:effectLst/>
                        <a:latin typeface="Arial" panose="020B0604020202020204" pitchFamily="34" charset="0"/>
                      </a:endParaRPr>
                    </a:p>
                  </a:txBody>
                  <a:tcPr marL="9525" marR="114300" marT="9525" marB="0" anchor="b"/>
                </a:tc>
                <a:extLst>
                  <a:ext uri="{0D108BD9-81ED-4DB2-BD59-A6C34878D82A}">
                    <a16:rowId xmlns:a16="http://schemas.microsoft.com/office/drawing/2014/main" val="10018"/>
                  </a:ext>
                </a:extLst>
              </a:tr>
              <a:tr h="161925">
                <a:tc>
                  <a:txBody>
                    <a:bodyPr/>
                    <a:lstStyle/>
                    <a:p>
                      <a:pPr algn="l" fontAlgn="b"/>
                      <a:r>
                        <a:rPr lang="de-DE" sz="1200" u="none" strike="noStrike" dirty="0">
                          <a:effectLst/>
                        </a:rPr>
                        <a:t>Unterfranken</a:t>
                      </a:r>
                      <a:endParaRPr lang="de-DE" sz="1200" b="0" i="0" u="none" strike="noStrike" dirty="0">
                        <a:effectLst/>
                        <a:latin typeface="Arial" panose="020B0604020202020204" pitchFamily="34" charset="0"/>
                      </a:endParaRPr>
                    </a:p>
                  </a:txBody>
                  <a:tcPr marL="457200" marR="9525" marT="9525" marB="0" anchor="b"/>
                </a:tc>
                <a:tc>
                  <a:txBody>
                    <a:bodyPr/>
                    <a:lstStyle/>
                    <a:p>
                      <a:pPr algn="r" fontAlgn="b"/>
                      <a:r>
                        <a:rPr lang="de-DE" sz="1200" u="none" strike="noStrike" dirty="0">
                          <a:effectLst/>
                        </a:rPr>
                        <a:t>12,7</a:t>
                      </a:r>
                      <a:endParaRPr lang="de-DE" sz="1200" b="0" i="0" u="none" strike="noStrike" dirty="0">
                        <a:effectLst/>
                        <a:latin typeface="Arial" panose="020B0604020202020204" pitchFamily="34" charset="0"/>
                      </a:endParaRPr>
                    </a:p>
                  </a:txBody>
                  <a:tcPr marL="9525" marR="114300" marT="9525" marB="0" anchor="b"/>
                </a:tc>
                <a:tc>
                  <a:txBody>
                    <a:bodyPr/>
                    <a:lstStyle/>
                    <a:p>
                      <a:pPr algn="r" fontAlgn="b"/>
                      <a:r>
                        <a:rPr lang="de-DE" sz="1200" u="none" strike="noStrike" dirty="0">
                          <a:effectLst/>
                        </a:rPr>
                        <a:t>14,5</a:t>
                      </a:r>
                      <a:endParaRPr lang="de-DE" sz="1200" b="0" i="0" u="none" strike="noStrike" dirty="0">
                        <a:effectLst/>
                        <a:latin typeface="Arial" panose="020B0604020202020204" pitchFamily="34" charset="0"/>
                      </a:endParaRPr>
                    </a:p>
                  </a:txBody>
                  <a:tcPr marL="9525" marR="114300" marT="9525" marB="0" anchor="b"/>
                </a:tc>
                <a:extLst>
                  <a:ext uri="{0D108BD9-81ED-4DB2-BD59-A6C34878D82A}">
                    <a16:rowId xmlns:a16="http://schemas.microsoft.com/office/drawing/2014/main" val="10019"/>
                  </a:ext>
                </a:extLst>
              </a:tr>
            </a:tbl>
          </a:graphicData>
        </a:graphic>
      </p:graphicFrame>
      <p:sp>
        <p:nvSpPr>
          <p:cNvPr id="12" name="Textfeld 11"/>
          <p:cNvSpPr txBox="1"/>
          <p:nvPr/>
        </p:nvSpPr>
        <p:spPr>
          <a:xfrm>
            <a:off x="7320136" y="12794"/>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Takeaway</a:t>
            </a:r>
            <a:r>
              <a:rPr lang="de-DE" dirty="0"/>
              <a:t> zu Folie 47</a:t>
            </a:r>
          </a:p>
        </p:txBody>
      </p:sp>
      <p:sp>
        <p:nvSpPr>
          <p:cNvPr id="5" name="Inhaltsplatzhalter 4"/>
          <p:cNvSpPr>
            <a:spLocks noGrp="1"/>
          </p:cNvSpPr>
          <p:nvPr>
            <p:ph idx="1"/>
          </p:nvPr>
        </p:nvSpPr>
        <p:spPr/>
        <p:txBody>
          <a:bodyPr>
            <a:normAutofit fontScale="70000" lnSpcReduction="20000"/>
          </a:bodyPr>
          <a:lstStyle/>
          <a:p>
            <a:r>
              <a:rPr lang="de-DE" dirty="0"/>
              <a:t>Die Tabelle links zeigt deutlich, dass sich die Verhältnisse verschieben, wenn der Maßstab von national auf regional wechselt.</a:t>
            </a:r>
          </a:p>
          <a:p>
            <a:r>
              <a:rPr lang="de-DE" dirty="0"/>
              <a:t>Während Bayern und Baden-Württemberg gemeinhin als die Bundesländer gelten, in denen Milch und Honig fließen (und das nicht nur aus Sich der Landesregierungen), sind die internen Verhältnisse so, dass 5 (6) Bundesländer weniger Armutsgefährdung verzeichnen als Bayern (BW).</a:t>
            </a:r>
          </a:p>
          <a:p>
            <a:r>
              <a:rPr lang="de-DE" dirty="0"/>
              <a:t>Auch landesintern ist das Bild heterogen. Die eigentlichen Wohlstandsregionen (z.B. Oberbayern) weisen größere Disparitäten auf, als die homogeneren „Armenhäuser“ (z.B. Oberfranken/Oberpfalz)</a:t>
            </a:r>
          </a:p>
          <a:p>
            <a:r>
              <a:rPr lang="de-DE" dirty="0"/>
              <a:t>Allerdings muss klar sein, dass die Homogenität u.a. durch Wegzug der chancenreichen, gut ausgebildeten (v.a. weiblichen) Bürger erkauft ist.</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48</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3591719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National- </a:t>
            </a:r>
            <a:r>
              <a:rPr lang="de-DE" dirty="0" err="1"/>
              <a:t>vs</a:t>
            </a:r>
            <a:r>
              <a:rPr lang="de-DE" dirty="0"/>
              <a:t> Regionalkonzept</a:t>
            </a:r>
          </a:p>
        </p:txBody>
      </p:sp>
      <p:sp>
        <p:nvSpPr>
          <p:cNvPr id="6" name="Inhaltsplatzhalter 5"/>
          <p:cNvSpPr>
            <a:spLocks noGrp="1"/>
          </p:cNvSpPr>
          <p:nvPr>
            <p:ph idx="1"/>
          </p:nvPr>
        </p:nvSpPr>
        <p:spPr>
          <a:xfrm>
            <a:off x="623392" y="1988840"/>
            <a:ext cx="10801200" cy="4137326"/>
          </a:xfrm>
        </p:spPr>
        <p:txBody>
          <a:bodyPr>
            <a:normAutofit fontScale="70000" lnSpcReduction="20000"/>
          </a:bodyPr>
          <a:lstStyle/>
          <a:p>
            <a:r>
              <a:rPr lang="de-DE" dirty="0">
                <a:solidFill>
                  <a:srgbClr val="FF0000"/>
                </a:solidFill>
              </a:rPr>
              <a:t>Nationalkonzept richtig</a:t>
            </a:r>
            <a:r>
              <a:rPr lang="de-DE" dirty="0"/>
              <a:t>, wenn man auf die Gleichheit der Lebensbedingungen in ganz Deutschland schaut </a:t>
            </a:r>
            <a:r>
              <a:rPr lang="de-DE" dirty="0">
                <a:sym typeface="Symbol"/>
              </a:rPr>
              <a:t> nationaler Median als Maßstab</a:t>
            </a:r>
            <a:endParaRPr lang="de-DE" dirty="0"/>
          </a:p>
          <a:p>
            <a:pPr lvl="1"/>
            <a:r>
              <a:rPr lang="de-DE" dirty="0"/>
              <a:t>Grundgesetz Art. 72 </a:t>
            </a:r>
            <a:r>
              <a:rPr lang="de-DE" dirty="0" err="1"/>
              <a:t>Abs</a:t>
            </a:r>
            <a:r>
              <a:rPr lang="de-DE" dirty="0"/>
              <a:t> 2 GG:</a:t>
            </a:r>
          </a:p>
          <a:p>
            <a:pPr marL="857250" lvl="2" indent="0">
              <a:buNone/>
            </a:pPr>
            <a:r>
              <a:rPr lang="de-DE" dirty="0"/>
              <a:t>„Auf den Gebieten des Artikels </a:t>
            </a:r>
            <a:r>
              <a:rPr lang="de-DE" dirty="0">
                <a:hlinkClick r:id="rId2"/>
              </a:rPr>
              <a:t>74</a:t>
            </a:r>
            <a:r>
              <a:rPr lang="de-DE" dirty="0"/>
              <a:t> Abs. 1 Nr. ..., 7 (öffentliche Fürsorge), ... hat der Bund das Gesetzgebungsrecht, wenn und soweit die Herstellung gleichwertiger Lebensverhältnisse im Bundesgebiet eine bundesgesetzliche Regelung erforderlich macht</a:t>
            </a:r>
            <a:r>
              <a:rPr lang="de-DE"/>
              <a:t>.“ </a:t>
            </a:r>
            <a:br>
              <a:rPr lang="de-DE"/>
            </a:br>
            <a:r>
              <a:rPr lang="de-DE"/>
              <a:t>Unklar </a:t>
            </a:r>
            <a:r>
              <a:rPr lang="de-DE" dirty="0"/>
              <a:t>ob daraus eine Pflicht resultiert.</a:t>
            </a:r>
          </a:p>
          <a:p>
            <a:r>
              <a:rPr lang="de-DE" dirty="0">
                <a:solidFill>
                  <a:srgbClr val="FF0000"/>
                </a:solidFill>
              </a:rPr>
              <a:t>Regionalkonzept richtig </a:t>
            </a:r>
            <a:r>
              <a:rPr lang="de-DE" dirty="0"/>
              <a:t>(intraregionale Armut), wenn man sich am Armutsgefühl orientiert, d.h. daran wie man im Vergleich zum Umfeld dasteht </a:t>
            </a:r>
            <a:r>
              <a:rPr lang="de-DE" dirty="0">
                <a:sym typeface="Symbol"/>
              </a:rPr>
              <a:t> regionaler Median</a:t>
            </a:r>
          </a:p>
          <a:p>
            <a:pPr marL="400050" lvl="1" indent="0">
              <a:buNone/>
            </a:pPr>
            <a:r>
              <a:rPr lang="de-DE" dirty="0">
                <a:sym typeface="Symbol"/>
              </a:rPr>
              <a:t>Verfassung des Freistaates Bayern Art. 3 Abs. 2: „</a:t>
            </a:r>
            <a:r>
              <a:rPr lang="de-DE" dirty="0"/>
              <a:t>...Er fördert und sichert gleichwertige Lebensverhältnisse und Arbeitsbedingungen in ganz Bayern, in Stadt und Land.“</a:t>
            </a:r>
            <a:r>
              <a:rPr lang="de-DE" dirty="0">
                <a:sym typeface="Symbol"/>
              </a:rPr>
              <a:t> </a:t>
            </a:r>
          </a:p>
          <a:p>
            <a:r>
              <a:rPr lang="de-DE" dirty="0">
                <a:sym typeface="Symbol"/>
              </a:rPr>
              <a:t>Das Regionalkonzept berücksichtigt die Einkommensunterschiede, nicht die Kaufkraftunterschiede durch unterschiedliche Mieten etc.</a:t>
            </a:r>
          </a:p>
          <a:p>
            <a:pPr marL="514350" indent="-457200"/>
            <a:endParaRPr lang="de-DE" dirty="0"/>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49</a:t>
            </a:fld>
            <a:endParaRPr lang="de-DE"/>
          </a:p>
        </p:txBody>
      </p:sp>
      <p:sp>
        <p:nvSpPr>
          <p:cNvPr id="4" name="Textfeld 3"/>
          <p:cNvSpPr txBox="1"/>
          <p:nvPr/>
        </p:nvSpPr>
        <p:spPr>
          <a:xfrm>
            <a:off x="2783632" y="186768"/>
            <a:ext cx="6768752" cy="369332"/>
          </a:xfrm>
          <a:prstGeom prst="rect">
            <a:avLst/>
          </a:prstGeom>
          <a:noFill/>
        </p:spPr>
        <p:txBody>
          <a:bodyPr wrap="square" rtlCol="0">
            <a:spAutoFit/>
          </a:bodyPr>
          <a:lstStyle/>
          <a:p>
            <a:endParaRPr lang="de-DE" dirty="0"/>
          </a:p>
        </p:txBody>
      </p:sp>
      <p:sp>
        <p:nvSpPr>
          <p:cNvPr id="7" name="Textfeld 6"/>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8" name="Textfeld 7"/>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144824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992313" y="1052513"/>
            <a:ext cx="8229600" cy="1143000"/>
          </a:xfrm>
        </p:spPr>
        <p:txBody>
          <a:bodyPr/>
          <a:lstStyle/>
          <a:p>
            <a:pPr eaLnBrk="1" hangingPunct="1"/>
            <a:r>
              <a:rPr lang="de-DE" dirty="0"/>
              <a:t>1.1 Maße</a:t>
            </a:r>
          </a:p>
        </p:txBody>
      </p:sp>
      <p:sp>
        <p:nvSpPr>
          <p:cNvPr id="15362" name="Inhaltsplatzhalter 2"/>
          <p:cNvSpPr>
            <a:spLocks noGrp="1"/>
          </p:cNvSpPr>
          <p:nvPr>
            <p:ph idx="1"/>
          </p:nvPr>
        </p:nvSpPr>
        <p:spPr>
          <a:xfrm>
            <a:off x="1981200" y="1988841"/>
            <a:ext cx="8229600" cy="4392487"/>
          </a:xfrm>
        </p:spPr>
        <p:txBody>
          <a:bodyPr/>
          <a:lstStyle/>
          <a:p>
            <a:pPr eaLnBrk="1" hangingPunct="1"/>
            <a:r>
              <a:rPr lang="de-DE" sz="2800" dirty="0"/>
              <a:t>Mittelwerte</a:t>
            </a:r>
          </a:p>
          <a:p>
            <a:pPr lvl="1" eaLnBrk="1" hangingPunct="1"/>
            <a:r>
              <a:rPr lang="de-DE" sz="2400" dirty="0"/>
              <a:t>Arithmetisches Mittel:</a:t>
            </a:r>
          </a:p>
          <a:p>
            <a:pPr lvl="1" eaLnBrk="1" hangingPunct="1">
              <a:buNone/>
            </a:pPr>
            <a:r>
              <a:rPr lang="de-DE" sz="2400" dirty="0"/>
              <a:t>	</a:t>
            </a:r>
            <a:r>
              <a:rPr lang="de-DE" sz="2200" dirty="0">
                <a:solidFill>
                  <a:srgbClr val="FF0000"/>
                </a:solidFill>
              </a:rPr>
              <a:t>für Merkmal=Einkommen </a:t>
            </a:r>
            <a:r>
              <a:rPr lang="de-DE" sz="2200" dirty="0">
                <a:solidFill>
                  <a:srgbClr val="FF0000"/>
                </a:solidFill>
                <a:sym typeface="Symbol" panose="05050102010706020507" pitchFamily="18" charset="2"/>
              </a:rPr>
              <a:t> „Durchschnittseinkommen“</a:t>
            </a:r>
            <a:endParaRPr lang="de-DE" sz="2200" dirty="0">
              <a:solidFill>
                <a:srgbClr val="FF0000"/>
              </a:solidFill>
            </a:endParaRPr>
          </a:p>
          <a:p>
            <a:pPr lvl="1" eaLnBrk="1" hangingPunct="1"/>
            <a:r>
              <a:rPr lang="de-DE" sz="2400" dirty="0"/>
              <a:t>Median:</a:t>
            </a:r>
          </a:p>
          <a:p>
            <a:pPr lvl="2" eaLnBrk="1" hangingPunct="1"/>
            <a:r>
              <a:rPr lang="de-DE" sz="2000" dirty="0"/>
              <a:t>Schritt 1: ordne alle Y, so dass gilt:</a:t>
            </a:r>
          </a:p>
          <a:p>
            <a:pPr lvl="2" eaLnBrk="1" hangingPunct="1"/>
            <a:endParaRPr lang="de-DE" sz="2000" dirty="0"/>
          </a:p>
          <a:p>
            <a:pPr lvl="2" eaLnBrk="1" hangingPunct="1"/>
            <a:r>
              <a:rPr lang="de-DE" sz="2000" dirty="0"/>
              <a:t>Der Median ist der Wert von Y an der Stelle </a:t>
            </a:r>
          </a:p>
          <a:p>
            <a:pPr lvl="1" eaLnBrk="1" hangingPunct="1">
              <a:buNone/>
            </a:pPr>
            <a:r>
              <a:rPr lang="de-DE" sz="2400" dirty="0"/>
              <a:t>	</a:t>
            </a:r>
            <a:r>
              <a:rPr lang="de-DE" sz="2200" dirty="0">
                <a:solidFill>
                  <a:srgbClr val="FF0000"/>
                </a:solidFill>
              </a:rPr>
              <a:t> </a:t>
            </a:r>
            <a:r>
              <a:rPr lang="de-DE" dirty="0">
                <a:solidFill>
                  <a:srgbClr val="FF0000"/>
                </a:solidFill>
              </a:rPr>
              <a:t> </a:t>
            </a:r>
            <a:r>
              <a:rPr lang="de-DE" sz="2200" dirty="0">
                <a:solidFill>
                  <a:srgbClr val="FF0000"/>
                </a:solidFill>
              </a:rPr>
              <a:t>für Merkmal=Einkommen </a:t>
            </a:r>
            <a:r>
              <a:rPr lang="de-DE" sz="2200" dirty="0">
                <a:solidFill>
                  <a:srgbClr val="FF0000"/>
                </a:solidFill>
                <a:sym typeface="Symbol" panose="05050102010706020507" pitchFamily="18" charset="2"/>
              </a:rPr>
              <a:t> „mittleres Einkommen“</a:t>
            </a:r>
            <a:endParaRPr lang="de-DE" sz="2200" dirty="0">
              <a:solidFill>
                <a:srgbClr val="FF0000"/>
              </a:solidFill>
            </a:endParaRPr>
          </a:p>
          <a:p>
            <a:pPr lvl="1" eaLnBrk="1" hangingPunct="1"/>
            <a:r>
              <a:rPr lang="de-DE" sz="2000" dirty="0">
                <a:solidFill>
                  <a:schemeClr val="bg1">
                    <a:lumMod val="65000"/>
                  </a:schemeClr>
                </a:solidFill>
              </a:rPr>
              <a:t>Schwerpunkt:</a:t>
            </a:r>
          </a:p>
          <a:p>
            <a:pPr lvl="2" eaLnBrk="1" hangingPunct="1"/>
            <a:r>
              <a:rPr lang="de-DE" sz="1800" dirty="0">
                <a:solidFill>
                  <a:schemeClr val="bg1">
                    <a:lumMod val="65000"/>
                  </a:schemeClr>
                </a:solidFill>
              </a:rPr>
              <a:t>Schritt 1 wie Median</a:t>
            </a:r>
          </a:p>
          <a:p>
            <a:pPr lvl="2" eaLnBrk="1" hangingPunct="1"/>
            <a:r>
              <a:rPr lang="de-DE" sz="1800" dirty="0">
                <a:solidFill>
                  <a:schemeClr val="bg1">
                    <a:lumMod val="65000"/>
                  </a:schemeClr>
                </a:solidFill>
              </a:rPr>
              <a:t>Der Wert von Y mit dem häufigsten Vorkommen ist der Schwerpunkt</a:t>
            </a:r>
          </a:p>
        </p:txBody>
      </p:sp>
      <p:sp>
        <p:nvSpPr>
          <p:cNvPr id="9" name="Foliennummernplatzhalter 8"/>
          <p:cNvSpPr>
            <a:spLocks noGrp="1"/>
          </p:cNvSpPr>
          <p:nvPr>
            <p:ph type="sldNum" sz="quarter" idx="11"/>
          </p:nvPr>
        </p:nvSpPr>
        <p:spPr/>
        <p:txBody>
          <a:bodyPr/>
          <a:lstStyle/>
          <a:p>
            <a:pPr>
              <a:defRPr/>
            </a:pPr>
            <a:fld id="{237E0C88-52FB-4F28-89BE-B873E6B3728C}" type="slidenum">
              <a:rPr lang="de-DE"/>
              <a:pPr>
                <a:defRPr/>
              </a:pPr>
              <a:t>5</a:t>
            </a:fld>
            <a:endParaRPr lang="de-DE"/>
          </a:p>
        </p:txBody>
      </p:sp>
      <p:sp>
        <p:nvSpPr>
          <p:cNvPr id="10" name="Fußzeilenplatzhalter 9"/>
          <p:cNvSpPr>
            <a:spLocks noGrp="1"/>
          </p:cNvSpPr>
          <p:nvPr>
            <p:ph type="ftr" sz="quarter" idx="10"/>
          </p:nvPr>
        </p:nvSpPr>
        <p:spPr/>
        <p:txBody>
          <a:bodyPr/>
          <a:lstStyle/>
          <a:p>
            <a:pPr>
              <a:defRPr/>
            </a:pPr>
            <a:r>
              <a:rPr lang="de-DE"/>
              <a:t>© Anselm Dohle-Beltinger 2023</a:t>
            </a:r>
          </a:p>
        </p:txBody>
      </p:sp>
      <p:sp>
        <p:nvSpPr>
          <p:cNvPr id="11" name="Textfeld 10"/>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8" name="Textfeld 7"/>
          <p:cNvSpPr txBox="1"/>
          <p:nvPr/>
        </p:nvSpPr>
        <p:spPr>
          <a:xfrm>
            <a:off x="7895864" y="1368351"/>
            <a:ext cx="2736304" cy="1384995"/>
          </a:xfrm>
          <a:prstGeom prst="rect">
            <a:avLst/>
          </a:prstGeom>
          <a:noFill/>
        </p:spPr>
        <p:txBody>
          <a:bodyPr wrap="square" rtlCol="0">
            <a:spAutoFit/>
          </a:bodyPr>
          <a:lstStyle/>
          <a:p>
            <a:r>
              <a:rPr lang="de-DE" sz="1400" dirty="0">
                <a:solidFill>
                  <a:schemeClr val="bg1">
                    <a:lumMod val="50000"/>
                  </a:schemeClr>
                </a:solidFill>
              </a:rPr>
              <a:t>Legende:</a:t>
            </a:r>
          </a:p>
          <a:p>
            <a:r>
              <a:rPr lang="de-DE" sz="1400" dirty="0">
                <a:solidFill>
                  <a:schemeClr val="bg1">
                    <a:lumMod val="50000"/>
                  </a:schemeClr>
                </a:solidFill>
              </a:rPr>
              <a:t>X = Merkmalsträger</a:t>
            </a:r>
          </a:p>
          <a:p>
            <a:r>
              <a:rPr lang="de-DE" sz="1400" dirty="0">
                <a:solidFill>
                  <a:schemeClr val="bg1">
                    <a:lumMod val="50000"/>
                  </a:schemeClr>
                </a:solidFill>
              </a:rPr>
              <a:t>Y = Merkmalsausprägung</a:t>
            </a:r>
          </a:p>
          <a:p>
            <a:r>
              <a:rPr lang="de-DE" sz="1400" dirty="0">
                <a:solidFill>
                  <a:schemeClr val="bg1">
                    <a:lumMod val="50000"/>
                  </a:schemeClr>
                </a:solidFill>
              </a:rPr>
              <a:t>N = Zahl der Merkmalsträger</a:t>
            </a:r>
          </a:p>
          <a:p>
            <a:r>
              <a:rPr lang="de-DE" sz="1400" dirty="0">
                <a:solidFill>
                  <a:schemeClr val="bg1">
                    <a:lumMod val="50000"/>
                  </a:schemeClr>
                </a:solidFill>
              </a:rPr>
              <a:t>n = Laufender Index von 1 bis N</a:t>
            </a:r>
          </a:p>
          <a:p>
            <a:r>
              <a:rPr lang="de-DE" sz="1400" dirty="0">
                <a:solidFill>
                  <a:schemeClr val="bg1">
                    <a:lumMod val="50000"/>
                  </a:schemeClr>
                </a:solidFill>
              </a:rPr>
              <a:t>M = Mittelwert</a:t>
            </a:r>
          </a:p>
        </p:txBody>
      </p:sp>
      <p:graphicFrame>
        <p:nvGraphicFramePr>
          <p:cNvPr id="12" name="Objekt 11"/>
          <p:cNvGraphicFramePr>
            <a:graphicFrameLocks noChangeAspect="1"/>
          </p:cNvGraphicFramePr>
          <p:nvPr/>
        </p:nvGraphicFramePr>
        <p:xfrm>
          <a:off x="5879977" y="2060849"/>
          <a:ext cx="1176449" cy="1008385"/>
        </p:xfrm>
        <a:graphic>
          <a:graphicData uri="http://schemas.openxmlformats.org/presentationml/2006/ole">
            <mc:AlternateContent xmlns:mc="http://schemas.openxmlformats.org/markup-compatibility/2006">
              <mc:Choice xmlns:v="urn:schemas-microsoft-com:vml" Requires="v">
                <p:oleObj spid="_x0000_s1461" name="Formel" r:id="rId3" imgW="710891" imgH="609336" progId="Equation.3">
                  <p:embed/>
                </p:oleObj>
              </mc:Choice>
              <mc:Fallback>
                <p:oleObj name="Formel" r:id="rId3" imgW="710891" imgH="609336"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977" y="2060849"/>
                        <a:ext cx="1176449" cy="1008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kt 12"/>
          <p:cNvGraphicFramePr>
            <a:graphicFrameLocks noChangeAspect="1"/>
          </p:cNvGraphicFramePr>
          <p:nvPr/>
        </p:nvGraphicFramePr>
        <p:xfrm>
          <a:off x="7392145" y="3717032"/>
          <a:ext cx="1104123" cy="432048"/>
        </p:xfrm>
        <a:graphic>
          <a:graphicData uri="http://schemas.openxmlformats.org/presentationml/2006/ole">
            <mc:AlternateContent xmlns:mc="http://schemas.openxmlformats.org/markup-compatibility/2006">
              <mc:Choice xmlns:v="urn:schemas-microsoft-com:vml" Requires="v">
                <p:oleObj spid="_x0000_s1462" name="Formel" r:id="rId5" imgW="583947" imgH="228501" progId="Equation.3">
                  <p:embed/>
                </p:oleObj>
              </mc:Choice>
              <mc:Fallback>
                <p:oleObj name="Formel" r:id="rId5" imgW="583947" imgH="228501"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2145" y="3717032"/>
                        <a:ext cx="1104123"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kt 13"/>
          <p:cNvGraphicFramePr>
            <a:graphicFrameLocks noChangeAspect="1"/>
          </p:cNvGraphicFramePr>
          <p:nvPr/>
        </p:nvGraphicFramePr>
        <p:xfrm>
          <a:off x="8256240" y="4293097"/>
          <a:ext cx="432048" cy="837093"/>
        </p:xfrm>
        <a:graphic>
          <a:graphicData uri="http://schemas.openxmlformats.org/presentationml/2006/ole">
            <mc:AlternateContent xmlns:mc="http://schemas.openxmlformats.org/markup-compatibility/2006">
              <mc:Choice xmlns:v="urn:schemas-microsoft-com:vml" Requires="v">
                <p:oleObj spid="_x0000_s1463" name="Formel" r:id="rId7" imgW="203112" imgH="393529" progId="Equation.3">
                  <p:embed/>
                </p:oleObj>
              </mc:Choice>
              <mc:Fallback>
                <p:oleObj name="Formel" r:id="rId7" imgW="203112" imgH="393529"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6240" y="4293097"/>
                        <a:ext cx="432048" cy="83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14"/>
          <p:cNvSpPr txBox="1"/>
          <p:nvPr/>
        </p:nvSpPr>
        <p:spPr>
          <a:xfrm>
            <a:off x="5591944" y="0"/>
            <a:ext cx="345638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Maße</a:t>
            </a:r>
            <a:br>
              <a:rPr lang="de-DE" sz="1400" dirty="0">
                <a:latin typeface="+mn-lt"/>
              </a:rPr>
            </a:br>
            <a:r>
              <a:rPr lang="de-DE" sz="1400" dirty="0">
                <a:solidFill>
                  <a:schemeClr val="bg1">
                    <a:lumMod val="50000"/>
                  </a:schemeClr>
                </a:solidFill>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8796"/>
            <a:ext cx="8229600" cy="1143000"/>
          </a:xfrm>
        </p:spPr>
        <p:txBody>
          <a:bodyPr/>
          <a:lstStyle/>
          <a:p>
            <a:r>
              <a:rPr lang="de-DE" dirty="0"/>
              <a:t>Einkommen vs. Kaufkraft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50</a:t>
            </a:fld>
            <a:endParaRPr lang="de-DE" dirty="0"/>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grpSp>
        <p:nvGrpSpPr>
          <p:cNvPr id="17" name="Gruppieren 16"/>
          <p:cNvGrpSpPr/>
          <p:nvPr/>
        </p:nvGrpSpPr>
        <p:grpSpPr>
          <a:xfrm>
            <a:off x="1444181" y="1198198"/>
            <a:ext cx="4551932" cy="5087590"/>
            <a:chOff x="-79819" y="1198198"/>
            <a:chExt cx="4551932" cy="5087590"/>
          </a:xfrm>
        </p:grpSpPr>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8760"/>
              <a:ext cx="4472113" cy="5017028"/>
            </a:xfrm>
            <a:prstGeom prst="rect">
              <a:avLst/>
            </a:prstGeom>
          </p:spPr>
        </p:pic>
        <p:sp>
          <p:nvSpPr>
            <p:cNvPr id="13" name="Textfeld 12"/>
            <p:cNvSpPr txBox="1"/>
            <p:nvPr/>
          </p:nvSpPr>
          <p:spPr>
            <a:xfrm>
              <a:off x="-79819" y="1198198"/>
              <a:ext cx="2304256" cy="923330"/>
            </a:xfrm>
            <a:prstGeom prst="rect">
              <a:avLst/>
            </a:prstGeom>
            <a:noFill/>
          </p:spPr>
          <p:txBody>
            <a:bodyPr wrap="square" rtlCol="0">
              <a:spAutoFit/>
            </a:bodyPr>
            <a:lstStyle/>
            <a:p>
              <a:r>
                <a:rPr lang="de-DE" dirty="0"/>
                <a:t>Armutsgefährdung relativ zum Bundesmedian</a:t>
              </a:r>
            </a:p>
          </p:txBody>
        </p:sp>
      </p:grpSp>
      <p:grpSp>
        <p:nvGrpSpPr>
          <p:cNvPr id="16" name="Gruppieren 15"/>
          <p:cNvGrpSpPr/>
          <p:nvPr/>
        </p:nvGrpSpPr>
        <p:grpSpPr>
          <a:xfrm>
            <a:off x="1484090" y="1178004"/>
            <a:ext cx="4551932" cy="5114648"/>
            <a:chOff x="-68200" y="1219950"/>
            <a:chExt cx="4551932" cy="5114648"/>
          </a:xfrm>
        </p:grpSpPr>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 y="1317570"/>
              <a:ext cx="4495352" cy="5017028"/>
            </a:xfrm>
            <a:prstGeom prst="rect">
              <a:avLst/>
            </a:prstGeom>
          </p:spPr>
        </p:pic>
        <p:sp>
          <p:nvSpPr>
            <p:cNvPr id="15" name="Textfeld 14"/>
            <p:cNvSpPr txBox="1"/>
            <p:nvPr/>
          </p:nvSpPr>
          <p:spPr>
            <a:xfrm>
              <a:off x="-68200" y="1219950"/>
              <a:ext cx="2304256" cy="1200329"/>
            </a:xfrm>
            <a:prstGeom prst="rect">
              <a:avLst/>
            </a:prstGeom>
            <a:noFill/>
          </p:spPr>
          <p:txBody>
            <a:bodyPr wrap="square" rtlCol="0">
              <a:spAutoFit/>
            </a:bodyPr>
            <a:lstStyle/>
            <a:p>
              <a:r>
                <a:rPr lang="de-DE" dirty="0"/>
                <a:t>Armutsgefährdung relativ zum Landesmedian</a:t>
              </a:r>
              <a:br>
                <a:rPr lang="de-DE" dirty="0"/>
              </a:br>
              <a:r>
                <a:rPr lang="de-DE" dirty="0"/>
                <a:t>=intraregional</a:t>
              </a:r>
            </a:p>
          </p:txBody>
        </p:sp>
      </p:grpSp>
      <p:grpSp>
        <p:nvGrpSpPr>
          <p:cNvPr id="23" name="Gruppieren 22"/>
          <p:cNvGrpSpPr/>
          <p:nvPr/>
        </p:nvGrpSpPr>
        <p:grpSpPr>
          <a:xfrm>
            <a:off x="5779246" y="1137518"/>
            <a:ext cx="4781250" cy="5218832"/>
            <a:chOff x="4255246" y="1137518"/>
            <a:chExt cx="4781250" cy="5218832"/>
          </a:xfrm>
        </p:grpSpPr>
        <p:grpSp>
          <p:nvGrpSpPr>
            <p:cNvPr id="21" name="Gruppieren 20"/>
            <p:cNvGrpSpPr/>
            <p:nvPr/>
          </p:nvGrpSpPr>
          <p:grpSpPr>
            <a:xfrm>
              <a:off x="4255246" y="1137518"/>
              <a:ext cx="4781250" cy="5218832"/>
              <a:chOff x="4255246" y="1137518"/>
              <a:chExt cx="4781250" cy="5218832"/>
            </a:xfrm>
          </p:grpSpPr>
          <p:grpSp>
            <p:nvGrpSpPr>
              <p:cNvPr id="19" name="Gruppieren 18"/>
              <p:cNvGrpSpPr/>
              <p:nvPr/>
            </p:nvGrpSpPr>
            <p:grpSpPr>
              <a:xfrm>
                <a:off x="4255246" y="1137518"/>
                <a:ext cx="4781250" cy="5218832"/>
                <a:chOff x="4255246" y="1137518"/>
                <a:chExt cx="4781250" cy="5218832"/>
              </a:xfrm>
            </p:grpSpPr>
            <p:grpSp>
              <p:nvGrpSpPr>
                <p:cNvPr id="12" name="Gruppieren 11"/>
                <p:cNvGrpSpPr/>
                <p:nvPr/>
              </p:nvGrpSpPr>
              <p:grpSpPr>
                <a:xfrm>
                  <a:off x="5292080" y="1308205"/>
                  <a:ext cx="3744416" cy="5048145"/>
                  <a:chOff x="5292080" y="1308205"/>
                  <a:chExt cx="3744416" cy="5048145"/>
                </a:xfrm>
              </p:grpSpPr>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011" y="1308205"/>
                    <a:ext cx="3724485" cy="4986105"/>
                  </a:xfrm>
                  <a:prstGeom prst="rect">
                    <a:avLst/>
                  </a:prstGeom>
                </p:spPr>
              </p:pic>
              <p:sp>
                <p:nvSpPr>
                  <p:cNvPr id="11" name="Rechteck 10"/>
                  <p:cNvSpPr/>
                  <p:nvPr/>
                </p:nvSpPr>
                <p:spPr>
                  <a:xfrm>
                    <a:off x="5292080" y="5157192"/>
                    <a:ext cx="648072" cy="1199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8" name="Textfeld 17"/>
                <p:cNvSpPr txBox="1"/>
                <p:nvPr/>
              </p:nvSpPr>
              <p:spPr>
                <a:xfrm>
                  <a:off x="4255246" y="1137518"/>
                  <a:ext cx="2304256" cy="923330"/>
                </a:xfrm>
                <a:prstGeom prst="rect">
                  <a:avLst/>
                </a:prstGeom>
                <a:noFill/>
              </p:spPr>
              <p:txBody>
                <a:bodyPr wrap="square" rtlCol="0">
                  <a:spAutoFit/>
                </a:bodyPr>
                <a:lstStyle/>
                <a:p>
                  <a:r>
                    <a:rPr lang="de-DE" dirty="0"/>
                    <a:t>Armutsgefährdung relativ zu regionaler Kaufkraft</a:t>
                  </a:r>
                </a:p>
              </p:txBody>
            </p:sp>
          </p:grpSp>
          <p:sp>
            <p:nvSpPr>
              <p:cNvPr id="20" name="Textfeld 19"/>
              <p:cNvSpPr txBox="1"/>
              <p:nvPr/>
            </p:nvSpPr>
            <p:spPr>
              <a:xfrm>
                <a:off x="4468800" y="4703221"/>
                <a:ext cx="2016224" cy="1600438"/>
              </a:xfrm>
              <a:prstGeom prst="rect">
                <a:avLst/>
              </a:prstGeom>
              <a:noFill/>
            </p:spPr>
            <p:txBody>
              <a:bodyPr wrap="square" rtlCol="0">
                <a:spAutoFit/>
              </a:bodyPr>
              <a:lstStyle/>
              <a:p>
                <a:r>
                  <a:rPr lang="de-DE" sz="1400" dirty="0">
                    <a:solidFill>
                      <a:srgbClr val="FF0000"/>
                    </a:solidFill>
                  </a:rPr>
                  <a:t>Negativliste:</a:t>
                </a:r>
                <a:br>
                  <a:rPr lang="de-DE" sz="1400" dirty="0">
                    <a:solidFill>
                      <a:srgbClr val="FF0000"/>
                    </a:solidFill>
                  </a:rPr>
                </a:br>
                <a:r>
                  <a:rPr lang="de-DE" sz="1400" dirty="0">
                    <a:solidFill>
                      <a:srgbClr val="FF0000"/>
                    </a:solidFill>
                  </a:rPr>
                  <a:t>Bremerhaven</a:t>
                </a:r>
                <a:br>
                  <a:rPr lang="de-DE" sz="1400" dirty="0">
                    <a:solidFill>
                      <a:srgbClr val="FF0000"/>
                    </a:solidFill>
                  </a:rPr>
                </a:br>
                <a:r>
                  <a:rPr lang="de-DE" sz="1400" dirty="0">
                    <a:solidFill>
                      <a:srgbClr val="FF0000"/>
                    </a:solidFill>
                  </a:rPr>
                  <a:t>Köln</a:t>
                </a:r>
              </a:p>
              <a:p>
                <a:r>
                  <a:rPr lang="de-DE" sz="1400" dirty="0">
                    <a:solidFill>
                      <a:srgbClr val="0070C0"/>
                    </a:solidFill>
                    <a:sym typeface="Symbol" panose="05050102010706020507" pitchFamily="18" charset="2"/>
                  </a:rPr>
                  <a:t></a:t>
                </a:r>
                <a:r>
                  <a:rPr lang="de-DE" sz="1400" dirty="0">
                    <a:solidFill>
                      <a:srgbClr val="FF0000"/>
                    </a:solidFill>
                    <a:sym typeface="Symbol" panose="05050102010706020507" pitchFamily="18" charset="2"/>
                  </a:rPr>
                  <a:t> </a:t>
                </a:r>
                <a:r>
                  <a:rPr lang="de-DE" sz="1400" dirty="0">
                    <a:solidFill>
                      <a:srgbClr val="FF0000"/>
                    </a:solidFill>
                  </a:rPr>
                  <a:t>Nürnberg</a:t>
                </a:r>
              </a:p>
              <a:p>
                <a:r>
                  <a:rPr lang="de-DE" sz="1400" dirty="0">
                    <a:solidFill>
                      <a:srgbClr val="FF0000"/>
                    </a:solidFill>
                  </a:rPr>
                  <a:t>Gelsenkirchen</a:t>
                </a:r>
              </a:p>
              <a:p>
                <a:r>
                  <a:rPr lang="de-DE" sz="1400" dirty="0">
                    <a:solidFill>
                      <a:srgbClr val="FF0000"/>
                    </a:solidFill>
                  </a:rPr>
                  <a:t>Bonn</a:t>
                </a:r>
              </a:p>
              <a:p>
                <a:r>
                  <a:rPr lang="de-DE" sz="1400" dirty="0">
                    <a:solidFill>
                      <a:srgbClr val="FF0000"/>
                    </a:solidFill>
                  </a:rPr>
                  <a:t>Frankfurt</a:t>
                </a:r>
              </a:p>
            </p:txBody>
          </p:sp>
        </p:grpSp>
        <p:sp>
          <p:nvSpPr>
            <p:cNvPr id="22" name="Textfeld 21"/>
            <p:cNvSpPr txBox="1"/>
            <p:nvPr/>
          </p:nvSpPr>
          <p:spPr>
            <a:xfrm>
              <a:off x="4427984" y="1988840"/>
              <a:ext cx="1368152" cy="2123658"/>
            </a:xfrm>
            <a:prstGeom prst="rect">
              <a:avLst/>
            </a:prstGeom>
            <a:noFill/>
          </p:spPr>
          <p:txBody>
            <a:bodyPr wrap="square" rtlCol="0">
              <a:spAutoFit/>
            </a:bodyPr>
            <a:lstStyle/>
            <a:p>
              <a:r>
                <a:rPr lang="de-DE" sz="1200" dirty="0"/>
                <a:t>Bundesmedian wird um Kaufkraft-</a:t>
              </a:r>
              <a:r>
                <a:rPr lang="el-GR" sz="1200" dirty="0"/>
                <a:t>Δ</a:t>
              </a:r>
              <a:r>
                <a:rPr lang="de-DE" sz="1200" dirty="0"/>
                <a:t> verschoben, d.h. hohe </a:t>
              </a:r>
              <a:r>
                <a:rPr lang="de-DE" sz="1200" dirty="0" err="1"/>
                <a:t>Lebenshal-tungskosten</a:t>
              </a:r>
              <a:r>
                <a:rPr lang="de-DE" sz="1200" dirty="0"/>
                <a:t> der Region führen zur Korrektur </a:t>
              </a:r>
              <a:br>
                <a:rPr lang="de-DE" sz="1200" dirty="0"/>
              </a:br>
              <a:r>
                <a:rPr lang="de-DE" sz="1200" dirty="0"/>
                <a:t>des </a:t>
              </a:r>
              <a:r>
                <a:rPr lang="de-DE" sz="1200" dirty="0" err="1"/>
                <a:t>Medians</a:t>
              </a:r>
              <a:r>
                <a:rPr lang="de-DE" sz="1200" dirty="0"/>
                <a:t> nach oben.</a:t>
              </a:r>
            </a:p>
            <a:p>
              <a:endParaRPr lang="de-DE" sz="1200" dirty="0"/>
            </a:p>
          </p:txBody>
        </p:sp>
      </p:grpSp>
      <p:sp>
        <p:nvSpPr>
          <p:cNvPr id="24" name="Textfeld 23"/>
          <p:cNvSpPr txBox="1"/>
          <p:nvPr/>
        </p:nvSpPr>
        <p:spPr>
          <a:xfrm>
            <a:off x="3391880" y="6538913"/>
            <a:ext cx="2512640" cy="276999"/>
          </a:xfrm>
          <a:prstGeom prst="rect">
            <a:avLst/>
          </a:prstGeom>
          <a:noFill/>
        </p:spPr>
        <p:txBody>
          <a:bodyPr wrap="square" rtlCol="0">
            <a:spAutoFit/>
          </a:bodyPr>
          <a:lstStyle/>
          <a:p>
            <a:r>
              <a:rPr lang="de-DE" sz="1200" dirty="0"/>
              <a:t>Quelle: </a:t>
            </a:r>
            <a:r>
              <a:rPr lang="de-DE" sz="1200" dirty="0">
                <a:hlinkClick r:id="rId5"/>
              </a:rPr>
              <a:t>IW Köln</a:t>
            </a:r>
            <a:endParaRPr lang="de-DE" sz="1200" dirty="0"/>
          </a:p>
        </p:txBody>
      </p:sp>
      <p:sp>
        <p:nvSpPr>
          <p:cNvPr id="25" name="Textfeld 24"/>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26010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50</a:t>
            </a:r>
          </a:p>
        </p:txBody>
      </p:sp>
      <p:sp>
        <p:nvSpPr>
          <p:cNvPr id="3" name="Inhaltsplatzhalter 2"/>
          <p:cNvSpPr>
            <a:spLocks noGrp="1"/>
          </p:cNvSpPr>
          <p:nvPr>
            <p:ph idx="1"/>
          </p:nvPr>
        </p:nvSpPr>
        <p:spPr/>
        <p:txBody>
          <a:bodyPr>
            <a:normAutofit fontScale="92500" lnSpcReduction="20000"/>
          </a:bodyPr>
          <a:lstStyle/>
          <a:p>
            <a:r>
              <a:rPr lang="de-DE" dirty="0"/>
              <a:t>Die Kaufkraftgewichtung wirkt sich besonders bei den Ausgaben für Wohnen und Gastronomie aus. Die restlichen Preise sind homogener (ganz stark: Lebensmittel).</a:t>
            </a:r>
          </a:p>
          <a:p>
            <a:r>
              <a:rPr lang="de-DE" dirty="0"/>
              <a:t>Eine Koppelung aus relativ hohen Wohnkosten (u.a. Fremdenverkehrsregionen, städtische Räume) und hohem Anteil von Personen mit niedrigem Einkommen (wegen alter Industriestrukturen, hoher Langzeitarbeitslosigkeit, viel saisonaler Beschäftigung, schwacher Wirtschaftsentwicklung) schlägt hier durch. </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51</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472382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52</a:t>
            </a:fld>
            <a:endParaRPr lang="de-DE"/>
          </a:p>
        </p:txBody>
      </p:sp>
      <p:sp>
        <p:nvSpPr>
          <p:cNvPr id="12" name="Textfeld 11"/>
          <p:cNvSpPr txBox="1"/>
          <p:nvPr/>
        </p:nvSpPr>
        <p:spPr>
          <a:xfrm>
            <a:off x="16446" y="5518973"/>
            <a:ext cx="11747276" cy="646331"/>
          </a:xfrm>
          <a:prstGeom prst="rect">
            <a:avLst/>
          </a:prstGeom>
          <a:solidFill>
            <a:srgbClr val="FFFF00"/>
          </a:solidFill>
        </p:spPr>
        <p:txBody>
          <a:bodyPr wrap="square" lIns="0" tIns="0" rIns="0" bIns="0" rtlCol="0">
            <a:spAutoFit/>
          </a:bodyPr>
          <a:lstStyle/>
          <a:p>
            <a:r>
              <a:rPr lang="de-DE" sz="1400" dirty="0"/>
              <a:t>Achtung: Zahlen erfassen nur Personen in sog. Privathaushalten, nicht in Gemeinschaftsunterkünften (</a:t>
            </a:r>
            <a:r>
              <a:rPr lang="de-DE" sz="1400" dirty="0" err="1"/>
              <a:t>Gu</a:t>
            </a:r>
            <a:r>
              <a:rPr lang="de-DE" sz="1400" dirty="0"/>
              <a:t>; ca. 1,5 </a:t>
            </a:r>
            <a:r>
              <a:rPr lang="de-DE" sz="1400" dirty="0" err="1"/>
              <a:t>Mio</a:t>
            </a:r>
            <a:r>
              <a:rPr lang="de-DE" sz="1400" dirty="0"/>
              <a:t> Pers.). </a:t>
            </a:r>
            <a:br>
              <a:rPr lang="de-DE" sz="1400" dirty="0"/>
            </a:br>
            <a:r>
              <a:rPr lang="de-DE" sz="1400" dirty="0" err="1"/>
              <a:t>Gu</a:t>
            </a:r>
            <a:r>
              <a:rPr lang="de-DE" sz="1400" dirty="0"/>
              <a:t> = Anwesenheit &gt;3 Monate in nicht voll selbständigen Haushalten, also z.B. Hotels, Wohnheimen, Kasernen, Klöstern, Altenheimen, Gefängnissen, Heilanstalten, Obdachlose…</a:t>
            </a:r>
            <a:r>
              <a:rPr lang="de-DE" sz="900" dirty="0"/>
              <a:t>                                                  </a:t>
            </a:r>
            <a:r>
              <a:rPr lang="de-DE" sz="1100" dirty="0"/>
              <a:t>(Quelle: </a:t>
            </a:r>
            <a:r>
              <a:rPr lang="de-DE" sz="1100" dirty="0">
                <a:hlinkClick r:id="rId2" tooltip="Seite 22"/>
              </a:rPr>
              <a:t>destatis.de</a:t>
            </a:r>
            <a:r>
              <a:rPr lang="de-DE" sz="1100" dirty="0"/>
              <a:t>)</a:t>
            </a:r>
          </a:p>
        </p:txBody>
      </p:sp>
      <p:sp>
        <p:nvSpPr>
          <p:cNvPr id="15" name="Textfeld 14"/>
          <p:cNvSpPr txBox="1"/>
          <p:nvPr/>
        </p:nvSpPr>
        <p:spPr>
          <a:xfrm>
            <a:off x="16446" y="6119336"/>
            <a:ext cx="12144672" cy="738664"/>
          </a:xfrm>
          <a:prstGeom prst="rect">
            <a:avLst/>
          </a:prstGeom>
          <a:noFill/>
          <a:ln>
            <a:noFill/>
          </a:ln>
        </p:spPr>
        <p:txBody>
          <a:bodyPr wrap="square" rtlCol="0">
            <a:spAutoFit/>
          </a:bodyPr>
          <a:lstStyle/>
          <a:p>
            <a:r>
              <a:rPr lang="de-DE" sz="1400" dirty="0">
                <a:solidFill>
                  <a:srgbClr val="FF0000"/>
                </a:solidFill>
              </a:rPr>
              <a:t>Armutslücke</a:t>
            </a:r>
            <a:r>
              <a:rPr lang="de-DE" sz="1400" dirty="0"/>
              <a:t>: Die Differenz des </a:t>
            </a:r>
            <a:r>
              <a:rPr lang="de-DE" sz="1400" dirty="0" err="1"/>
              <a:t>Medians</a:t>
            </a:r>
            <a:r>
              <a:rPr lang="de-DE" sz="1400" dirty="0"/>
              <a:t> des Nettoäquivalenzeinkommens der Gruppe und 60% des </a:t>
            </a:r>
            <a:r>
              <a:rPr lang="de-DE" sz="1400" dirty="0" err="1"/>
              <a:t>Bundesmedians</a:t>
            </a:r>
            <a:r>
              <a:rPr lang="de-DE" sz="1400" dirty="0"/>
              <a:t> </a:t>
            </a:r>
            <a:br>
              <a:rPr lang="de-DE" sz="1400" dirty="0"/>
            </a:br>
            <a:r>
              <a:rPr lang="de-DE" sz="1400" dirty="0"/>
              <a:t>ausgedrückt in % des </a:t>
            </a:r>
            <a:r>
              <a:rPr lang="de-DE" sz="1400" dirty="0" err="1"/>
              <a:t>Bundesmedians</a:t>
            </a:r>
            <a:endParaRPr lang="de-DE" sz="1400" dirty="0"/>
          </a:p>
          <a:p>
            <a:r>
              <a:rPr lang="de-DE" sz="1400" dirty="0"/>
              <a:t>* &lt;&gt; wegen anderer Gruppeneinteilung nur </a:t>
            </a:r>
            <a:r>
              <a:rPr lang="de-DE" sz="1400" dirty="0" err="1"/>
              <a:t>indikative</a:t>
            </a:r>
            <a:r>
              <a:rPr lang="de-DE" sz="1400" dirty="0"/>
              <a:t> Angabe</a:t>
            </a:r>
          </a:p>
        </p:txBody>
      </p:sp>
      <p:graphicFrame>
        <p:nvGraphicFramePr>
          <p:cNvPr id="17" name="Tabelle 16"/>
          <p:cNvGraphicFramePr>
            <a:graphicFrameLocks noGrp="1"/>
          </p:cNvGraphicFramePr>
          <p:nvPr>
            <p:extLst>
              <p:ext uri="{D42A27DB-BD31-4B8C-83A1-F6EECF244321}">
                <p14:modId xmlns:p14="http://schemas.microsoft.com/office/powerpoint/2010/main" val="3459155599"/>
              </p:ext>
            </p:extLst>
          </p:nvPr>
        </p:nvGraphicFramePr>
        <p:xfrm>
          <a:off x="911424" y="22780"/>
          <a:ext cx="9696398" cy="5550038"/>
        </p:xfrm>
        <a:graphic>
          <a:graphicData uri="http://schemas.openxmlformats.org/drawingml/2006/table">
            <a:tbl>
              <a:tblPr/>
              <a:tblGrid>
                <a:gridCol w="2406406">
                  <a:extLst>
                    <a:ext uri="{9D8B030D-6E8A-4147-A177-3AD203B41FA5}">
                      <a16:colId xmlns:a16="http://schemas.microsoft.com/office/drawing/2014/main" val="20000"/>
                    </a:ext>
                  </a:extLst>
                </a:gridCol>
                <a:gridCol w="911249">
                  <a:extLst>
                    <a:ext uri="{9D8B030D-6E8A-4147-A177-3AD203B41FA5}">
                      <a16:colId xmlns:a16="http://schemas.microsoft.com/office/drawing/2014/main" val="20001"/>
                    </a:ext>
                  </a:extLst>
                </a:gridCol>
                <a:gridCol w="911249">
                  <a:extLst>
                    <a:ext uri="{9D8B030D-6E8A-4147-A177-3AD203B41FA5}">
                      <a16:colId xmlns:a16="http://schemas.microsoft.com/office/drawing/2014/main" val="20002"/>
                    </a:ext>
                  </a:extLst>
                </a:gridCol>
                <a:gridCol w="911249">
                  <a:extLst>
                    <a:ext uri="{9D8B030D-6E8A-4147-A177-3AD203B41FA5}">
                      <a16:colId xmlns:a16="http://schemas.microsoft.com/office/drawing/2014/main" val="20003"/>
                    </a:ext>
                  </a:extLst>
                </a:gridCol>
                <a:gridCol w="911249">
                  <a:extLst>
                    <a:ext uri="{9D8B030D-6E8A-4147-A177-3AD203B41FA5}">
                      <a16:colId xmlns:a16="http://schemas.microsoft.com/office/drawing/2014/main" val="20004"/>
                    </a:ext>
                  </a:extLst>
                </a:gridCol>
                <a:gridCol w="911249">
                  <a:extLst>
                    <a:ext uri="{9D8B030D-6E8A-4147-A177-3AD203B41FA5}">
                      <a16:colId xmlns:a16="http://schemas.microsoft.com/office/drawing/2014/main" val="20005"/>
                    </a:ext>
                  </a:extLst>
                </a:gridCol>
                <a:gridCol w="911249">
                  <a:extLst>
                    <a:ext uri="{9D8B030D-6E8A-4147-A177-3AD203B41FA5}">
                      <a16:colId xmlns:a16="http://schemas.microsoft.com/office/drawing/2014/main" val="20006"/>
                    </a:ext>
                  </a:extLst>
                </a:gridCol>
                <a:gridCol w="911249">
                  <a:extLst>
                    <a:ext uri="{9D8B030D-6E8A-4147-A177-3AD203B41FA5}">
                      <a16:colId xmlns:a16="http://schemas.microsoft.com/office/drawing/2014/main" val="20007"/>
                    </a:ext>
                  </a:extLst>
                </a:gridCol>
                <a:gridCol w="911249">
                  <a:extLst>
                    <a:ext uri="{9D8B030D-6E8A-4147-A177-3AD203B41FA5}">
                      <a16:colId xmlns:a16="http://schemas.microsoft.com/office/drawing/2014/main" val="20008"/>
                    </a:ext>
                  </a:extLst>
                </a:gridCol>
              </a:tblGrid>
              <a:tr h="237868">
                <a:tc gridSpan="9">
                  <a:txBody>
                    <a:bodyPr/>
                    <a:lstStyle/>
                    <a:p>
                      <a:pPr algn="ctr" fontAlgn="b"/>
                      <a:r>
                        <a:rPr lang="de-DE" sz="1200" b="1" i="0" u="none" strike="noStrike" dirty="0">
                          <a:solidFill>
                            <a:srgbClr val="000000"/>
                          </a:solidFill>
                          <a:effectLst/>
                          <a:latin typeface="Arial" panose="020B0604020202020204" pitchFamily="34" charset="0"/>
                        </a:rPr>
                        <a:t>Armutsgefährdungsquote</a:t>
                      </a:r>
                      <a:r>
                        <a:rPr lang="de-DE" sz="1200" b="1" i="0" u="none" strike="noStrike" baseline="30000" dirty="0">
                          <a:solidFill>
                            <a:srgbClr val="000000"/>
                          </a:solidFill>
                          <a:effectLst/>
                          <a:latin typeface="Arial" panose="020B0604020202020204" pitchFamily="34" charset="0"/>
                        </a:rPr>
                        <a:t>1)</a:t>
                      </a:r>
                      <a:r>
                        <a:rPr lang="de-DE" sz="1200" b="1" i="0" u="none" strike="noStrike" dirty="0">
                          <a:solidFill>
                            <a:srgbClr val="000000"/>
                          </a:solidFill>
                          <a:effectLst/>
                          <a:latin typeface="Arial" panose="020B0604020202020204" pitchFamily="34" charset="0"/>
                        </a:rPr>
                        <a:t> nach Sozialleistungen, Bevölkerung und Armutsgefährdungslücke nach soziodemografischen Merkmalen</a:t>
                      </a:r>
                    </a:p>
                  </a:txBody>
                  <a:tcPr marL="8311" marR="8311"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2468">
                <a:tc>
                  <a:txBody>
                    <a:bodyPr/>
                    <a:lstStyle/>
                    <a:p>
                      <a:pPr algn="l" fontAlgn="b"/>
                      <a:r>
                        <a:rPr lang="de-DE" sz="100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Baden-Württemberg</a:t>
                      </a:r>
                    </a:p>
                  </a:txBody>
                  <a:tcPr marL="8311" marR="8311" marT="831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000" b="0" i="0" u="none" strike="noStrike">
                          <a:solidFill>
                            <a:srgbClr val="000000"/>
                          </a:solidFill>
                          <a:effectLst/>
                          <a:latin typeface="Arial" panose="020B0604020202020204" pitchFamily="34" charset="0"/>
                        </a:rPr>
                        <a:t>Bayern</a:t>
                      </a:r>
                    </a:p>
                  </a:txBody>
                  <a:tcPr marL="8311" marR="8311" marT="831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000" b="0" i="0" u="none" strike="noStrike" dirty="0">
                          <a:solidFill>
                            <a:srgbClr val="000000"/>
                          </a:solidFill>
                          <a:effectLst/>
                          <a:latin typeface="Arial" panose="020B0604020202020204" pitchFamily="34" charset="0"/>
                        </a:rPr>
                        <a:t>West-deutschland</a:t>
                      </a:r>
                    </a:p>
                  </a:txBody>
                  <a:tcPr marL="8311" marR="8311" marT="831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000" b="0" i="0" u="none" strike="noStrike" dirty="0">
                          <a:solidFill>
                            <a:srgbClr val="000000"/>
                          </a:solidFill>
                          <a:effectLst/>
                          <a:latin typeface="Arial" panose="020B0604020202020204" pitchFamily="34" charset="0"/>
                        </a:rPr>
                        <a:t>Ost-deutschland</a:t>
                      </a:r>
                    </a:p>
                  </a:txBody>
                  <a:tcPr marL="8311" marR="8311" marT="831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000" b="0" i="0" u="none" strike="noStrike" dirty="0">
                          <a:solidFill>
                            <a:srgbClr val="000000"/>
                          </a:solidFill>
                          <a:effectLst/>
                          <a:latin typeface="Arial" panose="020B0604020202020204" pitchFamily="34" charset="0"/>
                        </a:rPr>
                        <a:t>Bund</a:t>
                      </a:r>
                    </a:p>
                  </a:txBody>
                  <a:tcPr marL="8311" marR="8311" marT="831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ctr" fontAlgn="t"/>
                      <a:r>
                        <a:rPr lang="de-DE" sz="1000" b="0" i="0" u="none" strike="noStrike" dirty="0">
                          <a:solidFill>
                            <a:srgbClr val="000000"/>
                          </a:solidFill>
                          <a:effectLst/>
                          <a:latin typeface="Arial" panose="020B0604020202020204" pitchFamily="34" charset="0"/>
                        </a:rPr>
                        <a:t>Bund</a:t>
                      </a:r>
                    </a:p>
                  </a:txBody>
                  <a:tcPr marL="8311" marR="8311" marT="8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349464">
                <a:tc>
                  <a:txBody>
                    <a:bodyPr/>
                    <a:lstStyle/>
                    <a:p>
                      <a:pPr algn="l" fontAlgn="b"/>
                      <a:r>
                        <a:rPr lang="de-DE" sz="100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de-DE" sz="1600" b="0" i="0" u="none" strike="noStrike" dirty="0">
                          <a:solidFill>
                            <a:srgbClr val="000000"/>
                          </a:solidFill>
                          <a:effectLst/>
                          <a:latin typeface="Arial" panose="020B0604020202020204" pitchFamily="34" charset="0"/>
                        </a:rPr>
                        <a:t>Landesmediane</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gridSpan="2">
                  <a:txBody>
                    <a:bodyPr/>
                    <a:lstStyle/>
                    <a:p>
                      <a:pPr algn="ctr" fontAlgn="b"/>
                      <a:r>
                        <a:rPr lang="de-DE" sz="1600" b="0" i="0" u="none" strike="noStrike" dirty="0">
                          <a:solidFill>
                            <a:srgbClr val="000000"/>
                          </a:solidFill>
                          <a:effectLst/>
                          <a:latin typeface="Arial" panose="020B0604020202020204" pitchFamily="34" charset="0"/>
                        </a:rPr>
                        <a:t>Regionalmediane</a:t>
                      </a:r>
                    </a:p>
                  </a:txBody>
                  <a:tcPr marL="8311" marR="8311"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a:txBody>
                    <a:bodyPr/>
                    <a:lstStyle/>
                    <a:p>
                      <a:pPr algn="l" fontAlgn="b"/>
                      <a:r>
                        <a:rPr lang="de-DE" sz="1200" b="0" i="0" u="none" strike="noStrike" dirty="0">
                          <a:solidFill>
                            <a:srgbClr val="000000"/>
                          </a:solidFill>
                          <a:effectLst/>
                          <a:latin typeface="Arial" panose="020B0604020202020204" pitchFamily="34" charset="0"/>
                        </a:rPr>
                        <a:t>Bundes-</a:t>
                      </a:r>
                      <a:br>
                        <a:rPr lang="de-DE" sz="1200" b="0" i="0" u="none" strike="noStrike" dirty="0">
                          <a:solidFill>
                            <a:srgbClr val="000000"/>
                          </a:solidFill>
                          <a:effectLst/>
                          <a:latin typeface="Arial" panose="020B0604020202020204" pitchFamily="34" charset="0"/>
                        </a:rPr>
                      </a:br>
                      <a:r>
                        <a:rPr lang="de-DE" sz="1200" b="0" i="0" u="none" strike="noStrike" dirty="0">
                          <a:solidFill>
                            <a:srgbClr val="000000"/>
                          </a:solidFill>
                          <a:effectLst/>
                          <a:latin typeface="Arial" panose="020B0604020202020204" pitchFamily="34" charset="0"/>
                        </a:rPr>
                        <a:t>median</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de-DE" sz="1000" b="0" i="0" u="none" strike="noStrike">
                          <a:solidFill>
                            <a:srgbClr val="000000"/>
                          </a:solidFill>
                          <a:effectLst/>
                          <a:latin typeface="Arial" panose="020B0604020202020204" pitchFamily="34" charset="0"/>
                        </a:rPr>
                        <a:t>Bevölk-Anteil</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gridSpan="2">
                  <a:txBody>
                    <a:bodyPr/>
                    <a:lstStyle/>
                    <a:p>
                      <a:pPr algn="ctr" fontAlgn="b"/>
                      <a:r>
                        <a:rPr lang="de-DE" sz="1000" b="0" i="0" u="none" strike="noStrike">
                          <a:solidFill>
                            <a:srgbClr val="000000"/>
                          </a:solidFill>
                          <a:effectLst/>
                          <a:latin typeface="Arial" panose="020B0604020202020204" pitchFamily="34" charset="0"/>
                        </a:rPr>
                        <a:t>Armutsgefährdungslücke</a:t>
                      </a:r>
                    </a:p>
                  </a:txBody>
                  <a:tcPr marL="8311" marR="8311" marT="83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02"/>
                  </a:ext>
                </a:extLst>
              </a:tr>
              <a:tr h="179370">
                <a:tc rowSpan="2">
                  <a:txBody>
                    <a:bodyPr/>
                    <a:lstStyle/>
                    <a:p>
                      <a:pPr algn="ctr" fontAlgn="ctr"/>
                      <a:r>
                        <a:rPr lang="de-DE" sz="1000" b="1" i="0" u="none" strike="noStrike">
                          <a:solidFill>
                            <a:srgbClr val="000000"/>
                          </a:solidFill>
                          <a:effectLst/>
                          <a:latin typeface="Arial" panose="020B0604020202020204" pitchFamily="34" charset="0"/>
                        </a:rPr>
                        <a:t>Datenquelle</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Merkmal</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5">
                  <a:txBody>
                    <a:bodyPr/>
                    <a:lstStyle/>
                    <a:p>
                      <a:pPr algn="ctr" fontAlgn="b"/>
                      <a:r>
                        <a:rPr lang="de-DE" sz="1000" b="0" i="0" u="none" strike="noStrike">
                          <a:solidFill>
                            <a:srgbClr val="000000"/>
                          </a:solidFill>
                          <a:effectLst/>
                          <a:latin typeface="Arial" panose="020B0604020202020204" pitchFamily="34" charset="0"/>
                        </a:rPr>
                        <a:t>Mikrozensus</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fontAlgn="b"/>
                      <a:r>
                        <a:rPr lang="de-DE" sz="1000" b="0" i="0" u="none" strike="noStrike">
                          <a:solidFill>
                            <a:srgbClr val="000000"/>
                          </a:solidFill>
                          <a:effectLst/>
                          <a:latin typeface="Arial" panose="020B0604020202020204" pitchFamily="34" charset="0"/>
                        </a:rPr>
                        <a:t>EU-SILC</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000" b="0" i="0" u="none" strike="noStrike">
                          <a:solidFill>
                            <a:srgbClr val="000000"/>
                          </a:solidFill>
                          <a:effectLst/>
                          <a:latin typeface="Arial" panose="020B0604020202020204" pitchFamily="34" charset="0"/>
                        </a:rPr>
                        <a:t>Mikrozensus</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de-DE" sz="1000" b="0" i="0" u="none" strike="noStrike" dirty="0">
                          <a:solidFill>
                            <a:srgbClr val="000000"/>
                          </a:solidFill>
                          <a:effectLst/>
                          <a:latin typeface="Arial" panose="020B0604020202020204" pitchFamily="34" charset="0"/>
                        </a:rPr>
                        <a:t>EVS</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85510">
                <a:tc vMerge="1">
                  <a:txBody>
                    <a:bodyPr/>
                    <a:lstStyle/>
                    <a:p>
                      <a:endParaRPr lang="de-DE"/>
                    </a:p>
                  </a:txBody>
                  <a:tcPr/>
                </a:tc>
                <a:tc>
                  <a:txBody>
                    <a:bodyPr/>
                    <a:lstStyle/>
                    <a:p>
                      <a:pPr algn="ctr" fontAlgn="ctr"/>
                      <a:r>
                        <a:rPr lang="de-DE" sz="1000" b="1" i="0" u="none" strike="noStrike">
                          <a:solidFill>
                            <a:srgbClr val="000000"/>
                          </a:solidFill>
                          <a:effectLst/>
                          <a:latin typeface="Arial" panose="020B0604020202020204" pitchFamily="34" charset="0"/>
                        </a:rPr>
                        <a:t>2018</a:t>
                      </a:r>
                    </a:p>
                  </a:txBody>
                  <a:tcPr marL="8311" marR="8311" marT="831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1000" b="1" i="0" u="none" strike="noStrike">
                          <a:solidFill>
                            <a:srgbClr val="000000"/>
                          </a:solidFill>
                          <a:effectLst/>
                          <a:latin typeface="Arial" panose="020B0604020202020204" pitchFamily="34" charset="0"/>
                        </a:rPr>
                        <a:t>2018</a:t>
                      </a:r>
                    </a:p>
                  </a:txBody>
                  <a:tcPr marL="8311" marR="8311" marT="8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1000" b="1" i="0" u="none" strike="noStrike">
                          <a:solidFill>
                            <a:srgbClr val="000000"/>
                          </a:solidFill>
                          <a:effectLst/>
                          <a:latin typeface="Arial" panose="020B0604020202020204" pitchFamily="34" charset="0"/>
                        </a:rPr>
                        <a:t>2018</a:t>
                      </a:r>
                    </a:p>
                  </a:txBody>
                  <a:tcPr marL="8311" marR="8311" marT="8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1000" b="1" i="0" u="none" strike="noStrike">
                          <a:solidFill>
                            <a:srgbClr val="000000"/>
                          </a:solidFill>
                          <a:effectLst/>
                          <a:latin typeface="Arial" panose="020B0604020202020204" pitchFamily="34" charset="0"/>
                        </a:rPr>
                        <a:t>2018</a:t>
                      </a:r>
                    </a:p>
                  </a:txBody>
                  <a:tcPr marL="8311" marR="8311" marT="831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1000" b="1" i="0" u="none" strike="noStrike">
                          <a:solidFill>
                            <a:srgbClr val="000000"/>
                          </a:solidFill>
                          <a:effectLst/>
                          <a:latin typeface="Arial" panose="020B0604020202020204" pitchFamily="34" charset="0"/>
                        </a:rPr>
                        <a:t>2018</a:t>
                      </a:r>
                    </a:p>
                  </a:txBody>
                  <a:tcPr marL="8311" marR="8311" marT="831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1000" b="1" i="0" u="none" strike="noStrike">
                          <a:solidFill>
                            <a:srgbClr val="000000"/>
                          </a:solidFill>
                          <a:effectLst/>
                          <a:latin typeface="Arial" panose="020B0604020202020204" pitchFamily="34" charset="0"/>
                        </a:rPr>
                        <a:t>2017</a:t>
                      </a:r>
                    </a:p>
                  </a:txBody>
                  <a:tcPr marL="8311" marR="8311" marT="83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ctr"/>
                      <a:r>
                        <a:rPr lang="de-DE" sz="1000" b="1" i="0" u="none" strike="noStrike">
                          <a:solidFill>
                            <a:srgbClr val="000000"/>
                          </a:solidFill>
                          <a:effectLst/>
                          <a:latin typeface="Arial" panose="020B0604020202020204" pitchFamily="34" charset="0"/>
                        </a:rPr>
                        <a:t>2018</a:t>
                      </a:r>
                    </a:p>
                  </a:txBody>
                  <a:tcPr marL="8311" marR="8311"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de-DE" sz="1000" b="1" i="0" u="none" strike="noStrike">
                          <a:solidFill>
                            <a:srgbClr val="000000"/>
                          </a:solidFill>
                          <a:effectLst/>
                          <a:latin typeface="Arial" panose="020B0604020202020204" pitchFamily="34" charset="0"/>
                        </a:rPr>
                        <a:t>2013</a:t>
                      </a:r>
                    </a:p>
                  </a:txBody>
                  <a:tcPr marL="8311" marR="8311" marT="8311"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185510">
                <a:tc>
                  <a:txBody>
                    <a:bodyPr/>
                    <a:lstStyle/>
                    <a:p>
                      <a:pPr algn="l" fontAlgn="b"/>
                      <a:r>
                        <a:rPr lang="de-DE" sz="1250" b="1" i="0" u="none" strike="noStrike" dirty="0">
                          <a:solidFill>
                            <a:srgbClr val="000000"/>
                          </a:solidFill>
                          <a:effectLst/>
                          <a:latin typeface="Arial" panose="020B0604020202020204" pitchFamily="34" charset="0"/>
                        </a:rPr>
                        <a:t>Insgesamt</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15,2</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14,5</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16,1</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13,4</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15,5</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1" i="0" u="none" strike="noStrike">
                          <a:solidFill>
                            <a:srgbClr val="000000"/>
                          </a:solidFill>
                          <a:effectLst/>
                          <a:latin typeface="Arial" panose="020B0604020202020204" pitchFamily="34" charset="0"/>
                        </a:rPr>
                        <a:t>18,6</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185510">
                <a:tc>
                  <a:txBody>
                    <a:bodyPr/>
                    <a:lstStyle/>
                    <a:p>
                      <a:pPr algn="l" fontAlgn="b"/>
                      <a:r>
                        <a:rPr lang="de-DE" sz="1250" b="1" i="0" u="none" strike="noStrike" dirty="0">
                          <a:solidFill>
                            <a:srgbClr val="000000"/>
                          </a:solidFill>
                          <a:effectLst/>
                          <a:latin typeface="Arial" panose="020B0604020202020204" pitchFamily="34" charset="0"/>
                        </a:rPr>
                        <a:t>Alter</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 </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79370">
                <a:tc>
                  <a:txBody>
                    <a:bodyPr/>
                    <a:lstStyle/>
                    <a:p>
                      <a:pPr algn="l" fontAlgn="ctr"/>
                      <a:r>
                        <a:rPr lang="de-DE" sz="1250" b="0" i="0" u="none" strike="noStrike">
                          <a:solidFill>
                            <a:srgbClr val="000000"/>
                          </a:solidFill>
                          <a:effectLst/>
                          <a:latin typeface="Arial" panose="020B0604020202020204" pitchFamily="34" charset="0"/>
                        </a:rPr>
                        <a:t>   Unter 18</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B050"/>
                          </a:solidFill>
                          <a:effectLst/>
                          <a:latin typeface="Arial" panose="020B0604020202020204" pitchFamily="34" charset="0"/>
                        </a:rPr>
                        <a:t>19,0</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B050"/>
                          </a:solidFill>
                          <a:effectLst/>
                          <a:latin typeface="Arial" panose="020B0604020202020204" pitchFamily="34" charset="0"/>
                        </a:rPr>
                        <a:t>16,4</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20,9</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17,8</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20,1</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a:solidFill>
                            <a:srgbClr val="000000"/>
                          </a:solidFill>
                          <a:effectLst/>
                          <a:latin typeface="Arial" panose="020B0604020202020204" pitchFamily="34" charset="0"/>
                        </a:rPr>
                        <a:t>17,0</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dirty="0">
                          <a:solidFill>
                            <a:srgbClr val="000000"/>
                          </a:solidFill>
                          <a:effectLst/>
                          <a:latin typeface="Arial" panose="020B0604020202020204" pitchFamily="34" charset="0"/>
                        </a:rPr>
                        <a:t>17,7</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dirty="0">
                          <a:solidFill>
                            <a:srgbClr val="000000"/>
                          </a:solidFill>
                          <a:effectLst/>
                          <a:latin typeface="Arial" panose="020B0604020202020204" pitchFamily="34" charset="0"/>
                        </a:rPr>
                        <a:t>&gt;16,7</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179370">
                <a:tc>
                  <a:txBody>
                    <a:bodyPr/>
                    <a:lstStyle/>
                    <a:p>
                      <a:pPr algn="l" fontAlgn="ctr"/>
                      <a:r>
                        <a:rPr lang="de-DE" sz="1250" b="0" i="0" u="none" strike="noStrike" dirty="0">
                          <a:solidFill>
                            <a:srgbClr val="000000"/>
                          </a:solidFill>
                          <a:effectLst/>
                          <a:latin typeface="Arial" panose="020B0604020202020204" pitchFamily="34" charset="0"/>
                        </a:rPr>
                        <a:t>   </a:t>
                      </a:r>
                      <a:r>
                        <a:rPr lang="de-DE" sz="1400" b="1" i="0" u="none" strike="noStrike" dirty="0">
                          <a:solidFill>
                            <a:srgbClr val="000000"/>
                          </a:solidFill>
                          <a:effectLst/>
                          <a:latin typeface="Arial" panose="020B0604020202020204" pitchFamily="34" charset="0"/>
                        </a:rPr>
                        <a:t>18 bis unter 25</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B050"/>
                          </a:solidFill>
                          <a:effectLst/>
                          <a:latin typeface="Arial" panose="020B0604020202020204" pitchFamily="34" charset="0"/>
                        </a:rPr>
                        <a:t>24,5</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B050"/>
                          </a:solidFill>
                          <a:effectLst/>
                          <a:latin typeface="Arial" panose="020B0604020202020204" pitchFamily="34" charset="0"/>
                        </a:rPr>
                        <a:t>20,2</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25,4</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29,1</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25,6</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7,5</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dirty="0">
                          <a:solidFill>
                            <a:srgbClr val="000000"/>
                          </a:solidFill>
                          <a:effectLst/>
                          <a:latin typeface="Arial" panose="020B0604020202020204" pitchFamily="34" charset="0"/>
                        </a:rPr>
                        <a:t>23,9</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dirty="0">
                          <a:solidFill>
                            <a:srgbClr val="000000"/>
                          </a:solidFill>
                          <a:effectLst/>
                          <a:latin typeface="Arial" panose="020B0604020202020204" pitchFamily="34" charset="0"/>
                        </a:rPr>
                        <a:t>&lt;21,2</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08"/>
                  </a:ext>
                </a:extLst>
              </a:tr>
              <a:tr h="179370">
                <a:tc>
                  <a:txBody>
                    <a:bodyPr/>
                    <a:lstStyle/>
                    <a:p>
                      <a:pPr algn="l" fontAlgn="ctr"/>
                      <a:r>
                        <a:rPr lang="de-DE" sz="1250" b="0" i="0" u="none" strike="noStrike" dirty="0">
                          <a:solidFill>
                            <a:srgbClr val="000000"/>
                          </a:solidFill>
                          <a:effectLst/>
                          <a:latin typeface="Arial" panose="020B0604020202020204" pitchFamily="34" charset="0"/>
                        </a:rPr>
                        <a:t>   25 bis unter 50</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13,0</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B050"/>
                          </a:solidFill>
                          <a:effectLst/>
                          <a:latin typeface="Arial" panose="020B0604020202020204" pitchFamily="34" charset="0"/>
                        </a:rPr>
                        <a:t>10,8</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14,3</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13,1</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14,0</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32,4</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rowSpan="2">
                  <a:txBody>
                    <a:bodyPr/>
                    <a:lstStyle/>
                    <a:p>
                      <a:pPr algn="r" fontAlgn="ctr"/>
                      <a:r>
                        <a:rPr lang="de-DE" sz="1250" b="0" i="0" u="none" strike="noStrike" dirty="0">
                          <a:solidFill>
                            <a:srgbClr val="000000"/>
                          </a:solidFill>
                          <a:effectLst/>
                          <a:latin typeface="Arial" panose="020B0604020202020204" pitchFamily="34" charset="0"/>
                        </a:rPr>
                        <a:t>&gt;18,7</a:t>
                      </a:r>
                    </a:p>
                  </a:txBody>
                  <a:tcPr marL="8311" marR="8311"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a:solidFill>
                            <a:srgbClr val="000000"/>
                          </a:solidFill>
                          <a:effectLst/>
                          <a:latin typeface="Arial" panose="020B0604020202020204" pitchFamily="34" charset="0"/>
                        </a:rPr>
                        <a:t>&gt;20,2</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09"/>
                  </a:ext>
                </a:extLst>
              </a:tr>
              <a:tr h="179370">
                <a:tc>
                  <a:txBody>
                    <a:bodyPr/>
                    <a:lstStyle/>
                    <a:p>
                      <a:pPr algn="l" fontAlgn="ctr"/>
                      <a:r>
                        <a:rPr lang="de-DE" sz="1250" b="0" i="0" u="none" strike="noStrike" dirty="0">
                          <a:solidFill>
                            <a:srgbClr val="000000"/>
                          </a:solidFill>
                          <a:effectLst/>
                          <a:latin typeface="Arial" panose="020B0604020202020204" pitchFamily="34" charset="0"/>
                        </a:rPr>
                        <a:t>   50 bis unter 65</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B050"/>
                          </a:solidFill>
                          <a:effectLst/>
                          <a:latin typeface="Arial" panose="020B0604020202020204" pitchFamily="34" charset="0"/>
                        </a:rPr>
                        <a:t>10,4</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B050"/>
                          </a:solidFill>
                          <a:effectLst/>
                          <a:latin typeface="Arial" panose="020B0604020202020204" pitchFamily="34" charset="0"/>
                        </a:rPr>
                        <a:t>10,4</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11,4</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12,4</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11,7</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23,0</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vMerge="1">
                  <a:txBody>
                    <a:bodyPr/>
                    <a:lstStyle/>
                    <a:p>
                      <a:endParaRPr lang="de-DE"/>
                    </a:p>
                  </a:txBody>
                  <a:tcPr/>
                </a:tc>
                <a:tc>
                  <a:txBody>
                    <a:bodyPr/>
                    <a:lstStyle/>
                    <a:p>
                      <a:pPr algn="r" rtl="0" fontAlgn="b"/>
                      <a:r>
                        <a:rPr lang="de-DE" sz="1250" b="0" i="0" u="none" strike="noStrike" dirty="0">
                          <a:solidFill>
                            <a:srgbClr val="000000"/>
                          </a:solidFill>
                          <a:effectLst/>
                          <a:latin typeface="Arial" panose="020B0604020202020204" pitchFamily="34" charset="0"/>
                        </a:rPr>
                        <a:t>24,9</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0010"/>
                  </a:ext>
                </a:extLst>
              </a:tr>
              <a:tr h="179370">
                <a:tc>
                  <a:txBody>
                    <a:bodyPr/>
                    <a:lstStyle/>
                    <a:p>
                      <a:pPr algn="l" fontAlgn="ctr"/>
                      <a:r>
                        <a:rPr lang="de-DE" sz="1250" b="0" i="0" u="none" strike="noStrike">
                          <a:solidFill>
                            <a:srgbClr val="000000"/>
                          </a:solidFill>
                          <a:effectLst/>
                          <a:latin typeface="Arial" panose="020B0604020202020204" pitchFamily="34" charset="0"/>
                        </a:rPr>
                        <a:t>   65 und älter</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1" i="0" u="none" strike="noStrike" dirty="0">
                          <a:solidFill>
                            <a:srgbClr val="FF0000"/>
                          </a:solidFill>
                          <a:effectLst/>
                          <a:latin typeface="Arial" panose="020B0604020202020204" pitchFamily="34" charset="0"/>
                        </a:rPr>
                        <a:t>16,8</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1" i="0" u="none" strike="noStrike" dirty="0">
                          <a:solidFill>
                            <a:srgbClr val="FF0000"/>
                          </a:solidFill>
                          <a:effectLst/>
                          <a:latin typeface="Arial" panose="020B0604020202020204" pitchFamily="34" charset="0"/>
                        </a:rPr>
                        <a:t>21,5</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16,7</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8,5</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14,7</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20,1</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dirty="0">
                          <a:solidFill>
                            <a:srgbClr val="000000"/>
                          </a:solidFill>
                          <a:effectLst/>
                          <a:latin typeface="Arial" panose="020B0604020202020204" pitchFamily="34" charset="0"/>
                        </a:rPr>
                        <a:t>15,5</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dirty="0">
                          <a:solidFill>
                            <a:srgbClr val="000000"/>
                          </a:solidFill>
                          <a:effectLst/>
                          <a:latin typeface="Arial" panose="020B0604020202020204" pitchFamily="34" charset="0"/>
                        </a:rPr>
                        <a:t>19,9</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185510">
                <a:tc>
                  <a:txBody>
                    <a:bodyPr/>
                    <a:lstStyle/>
                    <a:p>
                      <a:pPr algn="l" fontAlgn="b"/>
                      <a:r>
                        <a:rPr lang="de-DE" sz="1250" b="1" i="0" u="none" strike="noStrike">
                          <a:solidFill>
                            <a:srgbClr val="000000"/>
                          </a:solidFill>
                          <a:effectLst/>
                          <a:latin typeface="Arial" panose="020B0604020202020204" pitchFamily="34" charset="0"/>
                        </a:rPr>
                        <a:t>Geschlecht</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dirty="0">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179370">
                <a:tc>
                  <a:txBody>
                    <a:bodyPr/>
                    <a:lstStyle/>
                    <a:p>
                      <a:pPr algn="l" fontAlgn="ctr"/>
                      <a:r>
                        <a:rPr lang="de-DE" sz="1250" b="0" i="0" u="none" strike="noStrike">
                          <a:solidFill>
                            <a:srgbClr val="000000"/>
                          </a:solidFill>
                          <a:effectLst/>
                          <a:latin typeface="Arial" panose="020B0604020202020204" pitchFamily="34" charset="0"/>
                        </a:rPr>
                        <a:t>   Männlich</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14,1</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13,4</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15,4</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13,7</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15,0</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49,6</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a:solidFill>
                            <a:srgbClr val="000000"/>
                          </a:solidFill>
                          <a:effectLst/>
                          <a:latin typeface="Arial" panose="020B0604020202020204" pitchFamily="34" charset="0"/>
                        </a:rPr>
                        <a:t>19,6</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a:solidFill>
                            <a:srgbClr val="000000"/>
                          </a:solidFill>
                          <a:effectLst/>
                          <a:latin typeface="Arial" panose="020B0604020202020204" pitchFamily="34" charset="0"/>
                        </a:rPr>
                        <a:t>21,8</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13"/>
                  </a:ext>
                </a:extLst>
              </a:tr>
              <a:tr h="179370">
                <a:tc>
                  <a:txBody>
                    <a:bodyPr/>
                    <a:lstStyle/>
                    <a:p>
                      <a:pPr algn="l" fontAlgn="ctr"/>
                      <a:r>
                        <a:rPr lang="de-DE" sz="1250" b="0" i="0" u="none" strike="noStrike">
                          <a:solidFill>
                            <a:srgbClr val="000000"/>
                          </a:solidFill>
                          <a:effectLst/>
                          <a:latin typeface="Arial" panose="020B0604020202020204" pitchFamily="34" charset="0"/>
                        </a:rPr>
                        <a:t>   Weiblich</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16,2</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15,6</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16,8</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13,2</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16,0</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50,4</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a:solidFill>
                            <a:srgbClr val="000000"/>
                          </a:solidFill>
                          <a:effectLst/>
                          <a:latin typeface="Arial" panose="020B0604020202020204" pitchFamily="34" charset="0"/>
                        </a:rPr>
                        <a:t>17,8</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a:solidFill>
                            <a:srgbClr val="000000"/>
                          </a:solidFill>
                          <a:effectLst/>
                          <a:latin typeface="Arial" panose="020B0604020202020204" pitchFamily="34" charset="0"/>
                        </a:rPr>
                        <a:t>20,5</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14"/>
                  </a:ext>
                </a:extLst>
              </a:tr>
              <a:tr h="185510">
                <a:tc>
                  <a:txBody>
                    <a:bodyPr/>
                    <a:lstStyle/>
                    <a:p>
                      <a:pPr algn="l" fontAlgn="b"/>
                      <a:r>
                        <a:rPr lang="de-DE" sz="1250" b="1" i="0" u="none" strike="noStrike">
                          <a:solidFill>
                            <a:srgbClr val="000000"/>
                          </a:solidFill>
                          <a:effectLst/>
                          <a:latin typeface="Arial" panose="020B0604020202020204" pitchFamily="34" charset="0"/>
                        </a:rPr>
                        <a:t>Alter und Geschlecht</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dirty="0">
                          <a:solidFill>
                            <a:srgbClr val="000000"/>
                          </a:solidFill>
                          <a:effectLst/>
                          <a:latin typeface="Arial" panose="020B0604020202020204" pitchFamily="34" charset="0"/>
                        </a:rPr>
                        <a:t> </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185510">
                <a:tc>
                  <a:txBody>
                    <a:bodyPr/>
                    <a:lstStyle/>
                    <a:p>
                      <a:pPr algn="l" fontAlgn="b"/>
                      <a:r>
                        <a:rPr lang="de-DE" sz="1250" b="1" i="0" u="none" strike="noStrike">
                          <a:solidFill>
                            <a:srgbClr val="000000"/>
                          </a:solidFill>
                          <a:effectLst/>
                          <a:latin typeface="Arial" panose="020B0604020202020204" pitchFamily="34" charset="0"/>
                        </a:rPr>
                        <a:t>   Männlich</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dirty="0">
                          <a:solidFill>
                            <a:srgbClr val="000000"/>
                          </a:solidFill>
                          <a:effectLst/>
                          <a:latin typeface="Arial" panose="020B0604020202020204" pitchFamily="34" charset="0"/>
                        </a:rPr>
                        <a:t> </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179370">
                <a:tc>
                  <a:txBody>
                    <a:bodyPr/>
                    <a:lstStyle/>
                    <a:p>
                      <a:pPr algn="l" fontAlgn="ctr"/>
                      <a:r>
                        <a:rPr lang="de-DE" sz="1250" b="0" i="0" u="none" strike="noStrike" dirty="0">
                          <a:solidFill>
                            <a:srgbClr val="000000"/>
                          </a:solidFill>
                          <a:effectLst/>
                          <a:latin typeface="Arial" panose="020B0604020202020204" pitchFamily="34" charset="0"/>
                        </a:rPr>
                        <a:t>      18 bis unter 25</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23,0</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a:solidFill>
                            <a:srgbClr val="00B050"/>
                          </a:solidFill>
                          <a:effectLst/>
                          <a:latin typeface="Arial" panose="020B0604020202020204" pitchFamily="34" charset="0"/>
                        </a:rPr>
                        <a:t>19,7</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24,6</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a:solidFill>
                            <a:srgbClr val="000000"/>
                          </a:solidFill>
                          <a:effectLst/>
                          <a:latin typeface="Arial" panose="020B0604020202020204" pitchFamily="34" charset="0"/>
                        </a:rPr>
                        <a:t>28,8</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a:solidFill>
                            <a:srgbClr val="000000"/>
                          </a:solidFill>
                          <a:effectLst/>
                          <a:latin typeface="Arial" panose="020B0604020202020204" pitchFamily="34" charset="0"/>
                        </a:rPr>
                        <a:t>25,0</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4,0</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dirty="0">
                          <a:solidFill>
                            <a:srgbClr val="000000"/>
                          </a:solidFill>
                          <a:effectLst/>
                          <a:latin typeface="Arial" panose="020B0604020202020204" pitchFamily="34" charset="0"/>
                        </a:rPr>
                        <a:t>24,0</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a:solidFill>
                            <a:srgbClr val="000000"/>
                          </a:solidFill>
                          <a:effectLst/>
                          <a:latin typeface="Arial" panose="020B0604020202020204" pitchFamily="34" charset="0"/>
                        </a:rPr>
                        <a:t>&lt;20,0</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17"/>
                  </a:ext>
                </a:extLst>
              </a:tr>
              <a:tr h="179370">
                <a:tc>
                  <a:txBody>
                    <a:bodyPr/>
                    <a:lstStyle/>
                    <a:p>
                      <a:pPr algn="l" fontAlgn="ctr"/>
                      <a:r>
                        <a:rPr lang="de-DE" sz="1250" b="0" i="0" u="none" strike="noStrike">
                          <a:solidFill>
                            <a:srgbClr val="000000"/>
                          </a:solidFill>
                          <a:effectLst/>
                          <a:latin typeface="Arial" panose="020B0604020202020204" pitchFamily="34" charset="0"/>
                        </a:rPr>
                        <a:t>      25 bis unter 50</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12,4</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10,1</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14,0</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13,0</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13,7</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15,5</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rowSpan="2">
                  <a:txBody>
                    <a:bodyPr/>
                    <a:lstStyle/>
                    <a:p>
                      <a:pPr algn="r" fontAlgn="ctr"/>
                      <a:r>
                        <a:rPr lang="de-DE" sz="1250" b="0" i="0" u="none" strike="noStrike" dirty="0">
                          <a:solidFill>
                            <a:srgbClr val="000000"/>
                          </a:solidFill>
                          <a:effectLst/>
                          <a:latin typeface="Arial" panose="020B0604020202020204" pitchFamily="34" charset="0"/>
                        </a:rPr>
                        <a:t>&gt;19,6</a:t>
                      </a:r>
                    </a:p>
                  </a:txBody>
                  <a:tcPr marL="8311" marR="8311"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dirty="0">
                          <a:solidFill>
                            <a:srgbClr val="000000"/>
                          </a:solidFill>
                          <a:effectLst/>
                          <a:latin typeface="Arial" panose="020B0604020202020204" pitchFamily="34" charset="0"/>
                        </a:rPr>
                        <a:t>&gt;21,6</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r h="179370">
                <a:tc>
                  <a:txBody>
                    <a:bodyPr/>
                    <a:lstStyle/>
                    <a:p>
                      <a:pPr algn="l" fontAlgn="ctr"/>
                      <a:r>
                        <a:rPr lang="de-DE" sz="1250" b="0" i="0" u="none" strike="noStrike">
                          <a:solidFill>
                            <a:srgbClr val="000000"/>
                          </a:solidFill>
                          <a:effectLst/>
                          <a:latin typeface="Arial" panose="020B0604020202020204" pitchFamily="34" charset="0"/>
                        </a:rPr>
                        <a:t>      50 bis unter 65</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9,6</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9,9</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10,8</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13,2</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11,3</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11,1</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vMerge="1">
                  <a:txBody>
                    <a:bodyPr/>
                    <a:lstStyle/>
                    <a:p>
                      <a:endParaRPr lang="de-DE"/>
                    </a:p>
                  </a:txBody>
                  <a:tcPr/>
                </a:tc>
                <a:tc>
                  <a:txBody>
                    <a:bodyPr/>
                    <a:lstStyle/>
                    <a:p>
                      <a:pPr algn="r" rtl="0" fontAlgn="b"/>
                      <a:r>
                        <a:rPr lang="de-DE" sz="1250" b="0" i="0" u="none" strike="noStrike" dirty="0">
                          <a:solidFill>
                            <a:srgbClr val="000000"/>
                          </a:solidFill>
                          <a:effectLst/>
                          <a:latin typeface="Arial" panose="020B0604020202020204" pitchFamily="34" charset="0"/>
                        </a:rPr>
                        <a:t>&gt;26,3</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0019"/>
                  </a:ext>
                </a:extLst>
              </a:tr>
              <a:tr h="179370">
                <a:tc>
                  <a:txBody>
                    <a:bodyPr/>
                    <a:lstStyle/>
                    <a:p>
                      <a:pPr algn="l" fontAlgn="ctr"/>
                      <a:r>
                        <a:rPr lang="de-DE" sz="1250" b="0" i="0" u="none" strike="noStrike" dirty="0">
                          <a:solidFill>
                            <a:srgbClr val="000000"/>
                          </a:solidFill>
                          <a:effectLst/>
                          <a:latin typeface="Arial" panose="020B0604020202020204" pitchFamily="34" charset="0"/>
                        </a:rPr>
                        <a:t>      65 und älter</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dirty="0">
                          <a:solidFill>
                            <a:srgbClr val="000000"/>
                          </a:solidFill>
                          <a:effectLst/>
                          <a:latin typeface="Arial" panose="020B0604020202020204" pitchFamily="34" charset="0"/>
                        </a:rPr>
                        <a:t>14,1</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1" i="0" u="none" strike="noStrike" dirty="0">
                          <a:solidFill>
                            <a:srgbClr val="FF0000"/>
                          </a:solidFill>
                          <a:effectLst/>
                          <a:latin typeface="Arial" panose="020B0604020202020204" pitchFamily="34" charset="0"/>
                        </a:rPr>
                        <a:t>18,3</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14,1</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7,9</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r" fontAlgn="b"/>
                      <a:r>
                        <a:rPr lang="de-DE" sz="1250" b="0" i="0" u="none" strike="noStrike">
                          <a:solidFill>
                            <a:srgbClr val="000000"/>
                          </a:solidFill>
                          <a:effectLst/>
                          <a:latin typeface="Arial" panose="020B0604020202020204" pitchFamily="34" charset="0"/>
                        </a:rPr>
                        <a:t>12,7</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9,6</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dirty="0">
                          <a:solidFill>
                            <a:srgbClr val="000000"/>
                          </a:solidFill>
                          <a:effectLst/>
                          <a:latin typeface="Arial" panose="020B0604020202020204" pitchFamily="34" charset="0"/>
                        </a:rPr>
                        <a:t>15,6</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a:solidFill>
                            <a:srgbClr val="000000"/>
                          </a:solidFill>
                          <a:effectLst/>
                          <a:latin typeface="Arial" panose="020B0604020202020204" pitchFamily="34" charset="0"/>
                        </a:rPr>
                        <a:t>19,6</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0"/>
                  </a:ext>
                </a:extLst>
              </a:tr>
              <a:tr h="185510">
                <a:tc>
                  <a:txBody>
                    <a:bodyPr/>
                    <a:lstStyle/>
                    <a:p>
                      <a:pPr algn="l" fontAlgn="b"/>
                      <a:r>
                        <a:rPr lang="de-DE" sz="1250" b="1" i="0" u="none" strike="noStrike">
                          <a:solidFill>
                            <a:srgbClr val="000000"/>
                          </a:solidFill>
                          <a:effectLst/>
                          <a:latin typeface="Arial" panose="020B0604020202020204" pitchFamily="34" charset="0"/>
                        </a:rPr>
                        <a:t>   Weiblich</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 </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250" b="0" i="0" u="none" strike="noStrike" dirty="0">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250" b="0" i="0" u="none" strike="noStrike">
                          <a:solidFill>
                            <a:srgbClr val="000000"/>
                          </a:solidFill>
                          <a:effectLst/>
                          <a:latin typeface="Arial" panose="020B0604020202020204" pitchFamily="34" charset="0"/>
                        </a:rPr>
                        <a:t> </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1"/>
                  </a:ext>
                </a:extLst>
              </a:tr>
              <a:tr h="179370">
                <a:tc>
                  <a:txBody>
                    <a:bodyPr/>
                    <a:lstStyle/>
                    <a:p>
                      <a:pPr algn="l" fontAlgn="ctr"/>
                      <a:r>
                        <a:rPr lang="de-DE" sz="1250" b="0" i="0" u="none" strike="noStrike">
                          <a:solidFill>
                            <a:srgbClr val="000000"/>
                          </a:solidFill>
                          <a:effectLst/>
                          <a:latin typeface="Arial" panose="020B0604020202020204" pitchFamily="34" charset="0"/>
                        </a:rPr>
                        <a:t>      18 bis unter 25</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26,2</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a:solidFill>
                            <a:srgbClr val="00B050"/>
                          </a:solidFill>
                          <a:effectLst/>
                          <a:latin typeface="Arial" panose="020B0604020202020204" pitchFamily="34" charset="0"/>
                        </a:rPr>
                        <a:t>20,8</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a:solidFill>
                            <a:srgbClr val="000000"/>
                          </a:solidFill>
                          <a:effectLst/>
                          <a:latin typeface="Arial" panose="020B0604020202020204" pitchFamily="34" charset="0"/>
                        </a:rPr>
                        <a:t>26,2</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a:solidFill>
                            <a:srgbClr val="000000"/>
                          </a:solidFill>
                          <a:effectLst/>
                          <a:latin typeface="Arial" panose="020B0604020202020204" pitchFamily="34" charset="0"/>
                        </a:rPr>
                        <a:t>29,5</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a:solidFill>
                            <a:srgbClr val="000000"/>
                          </a:solidFill>
                          <a:effectLst/>
                          <a:latin typeface="Arial" panose="020B0604020202020204" pitchFamily="34" charset="0"/>
                        </a:rPr>
                        <a:t>26,3</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3,5</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dirty="0">
                          <a:solidFill>
                            <a:srgbClr val="000000"/>
                          </a:solidFill>
                          <a:effectLst/>
                          <a:latin typeface="Arial" panose="020B0604020202020204" pitchFamily="34" charset="0"/>
                        </a:rPr>
                        <a:t>17,8</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dirty="0">
                          <a:solidFill>
                            <a:srgbClr val="000000"/>
                          </a:solidFill>
                          <a:effectLst/>
                          <a:latin typeface="Arial" panose="020B0604020202020204" pitchFamily="34" charset="0"/>
                        </a:rPr>
                        <a:t>&lt;21,9</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22"/>
                  </a:ext>
                </a:extLst>
              </a:tr>
              <a:tr h="179370">
                <a:tc>
                  <a:txBody>
                    <a:bodyPr/>
                    <a:lstStyle/>
                    <a:p>
                      <a:pPr algn="l" fontAlgn="ctr"/>
                      <a:r>
                        <a:rPr lang="de-DE" sz="1250" b="0" i="0" u="none" strike="noStrike">
                          <a:solidFill>
                            <a:srgbClr val="000000"/>
                          </a:solidFill>
                          <a:effectLst/>
                          <a:latin typeface="Arial" panose="020B0604020202020204" pitchFamily="34" charset="0"/>
                        </a:rPr>
                        <a:t>      25 bis unter 50</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13,6</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11,6</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14,6</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13,3</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14,3</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16,9</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rowSpan="2">
                  <a:txBody>
                    <a:bodyPr/>
                    <a:lstStyle/>
                    <a:p>
                      <a:pPr algn="r" fontAlgn="ctr"/>
                      <a:r>
                        <a:rPr lang="de-DE" sz="1250" b="0" i="0" u="none" strike="noStrike">
                          <a:solidFill>
                            <a:srgbClr val="000000"/>
                          </a:solidFill>
                          <a:effectLst/>
                          <a:latin typeface="Arial" panose="020B0604020202020204" pitchFamily="34" charset="0"/>
                        </a:rPr>
                        <a:t>&gt;18,0</a:t>
                      </a:r>
                    </a:p>
                  </a:txBody>
                  <a:tcPr marL="8311" marR="8311"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dirty="0">
                          <a:solidFill>
                            <a:srgbClr val="000000"/>
                          </a:solidFill>
                          <a:effectLst/>
                          <a:latin typeface="Arial" panose="020B0604020202020204" pitchFamily="34" charset="0"/>
                        </a:rPr>
                        <a:t>&gt;18,7</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3"/>
                  </a:ext>
                </a:extLst>
              </a:tr>
              <a:tr h="179370">
                <a:tc>
                  <a:txBody>
                    <a:bodyPr/>
                    <a:lstStyle/>
                    <a:p>
                      <a:pPr algn="l" fontAlgn="ctr"/>
                      <a:r>
                        <a:rPr lang="de-DE" sz="1250" b="0" i="0" u="none" strike="noStrike">
                          <a:solidFill>
                            <a:srgbClr val="000000"/>
                          </a:solidFill>
                          <a:effectLst/>
                          <a:latin typeface="Arial" panose="020B0604020202020204" pitchFamily="34" charset="0"/>
                        </a:rPr>
                        <a:t>      50 bis unter 65</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11,2</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B050"/>
                          </a:solidFill>
                          <a:effectLst/>
                          <a:latin typeface="Arial" panose="020B0604020202020204" pitchFamily="34" charset="0"/>
                        </a:rPr>
                        <a:t>11,0</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12,1</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11,6</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12,0</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11,9</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vMerge="1">
                  <a:txBody>
                    <a:bodyPr/>
                    <a:lstStyle/>
                    <a:p>
                      <a:endParaRPr lang="de-DE"/>
                    </a:p>
                  </a:txBody>
                  <a:tcPr/>
                </a:tc>
                <a:tc>
                  <a:txBody>
                    <a:bodyPr/>
                    <a:lstStyle/>
                    <a:p>
                      <a:pPr algn="r" rtl="0" fontAlgn="b"/>
                      <a:r>
                        <a:rPr lang="de-DE" sz="1250" b="0" i="0" u="none" strike="noStrike" dirty="0">
                          <a:solidFill>
                            <a:srgbClr val="000000"/>
                          </a:solidFill>
                          <a:effectLst/>
                          <a:latin typeface="Arial" panose="020B0604020202020204" pitchFamily="34" charset="0"/>
                        </a:rPr>
                        <a:t>&gt;23,9</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solidFill>
                  </a:tcPr>
                </a:tc>
                <a:extLst>
                  <a:ext uri="{0D108BD9-81ED-4DB2-BD59-A6C34878D82A}">
                    <a16:rowId xmlns:a16="http://schemas.microsoft.com/office/drawing/2014/main" val="10024"/>
                  </a:ext>
                </a:extLst>
              </a:tr>
              <a:tr h="179370">
                <a:tc>
                  <a:txBody>
                    <a:bodyPr/>
                    <a:lstStyle/>
                    <a:p>
                      <a:pPr algn="l" fontAlgn="ctr"/>
                      <a:r>
                        <a:rPr lang="de-DE" sz="1250" b="0" i="0" u="none" strike="noStrike" dirty="0">
                          <a:solidFill>
                            <a:srgbClr val="000000"/>
                          </a:solidFill>
                          <a:effectLst/>
                          <a:latin typeface="Arial" panose="020B0604020202020204" pitchFamily="34" charset="0"/>
                        </a:rPr>
                        <a:t>     </a:t>
                      </a:r>
                      <a:r>
                        <a:rPr lang="de-DE" sz="1400" b="0" i="0" u="none" strike="noStrike" dirty="0">
                          <a:solidFill>
                            <a:srgbClr val="000000"/>
                          </a:solidFill>
                          <a:effectLst/>
                          <a:latin typeface="Arial" panose="020B0604020202020204" pitchFamily="34" charset="0"/>
                        </a:rPr>
                        <a:t> 65 und älter</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1" i="0" u="none" strike="noStrike">
                          <a:solidFill>
                            <a:srgbClr val="FF0000"/>
                          </a:solidFill>
                          <a:effectLst/>
                          <a:latin typeface="Arial" panose="020B0604020202020204" pitchFamily="34" charset="0"/>
                        </a:rPr>
                        <a:t>19,0</a:t>
                      </a:r>
                    </a:p>
                  </a:txBody>
                  <a:tcPr marL="8311" marR="7479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1" i="0" u="none" strike="noStrike" dirty="0">
                          <a:solidFill>
                            <a:srgbClr val="FF0000"/>
                          </a:solidFill>
                          <a:effectLst/>
                          <a:latin typeface="Arial" panose="020B0604020202020204" pitchFamily="34" charset="0"/>
                        </a:rPr>
                        <a:t>24,2</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18,8</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250" b="0" i="0" u="none" strike="noStrike" dirty="0">
                          <a:solidFill>
                            <a:srgbClr val="000000"/>
                          </a:solidFill>
                          <a:effectLst/>
                          <a:latin typeface="Arial" panose="020B0604020202020204" pitchFamily="34" charset="0"/>
                        </a:rPr>
                        <a:t>9,0</a:t>
                      </a:r>
                    </a:p>
                  </a:txBody>
                  <a:tcPr marL="8311" marR="74796" marT="83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r" fontAlgn="b"/>
                      <a:r>
                        <a:rPr lang="de-DE" sz="1250" b="0" i="0" u="none" strike="noStrike">
                          <a:solidFill>
                            <a:srgbClr val="000000"/>
                          </a:solidFill>
                          <a:effectLst/>
                          <a:latin typeface="Arial" panose="020B0604020202020204" pitchFamily="34" charset="0"/>
                        </a:rPr>
                        <a:t>16,4</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250" b="0" i="0" u="none" strike="noStrike">
                          <a:solidFill>
                            <a:srgbClr val="000000"/>
                          </a:solidFill>
                          <a:effectLst/>
                          <a:latin typeface="Arial" panose="020B0604020202020204" pitchFamily="34" charset="0"/>
                        </a:rPr>
                        <a:t>10,5</a:t>
                      </a:r>
                    </a:p>
                  </a:txBody>
                  <a:tcPr marL="8311" marR="8311"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fontAlgn="b"/>
                      <a:r>
                        <a:rPr lang="de-DE" sz="1250" b="0" i="0" u="none" strike="noStrike">
                          <a:solidFill>
                            <a:srgbClr val="000000"/>
                          </a:solidFill>
                          <a:effectLst/>
                          <a:latin typeface="Arial" panose="020B0604020202020204" pitchFamily="34" charset="0"/>
                        </a:rPr>
                        <a:t>15,2</a:t>
                      </a:r>
                    </a:p>
                  </a:txBody>
                  <a:tcPr marL="8311" marR="8311"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250" b="0" i="0" u="none" strike="noStrike" dirty="0">
                          <a:solidFill>
                            <a:srgbClr val="000000"/>
                          </a:solidFill>
                          <a:effectLst/>
                          <a:latin typeface="Arial" panose="020B0604020202020204" pitchFamily="34" charset="0"/>
                        </a:rPr>
                        <a:t>19,9</a:t>
                      </a:r>
                    </a:p>
                  </a:txBody>
                  <a:tcPr marL="8311" marR="8311" marT="831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5"/>
                  </a:ext>
                </a:extLst>
              </a:tr>
            </a:tbl>
          </a:graphicData>
        </a:graphic>
      </p:graphicFrame>
      <p:sp>
        <p:nvSpPr>
          <p:cNvPr id="2" name="Fußzeilenplatzhalter 1">
            <a:extLst>
              <a:ext uri="{FF2B5EF4-FFF2-40B4-BE49-F238E27FC236}">
                <a16:creationId xmlns:a16="http://schemas.microsoft.com/office/drawing/2014/main" id="{D73726FB-41E5-464B-AD4E-DE897475117F}"/>
              </a:ext>
            </a:extLst>
          </p:cNvPr>
          <p:cNvSpPr>
            <a:spLocks noGrp="1"/>
          </p:cNvSpPr>
          <p:nvPr>
            <p:ph type="ftr" sz="quarter" idx="10"/>
          </p:nvPr>
        </p:nvSpPr>
        <p:spPr/>
        <p:txBody>
          <a:bodyPr/>
          <a:lstStyle/>
          <a:p>
            <a:pPr>
              <a:defRPr/>
            </a:pPr>
            <a:r>
              <a:rPr lang="de-DE"/>
              <a:t>© Anselm Dohle-Beltinger 2023</a:t>
            </a:r>
          </a:p>
        </p:txBody>
      </p:sp>
    </p:spTree>
    <p:extLst>
      <p:ext uri="{BB962C8B-B14F-4D97-AF65-F5344CB8AC3E}">
        <p14:creationId xmlns:p14="http://schemas.microsoft.com/office/powerpoint/2010/main" val="270257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52</a:t>
            </a:r>
          </a:p>
        </p:txBody>
      </p:sp>
      <p:sp>
        <p:nvSpPr>
          <p:cNvPr id="3" name="Inhaltsplatzhalter 2"/>
          <p:cNvSpPr>
            <a:spLocks noGrp="1"/>
          </p:cNvSpPr>
          <p:nvPr>
            <p:ph idx="1"/>
          </p:nvPr>
        </p:nvSpPr>
        <p:spPr/>
        <p:txBody>
          <a:bodyPr>
            <a:normAutofit fontScale="55000" lnSpcReduction="20000"/>
          </a:bodyPr>
          <a:lstStyle/>
          <a:p>
            <a:r>
              <a:rPr lang="de-DE" dirty="0"/>
              <a:t>Beim Vergleich von West-Ost einerseits und Süden-West andererseits fallen einige Besonderheiten, aber auch Gemeinsamkeiten auf: </a:t>
            </a:r>
          </a:p>
          <a:p>
            <a:r>
              <a:rPr lang="de-DE" dirty="0"/>
              <a:t>Rentner sind im Osten grundsätzlich besser gestellt als im Westen, weil es in der DDR offiziell keine Arbeitslosigkeit gab und das westliche Ideal der Kinderbetreuung durch die Hausfrau, das erst seit den 80er Jahren rückläufig ist, dort nicht bestand, sondern Kinder früh in die Kita kamen.</a:t>
            </a:r>
          </a:p>
          <a:p>
            <a:r>
              <a:rPr lang="de-DE" dirty="0"/>
              <a:t>Auffällig ist, in welchem Umfang in Bayern die Rentner schlechter platziert sind als im Rest. Dies dürfte über die genannten Gründe hinaus auch mit dem langsamen Wandel vom Agrarstaat (mithelfende Familienangehörige ohne Einkommen, schlecht verdienende Knechte/Mägde) zum Industriestaat (wenig Ausbildungsbetriebe für besser bezahlte Berufe) zu tun haben.</a:t>
            </a:r>
          </a:p>
          <a:p>
            <a:r>
              <a:rPr lang="de-DE" dirty="0"/>
              <a:t>Einheitlich fällt auf dass anteilsmäßig der besonders betroffene Personenkreise junge Leute bis 24 sind (Studenten, Lehrlinge, Berufseinsteiger mit eigenem Haushalt)</a:t>
            </a:r>
          </a:p>
          <a:p>
            <a:r>
              <a:rPr lang="de-DE" dirty="0"/>
              <a:t>Von der Stärke der Armutsgefährdung her zeigen sich besonders die Personen zwischen 50 und Rente betroffen, was eine Folge der in dieser Altersgruppe immer noch stärker vertretenen Langzeitarbeitslosigkeit ist.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53</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2593388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54</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116" y="0"/>
            <a:ext cx="7479768" cy="6858000"/>
          </a:xfrm>
          <a:prstGeom prst="rect">
            <a:avLst/>
          </a:prstGeom>
        </p:spPr>
      </p:pic>
      <p:sp>
        <p:nvSpPr>
          <p:cNvPr id="5" name="Textfeld 4"/>
          <p:cNvSpPr txBox="1"/>
          <p:nvPr/>
        </p:nvSpPr>
        <p:spPr>
          <a:xfrm>
            <a:off x="6888088" y="6525345"/>
            <a:ext cx="2952328" cy="307777"/>
          </a:xfrm>
          <a:prstGeom prst="rect">
            <a:avLst/>
          </a:prstGeom>
          <a:solidFill>
            <a:schemeClr val="bg1"/>
          </a:solidFill>
        </p:spPr>
        <p:txBody>
          <a:bodyPr wrap="square" rtlCol="0">
            <a:spAutoFit/>
          </a:bodyPr>
          <a:lstStyle/>
          <a:p>
            <a:r>
              <a:rPr lang="de-DE" sz="1400" dirty="0"/>
              <a:t>Quelle: </a:t>
            </a:r>
            <a:r>
              <a:rPr lang="de-DE" sz="1400" dirty="0">
                <a:hlinkClick r:id="rId3"/>
              </a:rPr>
              <a:t>Bundesagentur für Arbeit</a:t>
            </a:r>
            <a:endParaRPr lang="de-DE" sz="1400" dirty="0"/>
          </a:p>
        </p:txBody>
      </p:sp>
      <p:sp>
        <p:nvSpPr>
          <p:cNvPr id="6" name="Textfeld 5"/>
          <p:cNvSpPr txBox="1"/>
          <p:nvPr/>
        </p:nvSpPr>
        <p:spPr>
          <a:xfrm>
            <a:off x="4871865" y="476672"/>
            <a:ext cx="4285059" cy="369332"/>
          </a:xfrm>
          <a:prstGeom prst="rect">
            <a:avLst/>
          </a:prstGeom>
          <a:noFill/>
        </p:spPr>
        <p:txBody>
          <a:bodyPr wrap="square" rtlCol="0">
            <a:spAutoFit/>
          </a:bodyPr>
          <a:lstStyle/>
          <a:p>
            <a:pPr algn="r"/>
            <a:r>
              <a:rPr lang="de-DE" b="1" dirty="0"/>
              <a:t>Zur Erinnerung; Bevölkerungsanteile</a:t>
            </a:r>
          </a:p>
        </p:txBody>
      </p:sp>
    </p:spTree>
    <p:extLst>
      <p:ext uri="{BB962C8B-B14F-4D97-AF65-F5344CB8AC3E}">
        <p14:creationId xmlns:p14="http://schemas.microsoft.com/office/powerpoint/2010/main" val="883922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54</a:t>
            </a:r>
          </a:p>
        </p:txBody>
      </p:sp>
      <p:sp>
        <p:nvSpPr>
          <p:cNvPr id="3" name="Inhaltsplatzhalter 2"/>
          <p:cNvSpPr>
            <a:spLocks noGrp="1"/>
          </p:cNvSpPr>
          <p:nvPr>
            <p:ph idx="1"/>
          </p:nvPr>
        </p:nvSpPr>
        <p:spPr/>
        <p:txBody>
          <a:bodyPr>
            <a:normAutofit fontScale="70000" lnSpcReduction="20000"/>
          </a:bodyPr>
          <a:lstStyle/>
          <a:p>
            <a:r>
              <a:rPr lang="de-DE" dirty="0"/>
              <a:t>Der Anteil der Hartz IV-Bezieher an der Bevölkerung ist bei Kindern vielfach doppelt so hoch wie bei den Erwachsenen. </a:t>
            </a:r>
          </a:p>
          <a:p>
            <a:r>
              <a:rPr lang="de-DE" dirty="0"/>
              <a:t>Besonders die Stadtstaaten Bremen (hier v.a. Bremerhaven) und Berlin fallen auf. Allerdings würde dies auch für andere Großstädte bei isolierter Betrachtung stärker als für das Umfeld gelten. Grund ist die Attraktivität für Leute mit schlechten Sprachkenntnissen (Heimat-Community dort leichter zu finden; mehr Dienstleistungsjobs ohne Qualifikationsanforderung (Kellner etc.); bekannterer Name) und z.T. auch einer nicht primär leistungsorientierten Kultur (Wehr- und Ersatzdienstverweigerer gingen bis 1991 nach Berlin wenn sonst nichts half; sozialdemokratische Schulsysteme: jeder muss den Abschluss machen)</a:t>
            </a:r>
          </a:p>
          <a:p>
            <a:r>
              <a:rPr lang="de-DE" dirty="0"/>
              <a:t>Die durch </a:t>
            </a:r>
            <a:r>
              <a:rPr lang="de-DE" u="sng" dirty="0"/>
              <a:t>Antriebs</a:t>
            </a:r>
            <a:r>
              <a:rPr lang="de-DE" dirty="0"/>
              <a:t>deprivation reduzierten Chancen der Kinder aus einkommensschwachen Familien werden vom staatlichen Bildungssystem nicht ausreichend kompensiert. (vgl. Kapitel 6.1)</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55</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880170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9379745" y="6538913"/>
            <a:ext cx="2895600" cy="365125"/>
          </a:xfrm>
        </p:spPr>
        <p:txBody>
          <a:bodyPr/>
          <a:lstStyle/>
          <a:p>
            <a:pPr>
              <a:defRPr/>
            </a:pPr>
            <a:r>
              <a:rPr lang="de-DE"/>
              <a:t>© Anselm Dohle-Beltinger 2023</a:t>
            </a:r>
            <a:endParaRPr lang="de-DE" dirty="0"/>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56</a:t>
            </a:fld>
            <a:endParaRPr lang="de-DE"/>
          </a:p>
        </p:txBody>
      </p:sp>
      <p:sp>
        <p:nvSpPr>
          <p:cNvPr id="11" name="Textfeld 10"/>
          <p:cNvSpPr txBox="1"/>
          <p:nvPr/>
        </p:nvSpPr>
        <p:spPr>
          <a:xfrm>
            <a:off x="6240016" y="5903893"/>
            <a:ext cx="2304256" cy="954107"/>
          </a:xfrm>
          <a:prstGeom prst="rect">
            <a:avLst/>
          </a:prstGeom>
          <a:noFill/>
        </p:spPr>
        <p:txBody>
          <a:bodyPr wrap="square" rtlCol="0">
            <a:spAutoFit/>
          </a:bodyPr>
          <a:lstStyle/>
          <a:p>
            <a:r>
              <a:rPr lang="de-DE" sz="1400" dirty="0"/>
              <a:t>### Angaben aus 2013 zu </a:t>
            </a:r>
            <a:r>
              <a:rPr lang="de-DE" sz="1400" dirty="0">
                <a:solidFill>
                  <a:srgbClr val="FF0000"/>
                </a:solidFill>
              </a:rPr>
              <a:t>Studenten</a:t>
            </a:r>
            <a:r>
              <a:rPr lang="de-DE" sz="1400" dirty="0"/>
              <a:t>:</a:t>
            </a:r>
          </a:p>
          <a:p>
            <a:r>
              <a:rPr lang="de-DE" sz="1400" dirty="0"/>
              <a:t>Armutsgefährdet: 38,8%</a:t>
            </a:r>
            <a:br>
              <a:rPr lang="de-DE" sz="1400" dirty="0"/>
            </a:br>
            <a:r>
              <a:rPr lang="de-DE" sz="1400" dirty="0"/>
              <a:t>Armutslücke: 25,9%</a:t>
            </a:r>
          </a:p>
        </p:txBody>
      </p:sp>
      <p:graphicFrame>
        <p:nvGraphicFramePr>
          <p:cNvPr id="14" name="Tabelle 13"/>
          <p:cNvGraphicFramePr>
            <a:graphicFrameLocks noGrp="1"/>
          </p:cNvGraphicFramePr>
          <p:nvPr>
            <p:extLst>
              <p:ext uri="{D42A27DB-BD31-4B8C-83A1-F6EECF244321}">
                <p14:modId xmlns:p14="http://schemas.microsoft.com/office/powerpoint/2010/main" val="3029077590"/>
              </p:ext>
            </p:extLst>
          </p:nvPr>
        </p:nvGraphicFramePr>
        <p:xfrm>
          <a:off x="623392" y="691765"/>
          <a:ext cx="10414000" cy="4828363"/>
        </p:xfrm>
        <a:graphic>
          <a:graphicData uri="http://schemas.openxmlformats.org/drawingml/2006/table">
            <a:tbl>
              <a:tblPr/>
              <a:tblGrid>
                <a:gridCol w="2584496">
                  <a:extLst>
                    <a:ext uri="{9D8B030D-6E8A-4147-A177-3AD203B41FA5}">
                      <a16:colId xmlns:a16="http://schemas.microsoft.com/office/drawing/2014/main" val="20000"/>
                    </a:ext>
                  </a:extLst>
                </a:gridCol>
                <a:gridCol w="978688">
                  <a:extLst>
                    <a:ext uri="{9D8B030D-6E8A-4147-A177-3AD203B41FA5}">
                      <a16:colId xmlns:a16="http://schemas.microsoft.com/office/drawing/2014/main" val="20001"/>
                    </a:ext>
                  </a:extLst>
                </a:gridCol>
                <a:gridCol w="978688">
                  <a:extLst>
                    <a:ext uri="{9D8B030D-6E8A-4147-A177-3AD203B41FA5}">
                      <a16:colId xmlns:a16="http://schemas.microsoft.com/office/drawing/2014/main" val="20002"/>
                    </a:ext>
                  </a:extLst>
                </a:gridCol>
                <a:gridCol w="978688">
                  <a:extLst>
                    <a:ext uri="{9D8B030D-6E8A-4147-A177-3AD203B41FA5}">
                      <a16:colId xmlns:a16="http://schemas.microsoft.com/office/drawing/2014/main" val="20003"/>
                    </a:ext>
                  </a:extLst>
                </a:gridCol>
                <a:gridCol w="978688">
                  <a:extLst>
                    <a:ext uri="{9D8B030D-6E8A-4147-A177-3AD203B41FA5}">
                      <a16:colId xmlns:a16="http://schemas.microsoft.com/office/drawing/2014/main" val="20004"/>
                    </a:ext>
                  </a:extLst>
                </a:gridCol>
                <a:gridCol w="978688">
                  <a:extLst>
                    <a:ext uri="{9D8B030D-6E8A-4147-A177-3AD203B41FA5}">
                      <a16:colId xmlns:a16="http://schemas.microsoft.com/office/drawing/2014/main" val="20005"/>
                    </a:ext>
                  </a:extLst>
                </a:gridCol>
                <a:gridCol w="978688">
                  <a:extLst>
                    <a:ext uri="{9D8B030D-6E8A-4147-A177-3AD203B41FA5}">
                      <a16:colId xmlns:a16="http://schemas.microsoft.com/office/drawing/2014/main" val="20006"/>
                    </a:ext>
                  </a:extLst>
                </a:gridCol>
                <a:gridCol w="978688">
                  <a:extLst>
                    <a:ext uri="{9D8B030D-6E8A-4147-A177-3AD203B41FA5}">
                      <a16:colId xmlns:a16="http://schemas.microsoft.com/office/drawing/2014/main" val="20007"/>
                    </a:ext>
                  </a:extLst>
                </a:gridCol>
                <a:gridCol w="978688">
                  <a:extLst>
                    <a:ext uri="{9D8B030D-6E8A-4147-A177-3AD203B41FA5}">
                      <a16:colId xmlns:a16="http://schemas.microsoft.com/office/drawing/2014/main" val="20008"/>
                    </a:ext>
                  </a:extLst>
                </a:gridCol>
              </a:tblGrid>
              <a:tr h="250570">
                <a:tc>
                  <a:txBody>
                    <a:bodyPr/>
                    <a:lstStyle/>
                    <a:p>
                      <a:pPr algn="l" fontAlgn="b"/>
                      <a:r>
                        <a:rPr lang="de-DE" sz="1100" b="1" i="0" u="none" strike="noStrike" dirty="0">
                          <a:solidFill>
                            <a:srgbClr val="000000"/>
                          </a:solidFill>
                          <a:effectLst/>
                          <a:latin typeface="Arial" panose="020B0604020202020204" pitchFamily="34" charset="0"/>
                        </a:rPr>
                        <a:t>Haushaltstyp</a:t>
                      </a:r>
                      <a:r>
                        <a:rPr lang="de-DE" sz="1100" b="1" i="0" u="none" strike="noStrike" baseline="30000" dirty="0">
                          <a:solidFill>
                            <a:srgbClr val="000000"/>
                          </a:solidFill>
                          <a:effectLst/>
                          <a:latin typeface="Arial" panose="020B0604020202020204" pitchFamily="34" charset="0"/>
                        </a:rPr>
                        <a:t>2)</a:t>
                      </a:r>
                      <a:endParaRPr lang="de-DE" sz="1100" b="1"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100" b="0" i="0" u="none" strike="noStrike">
                          <a:solidFill>
                            <a:srgbClr val="000000"/>
                          </a:solidFill>
                          <a:effectLst/>
                          <a:latin typeface="Arial" panose="020B0604020202020204" pitchFamily="34" charset="0"/>
                        </a:rPr>
                        <a:t> </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1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1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1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1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254927">
                <a:tc>
                  <a:txBody>
                    <a:bodyPr/>
                    <a:lstStyle/>
                    <a:p>
                      <a:pPr algn="l" fontAlgn="ctr"/>
                      <a:r>
                        <a:rPr lang="de-DE" sz="1100" b="0" i="0" u="none" strike="noStrike" dirty="0">
                          <a:solidFill>
                            <a:srgbClr val="000000"/>
                          </a:solidFill>
                          <a:effectLst/>
                          <a:latin typeface="Arial" panose="020B0604020202020204" pitchFamily="34" charset="0"/>
                        </a:rPr>
                        <a:t> </a:t>
                      </a:r>
                      <a:r>
                        <a:rPr lang="de-DE" sz="1400" b="0" i="0" u="none" strike="noStrike" dirty="0">
                          <a:solidFill>
                            <a:srgbClr val="000000"/>
                          </a:solidFill>
                          <a:effectLst/>
                          <a:latin typeface="Arial" panose="020B0604020202020204" pitchFamily="34" charset="0"/>
                        </a:rPr>
                        <a:t>  Einpersonenhaushalt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1" i="0" u="none" strike="noStrike" dirty="0">
                          <a:solidFill>
                            <a:srgbClr val="FF0000"/>
                          </a:solidFill>
                          <a:effectLst/>
                          <a:latin typeface="Arial" panose="020B0604020202020204" pitchFamily="34" charset="0"/>
                        </a:rPr>
                        <a:t>26,9</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B050"/>
                          </a:solidFill>
                          <a:effectLst/>
                          <a:latin typeface="Arial" panose="020B0604020202020204" pitchFamily="34" charset="0"/>
                        </a:rPr>
                        <a:t>25,8</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26,3</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23,6</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25,8</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a:solidFill>
                            <a:srgbClr val="000000"/>
                          </a:solidFill>
                          <a:effectLst/>
                          <a:latin typeface="Arial" panose="020B0604020202020204" pitchFamily="34" charset="0"/>
                        </a:rPr>
                        <a:t>20,6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400" b="0" i="0" u="none" strike="noStrike">
                          <a:solidFill>
                            <a:srgbClr val="000000"/>
                          </a:solidFill>
                          <a:effectLst/>
                          <a:latin typeface="Arial" panose="020B0604020202020204" pitchFamily="34" charset="0"/>
                        </a:rPr>
                        <a:t>25,4</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0001"/>
                  </a:ext>
                </a:extLst>
              </a:tr>
              <a:tr h="254927">
                <a:tc>
                  <a:txBody>
                    <a:bodyPr/>
                    <a:lstStyle/>
                    <a:p>
                      <a:pPr algn="l" fontAlgn="ctr"/>
                      <a:r>
                        <a:rPr lang="de-DE" sz="1100" b="0" i="0" u="none" strike="noStrike">
                          <a:solidFill>
                            <a:srgbClr val="000000"/>
                          </a:solidFill>
                          <a:effectLst/>
                          <a:latin typeface="Arial" panose="020B0604020202020204" pitchFamily="34" charset="0"/>
                        </a:rPr>
                        <a:t>   Zwei Erwachsene ohne Kind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8,9</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1" i="0" u="none" strike="noStrike" dirty="0">
                          <a:solidFill>
                            <a:srgbClr val="FF0000"/>
                          </a:solidFill>
                          <a:effectLst/>
                          <a:latin typeface="Arial" panose="020B0604020202020204" pitchFamily="34" charset="0"/>
                        </a:rPr>
                        <a:t>10,9</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9,1</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5,9</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8,4</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30,7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400" b="0" i="0" u="none" strike="noStrike" dirty="0">
                          <a:solidFill>
                            <a:srgbClr val="000000"/>
                          </a:solidFill>
                          <a:effectLst/>
                          <a:latin typeface="Arial" panose="020B0604020202020204" pitchFamily="34" charset="0"/>
                        </a:rPr>
                        <a:t>21,3</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02"/>
                  </a:ext>
                </a:extLst>
              </a:tr>
              <a:tr h="254927">
                <a:tc>
                  <a:txBody>
                    <a:bodyPr/>
                    <a:lstStyle/>
                    <a:p>
                      <a:pPr algn="l" fontAlgn="ctr"/>
                      <a:r>
                        <a:rPr lang="de-DE" sz="1100" b="0" i="0" u="none" strike="noStrike">
                          <a:solidFill>
                            <a:srgbClr val="000000"/>
                          </a:solidFill>
                          <a:effectLst/>
                          <a:latin typeface="Arial" panose="020B0604020202020204" pitchFamily="34" charset="0"/>
                        </a:rPr>
                        <a:t>   Sonstiger Haushalt ohne Kind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8,5</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6,7</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9,4</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8,0</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9,0</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6,6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54927">
                <a:tc>
                  <a:txBody>
                    <a:bodyPr/>
                    <a:lstStyle/>
                    <a:p>
                      <a:pPr algn="l" fontAlgn="ctr"/>
                      <a:r>
                        <a:rPr lang="de-DE" sz="1100" b="0" i="0" u="none" strike="noStrike" dirty="0">
                          <a:solidFill>
                            <a:srgbClr val="000000"/>
                          </a:solidFill>
                          <a:effectLst/>
                          <a:latin typeface="Arial" panose="020B0604020202020204" pitchFamily="34" charset="0"/>
                        </a:rPr>
                        <a:t>  </a:t>
                      </a:r>
                      <a:r>
                        <a:rPr lang="de-DE" sz="1400" b="0" i="0" u="none" strike="noStrike" dirty="0">
                          <a:solidFill>
                            <a:srgbClr val="000000"/>
                          </a:solidFill>
                          <a:effectLst/>
                          <a:latin typeface="Arial" panose="020B0604020202020204" pitchFamily="34" charset="0"/>
                        </a:rPr>
                        <a:t> Alleinerziehende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43,2</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B050"/>
                          </a:solidFill>
                          <a:effectLst/>
                          <a:latin typeface="Arial" panose="020B0604020202020204" pitchFamily="34" charset="0"/>
                        </a:rPr>
                        <a:t>41,7</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43,2</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33,9</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41,5</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5,2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16,9</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54927">
                <a:tc>
                  <a:txBody>
                    <a:bodyPr/>
                    <a:lstStyle/>
                    <a:p>
                      <a:pPr algn="l" fontAlgn="ctr"/>
                      <a:r>
                        <a:rPr lang="de-DE" sz="1100" b="0" i="0" u="none" strike="noStrike" dirty="0">
                          <a:solidFill>
                            <a:srgbClr val="000000"/>
                          </a:solidFill>
                          <a:effectLst/>
                          <a:latin typeface="Arial" panose="020B0604020202020204" pitchFamily="34" charset="0"/>
                        </a:rPr>
                        <a:t>   Zwei Erwachsene und ein Kind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8,3</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8,0</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9,8</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6,8</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r" fontAlgn="ctr"/>
                      <a:r>
                        <a:rPr lang="de-DE" sz="1400" b="0" i="0" u="none" strike="noStrike" dirty="0">
                          <a:solidFill>
                            <a:srgbClr val="000000"/>
                          </a:solidFill>
                          <a:effectLst/>
                          <a:latin typeface="Arial" panose="020B0604020202020204" pitchFamily="34" charset="0"/>
                        </a:rPr>
                        <a:t>32,5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17,5</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54927">
                <a:tc>
                  <a:txBody>
                    <a:bodyPr/>
                    <a:lstStyle/>
                    <a:p>
                      <a:pPr algn="l" fontAlgn="ctr"/>
                      <a:r>
                        <a:rPr lang="de-DE" sz="1100" b="0" i="0" u="none" strike="noStrike">
                          <a:solidFill>
                            <a:srgbClr val="000000"/>
                          </a:solidFill>
                          <a:effectLst/>
                          <a:latin typeface="Arial" panose="020B0604020202020204" pitchFamily="34" charset="0"/>
                        </a:rPr>
                        <a:t>   Zwei Erwachsene und zwei Kinder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10,3</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9,4</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11,3</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9,1</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10,7</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de-DE"/>
                    </a:p>
                  </a:txBody>
                  <a:tcPr/>
                </a:tc>
                <a:tc>
                  <a:txBody>
                    <a:bodyPr/>
                    <a:lstStyle/>
                    <a:p>
                      <a:pPr algn="l" fontAlgn="b"/>
                      <a:r>
                        <a:rPr lang="de-DE"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15,6</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498961">
                <a:tc>
                  <a:txBody>
                    <a:bodyPr/>
                    <a:lstStyle/>
                    <a:p>
                      <a:pPr algn="l" fontAlgn="t"/>
                      <a:r>
                        <a:rPr lang="de-DE" sz="1100" b="0" i="0" u="none" strike="noStrike" dirty="0">
                          <a:solidFill>
                            <a:srgbClr val="000000"/>
                          </a:solidFill>
                          <a:effectLst/>
                          <a:latin typeface="Arial" panose="020B0604020202020204" pitchFamily="34" charset="0"/>
                        </a:rPr>
                        <a:t>   </a:t>
                      </a:r>
                      <a:r>
                        <a:rPr lang="de-DE" sz="1400" b="0" i="0" u="none" strike="noStrike" dirty="0">
                          <a:solidFill>
                            <a:srgbClr val="000000"/>
                          </a:solidFill>
                          <a:effectLst/>
                          <a:latin typeface="Arial" panose="020B0604020202020204" pitchFamily="34" charset="0"/>
                        </a:rPr>
                        <a:t>Zwei Erwachsene und drei </a:t>
                      </a:r>
                    </a:p>
                    <a:p>
                      <a:pPr algn="l" fontAlgn="t"/>
                      <a:r>
                        <a:rPr lang="de-DE" sz="1400" b="0" i="0" u="none" strike="noStrike" dirty="0">
                          <a:solidFill>
                            <a:srgbClr val="000000"/>
                          </a:solidFill>
                          <a:effectLst/>
                          <a:latin typeface="Arial" panose="020B0604020202020204" pitchFamily="34" charset="0"/>
                        </a:rPr>
                        <a:t>                 oder mehr Kinder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29,5</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B050"/>
                          </a:solidFill>
                          <a:effectLst/>
                          <a:latin typeface="Arial" panose="020B0604020202020204" pitchFamily="34" charset="0"/>
                        </a:rPr>
                        <a:t>22,7</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31,2</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27,6</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30,0</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vMerge="1">
                  <a:txBody>
                    <a:bodyPr/>
                    <a:lstStyle/>
                    <a:p>
                      <a:endParaRPr lang="de-DE"/>
                    </a:p>
                  </a:txBody>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18,1</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54927">
                <a:tc>
                  <a:txBody>
                    <a:bodyPr/>
                    <a:lstStyle/>
                    <a:p>
                      <a:pPr algn="l" fontAlgn="ctr"/>
                      <a:r>
                        <a:rPr lang="de-DE" sz="1100" b="0" i="0" u="none" strike="noStrike">
                          <a:solidFill>
                            <a:srgbClr val="000000"/>
                          </a:solidFill>
                          <a:effectLst/>
                          <a:latin typeface="Arial" panose="020B0604020202020204" pitchFamily="34" charset="0"/>
                        </a:rPr>
                        <a:t>   Sonstiger Haushalt mit Kind(ern)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B050"/>
                          </a:solidFill>
                          <a:effectLst/>
                          <a:latin typeface="Arial" panose="020B0604020202020204" pitchFamily="34" charset="0"/>
                        </a:rPr>
                        <a:t>17,7</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B050"/>
                          </a:solidFill>
                          <a:effectLst/>
                          <a:latin typeface="Arial" panose="020B0604020202020204" pitchFamily="34" charset="0"/>
                        </a:rPr>
                        <a:t>14,9</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20,4</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15,8</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19,2</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4,0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54927">
                <a:tc>
                  <a:txBody>
                    <a:bodyPr/>
                    <a:lstStyle/>
                    <a:p>
                      <a:pPr algn="l" fontAlgn="b"/>
                      <a:r>
                        <a:rPr lang="de-DE" sz="1100" b="1" i="0" u="none" strike="noStrike" dirty="0">
                          <a:solidFill>
                            <a:srgbClr val="000000"/>
                          </a:solidFill>
                          <a:effectLst/>
                          <a:latin typeface="Arial" panose="020B0604020202020204" pitchFamily="34" charset="0"/>
                        </a:rPr>
                        <a:t>Erwerbsstatus</a:t>
                      </a:r>
                      <a:r>
                        <a:rPr lang="de-DE" sz="1100" b="1" i="0" u="none" strike="noStrike" baseline="30000" dirty="0">
                          <a:solidFill>
                            <a:srgbClr val="000000"/>
                          </a:solidFill>
                          <a:effectLst/>
                          <a:latin typeface="Arial" panose="020B0604020202020204" pitchFamily="34" charset="0"/>
                        </a:rPr>
                        <a:t>3)</a:t>
                      </a:r>
                      <a:endParaRPr lang="de-DE" sz="1100" b="1"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54927">
                <a:tc>
                  <a:txBody>
                    <a:bodyPr/>
                    <a:lstStyle/>
                    <a:p>
                      <a:pPr algn="l" fontAlgn="ctr"/>
                      <a:r>
                        <a:rPr lang="de-DE" sz="1100" b="0" i="0" u="none" strike="noStrike">
                          <a:solidFill>
                            <a:srgbClr val="000000"/>
                          </a:solidFill>
                          <a:effectLst/>
                          <a:latin typeface="Arial" panose="020B0604020202020204" pitchFamily="34" charset="0"/>
                        </a:rPr>
                        <a:t>   Erwerbstätige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1" i="0" u="none" strike="noStrike">
                          <a:solidFill>
                            <a:srgbClr val="FF0000"/>
                          </a:solidFill>
                          <a:effectLst/>
                          <a:latin typeface="Arial" panose="020B0604020202020204" pitchFamily="34" charset="0"/>
                        </a:rPr>
                        <a:t>8,3</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B050"/>
                          </a:solidFill>
                          <a:effectLst/>
                          <a:latin typeface="Arial" panose="020B0604020202020204" pitchFamily="34" charset="0"/>
                        </a:rPr>
                        <a:t>7,0</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8,0</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6,5</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7,7</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54,3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54927">
                <a:tc>
                  <a:txBody>
                    <a:bodyPr/>
                    <a:lstStyle/>
                    <a:p>
                      <a:pPr algn="l" fontAlgn="ctr"/>
                      <a:r>
                        <a:rPr lang="de-DE" sz="1100" b="0" i="0" u="none" strike="noStrike">
                          <a:solidFill>
                            <a:srgbClr val="000000"/>
                          </a:solidFill>
                          <a:effectLst/>
                          <a:latin typeface="Arial" panose="020B0604020202020204" pitchFamily="34" charset="0"/>
                        </a:rPr>
                        <a:t>      Selbständige &amp; mithelfende Fam.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1" i="0" u="none" strike="noStrike" dirty="0">
                          <a:solidFill>
                            <a:srgbClr val="FF0000"/>
                          </a:solidFill>
                          <a:effectLst/>
                          <a:latin typeface="Arial" panose="020B0604020202020204" pitchFamily="34" charset="0"/>
                        </a:rPr>
                        <a:t>9,3</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1" i="0" u="none" strike="noStrike" dirty="0">
                          <a:solidFill>
                            <a:srgbClr val="FF0000"/>
                          </a:solidFill>
                          <a:effectLst/>
                          <a:latin typeface="Arial" panose="020B0604020202020204" pitchFamily="34" charset="0"/>
                        </a:rPr>
                        <a:t>8,6</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8,4</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8,0</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8,5</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400" b="0" i="0" u="none" strike="noStrike" dirty="0">
                          <a:solidFill>
                            <a:srgbClr val="000000"/>
                          </a:solidFill>
                          <a:effectLst/>
                          <a:latin typeface="Arial" panose="020B0604020202020204" pitchFamily="34" charset="0"/>
                        </a:rPr>
                        <a:t>23,4</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0011"/>
                  </a:ext>
                </a:extLst>
              </a:tr>
              <a:tr h="254927">
                <a:tc>
                  <a:txBody>
                    <a:bodyPr/>
                    <a:lstStyle/>
                    <a:p>
                      <a:pPr algn="l" fontAlgn="ctr"/>
                      <a:r>
                        <a:rPr lang="de-DE" sz="1100" b="0" i="0" u="none" strike="noStrike">
                          <a:solidFill>
                            <a:srgbClr val="000000"/>
                          </a:solidFill>
                          <a:effectLst/>
                          <a:latin typeface="Arial" panose="020B0604020202020204" pitchFamily="34" charset="0"/>
                        </a:rPr>
                        <a:t>      Abhängig Erwerbstätige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1" i="0" u="none" strike="noStrike" dirty="0">
                          <a:solidFill>
                            <a:srgbClr val="FF0000"/>
                          </a:solidFill>
                          <a:effectLst/>
                          <a:latin typeface="Arial" panose="020B0604020202020204" pitchFamily="34" charset="0"/>
                        </a:rPr>
                        <a:t>8,2</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6,9</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7,9</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6,3</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7,6</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54927">
                <a:tc>
                  <a:txBody>
                    <a:bodyPr/>
                    <a:lstStyle/>
                    <a:p>
                      <a:pPr algn="l" fontAlgn="ctr"/>
                      <a:r>
                        <a:rPr lang="de-DE" sz="1100" b="0" i="0" u="none" strike="noStrike" dirty="0">
                          <a:solidFill>
                            <a:srgbClr val="000000"/>
                          </a:solidFill>
                          <a:effectLst/>
                          <a:latin typeface="Arial" panose="020B0604020202020204" pitchFamily="34" charset="0"/>
                        </a:rPr>
                        <a:t>  </a:t>
                      </a:r>
                      <a:r>
                        <a:rPr lang="de-DE" sz="1400" b="0" i="0" u="none" strike="noStrike" dirty="0">
                          <a:solidFill>
                            <a:srgbClr val="000000"/>
                          </a:solidFill>
                          <a:effectLst/>
                          <a:latin typeface="Arial" panose="020B0604020202020204" pitchFamily="34" charset="0"/>
                        </a:rPr>
                        <a:t> Erwerbslose</a:t>
                      </a:r>
                      <a:endParaRPr lang="de-DE"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55,3</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B050"/>
                          </a:solidFill>
                          <a:effectLst/>
                          <a:latin typeface="Arial" panose="020B0604020202020204" pitchFamily="34" charset="0"/>
                        </a:rPr>
                        <a:t>50,0</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56,0</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59,3</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57,4</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4,0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400" b="0" i="0" u="none" strike="noStrike" dirty="0">
                          <a:solidFill>
                            <a:srgbClr val="000000"/>
                          </a:solidFill>
                          <a:effectLst/>
                          <a:latin typeface="Arial" panose="020B0604020202020204" pitchFamily="34" charset="0"/>
                        </a:rPr>
                        <a:t>29,5</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0013"/>
                  </a:ext>
                </a:extLst>
              </a:tr>
              <a:tr h="254927">
                <a:tc>
                  <a:txBody>
                    <a:bodyPr/>
                    <a:lstStyle/>
                    <a:p>
                      <a:pPr algn="l" fontAlgn="ctr"/>
                      <a:r>
                        <a:rPr lang="de-DE" sz="1200" b="0" i="0" u="none" strike="noStrike" dirty="0">
                          <a:solidFill>
                            <a:srgbClr val="000000"/>
                          </a:solidFill>
                          <a:effectLst/>
                          <a:latin typeface="Arial" panose="020B0604020202020204" pitchFamily="34" charset="0"/>
                        </a:rPr>
                        <a:t>   Nichterwerbspersonen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22,3</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a:solidFill>
                            <a:srgbClr val="00B050"/>
                          </a:solidFill>
                          <a:effectLst/>
                          <a:latin typeface="Arial" panose="020B0604020202020204" pitchFamily="34" charset="0"/>
                        </a:rPr>
                        <a:t>22,7</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a:solidFill>
                            <a:srgbClr val="000000"/>
                          </a:solidFill>
                          <a:effectLst/>
                          <a:latin typeface="Arial" panose="020B0604020202020204" pitchFamily="34" charset="0"/>
                        </a:rPr>
                        <a:t>23,7</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a:solidFill>
                            <a:srgbClr val="000000"/>
                          </a:solidFill>
                          <a:effectLst/>
                          <a:latin typeface="Arial" panose="020B0604020202020204" pitchFamily="34" charset="0"/>
                        </a:rPr>
                        <a:t>18,3</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a:solidFill>
                            <a:srgbClr val="000000"/>
                          </a:solidFill>
                          <a:effectLst/>
                          <a:latin typeface="Arial" panose="020B0604020202020204" pitchFamily="34" charset="0"/>
                        </a:rPr>
                        <a:t>22,4</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a:solidFill>
                            <a:srgbClr val="000000"/>
                          </a:solidFill>
                          <a:effectLst/>
                          <a:latin typeface="Arial" panose="020B0604020202020204" pitchFamily="34" charset="0"/>
                        </a:rPr>
                        <a:t>41,2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400" b="0" i="0" u="none" strike="noStrike" dirty="0">
                          <a:solidFill>
                            <a:srgbClr val="000000"/>
                          </a:solidFill>
                          <a:effectLst/>
                          <a:latin typeface="Arial" panose="020B0604020202020204" pitchFamily="34" charset="0"/>
                        </a:rPr>
                        <a:t>22,9</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14"/>
                  </a:ext>
                </a:extLst>
              </a:tr>
              <a:tr h="254927">
                <a:tc>
                  <a:txBody>
                    <a:bodyPr/>
                    <a:lstStyle/>
                    <a:p>
                      <a:pPr algn="l" fontAlgn="ctr"/>
                      <a:r>
                        <a:rPr lang="de-DE" sz="1200" b="0" i="0" u="none" strike="noStrike" dirty="0">
                          <a:solidFill>
                            <a:srgbClr val="000000"/>
                          </a:solidFill>
                          <a:effectLst/>
                          <a:latin typeface="Arial" panose="020B0604020202020204" pitchFamily="34" charset="0"/>
                        </a:rPr>
                        <a:t>      Rentner- und PensionäreInnen</a:t>
                      </a:r>
                      <a:r>
                        <a:rPr lang="de-DE" sz="1200" b="0" i="0" u="none" strike="noStrike" baseline="30000" dirty="0">
                          <a:solidFill>
                            <a:srgbClr val="000000"/>
                          </a:solidFill>
                          <a:effectLst/>
                          <a:latin typeface="Arial" panose="020B0604020202020204" pitchFamily="34" charset="0"/>
                        </a:rPr>
                        <a:t>4)</a:t>
                      </a:r>
                      <a:endParaRPr lang="de-DE"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1" i="0" u="none" strike="noStrike" dirty="0">
                          <a:solidFill>
                            <a:srgbClr val="FF0000"/>
                          </a:solidFill>
                          <a:effectLst/>
                          <a:latin typeface="Arial" panose="020B0604020202020204" pitchFamily="34" charset="0"/>
                        </a:rPr>
                        <a:t>17,9</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1" i="0" u="none" strike="noStrike" dirty="0">
                          <a:solidFill>
                            <a:srgbClr val="FF0000"/>
                          </a:solidFill>
                          <a:effectLst/>
                          <a:latin typeface="Arial" panose="020B0604020202020204" pitchFamily="34" charset="0"/>
                        </a:rPr>
                        <a:t>22,5</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17,8</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10,6</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r" fontAlgn="b"/>
                      <a:r>
                        <a:rPr lang="de-DE" sz="1400" b="0" i="0" u="none" strike="noStrike" dirty="0">
                          <a:solidFill>
                            <a:srgbClr val="000000"/>
                          </a:solidFill>
                          <a:effectLst/>
                          <a:latin typeface="Arial" panose="020B0604020202020204" pitchFamily="34" charset="0"/>
                        </a:rPr>
                        <a:t>16,1</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24,7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400" b="0" i="0" u="none" strike="noStrike" dirty="0">
                          <a:solidFill>
                            <a:srgbClr val="000000"/>
                          </a:solidFill>
                          <a:effectLst/>
                          <a:latin typeface="Arial" panose="020B0604020202020204" pitchFamily="34" charset="0"/>
                        </a:rPr>
                        <a:t>20,8</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0015"/>
                  </a:ext>
                </a:extLst>
              </a:tr>
              <a:tr h="254927">
                <a:tc>
                  <a:txBody>
                    <a:bodyPr/>
                    <a:lstStyle/>
                    <a:p>
                      <a:pPr algn="l" fontAlgn="ctr"/>
                      <a:r>
                        <a:rPr lang="de-DE" sz="1200" b="0" i="0" u="none" strike="noStrike" dirty="0">
                          <a:solidFill>
                            <a:srgbClr val="000000"/>
                          </a:solidFill>
                          <a:effectLst/>
                          <a:latin typeface="Arial" panose="020B0604020202020204" pitchFamily="34" charset="0"/>
                        </a:rPr>
                        <a:t>      Personen im Alter unter 18 Jahren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B050"/>
                          </a:solidFill>
                          <a:effectLst/>
                          <a:latin typeface="Arial" panose="020B0604020202020204" pitchFamily="34" charset="0"/>
                        </a:rPr>
                        <a:t>19,3</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16,6</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21,2</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a:solidFill>
                            <a:srgbClr val="000000"/>
                          </a:solidFill>
                          <a:effectLst/>
                          <a:latin typeface="Arial" panose="020B0604020202020204" pitchFamily="34" charset="0"/>
                        </a:rPr>
                        <a:t>17,8</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20,4</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254927">
                <a:tc>
                  <a:txBody>
                    <a:bodyPr/>
                    <a:lstStyle/>
                    <a:p>
                      <a:pPr algn="l" fontAlgn="ctr"/>
                      <a:r>
                        <a:rPr lang="de-DE" sz="1200" b="0" i="0" u="none" strike="noStrike" dirty="0">
                          <a:solidFill>
                            <a:srgbClr val="000000"/>
                          </a:solidFill>
                          <a:effectLst/>
                          <a:latin typeface="Arial" panose="020B0604020202020204" pitchFamily="34" charset="0"/>
                        </a:rPr>
                        <a:t>      Sonstige Nichterwerbspersonen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38,1</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B050"/>
                          </a:solidFill>
                          <a:effectLst/>
                          <a:latin typeface="Arial" panose="020B0604020202020204" pitchFamily="34" charset="0"/>
                        </a:rPr>
                        <a:t>34,6</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41,2</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47,7</a:t>
                      </a:r>
                    </a:p>
                  </a:txBody>
                  <a:tcPr marL="9525" marR="857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41,6</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b"/>
                      <a:r>
                        <a:rPr lang="de-DE" sz="1400" b="0" i="0" u="none" strike="noStrike" dirty="0">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1977259818"/>
              </p:ext>
            </p:extLst>
          </p:nvPr>
        </p:nvGraphicFramePr>
        <p:xfrm>
          <a:off x="623392" y="116632"/>
          <a:ext cx="10414000" cy="567690"/>
        </p:xfrm>
        <a:graphic>
          <a:graphicData uri="http://schemas.openxmlformats.org/drawingml/2006/table">
            <a:tbl>
              <a:tblPr/>
              <a:tblGrid>
                <a:gridCol w="2584496">
                  <a:extLst>
                    <a:ext uri="{9D8B030D-6E8A-4147-A177-3AD203B41FA5}">
                      <a16:colId xmlns:a16="http://schemas.microsoft.com/office/drawing/2014/main" val="20000"/>
                    </a:ext>
                  </a:extLst>
                </a:gridCol>
                <a:gridCol w="978688">
                  <a:extLst>
                    <a:ext uri="{9D8B030D-6E8A-4147-A177-3AD203B41FA5}">
                      <a16:colId xmlns:a16="http://schemas.microsoft.com/office/drawing/2014/main" val="20001"/>
                    </a:ext>
                  </a:extLst>
                </a:gridCol>
                <a:gridCol w="978688">
                  <a:extLst>
                    <a:ext uri="{9D8B030D-6E8A-4147-A177-3AD203B41FA5}">
                      <a16:colId xmlns:a16="http://schemas.microsoft.com/office/drawing/2014/main" val="20002"/>
                    </a:ext>
                  </a:extLst>
                </a:gridCol>
                <a:gridCol w="978688">
                  <a:extLst>
                    <a:ext uri="{9D8B030D-6E8A-4147-A177-3AD203B41FA5}">
                      <a16:colId xmlns:a16="http://schemas.microsoft.com/office/drawing/2014/main" val="20003"/>
                    </a:ext>
                  </a:extLst>
                </a:gridCol>
                <a:gridCol w="978688">
                  <a:extLst>
                    <a:ext uri="{9D8B030D-6E8A-4147-A177-3AD203B41FA5}">
                      <a16:colId xmlns:a16="http://schemas.microsoft.com/office/drawing/2014/main" val="20004"/>
                    </a:ext>
                  </a:extLst>
                </a:gridCol>
                <a:gridCol w="978688">
                  <a:extLst>
                    <a:ext uri="{9D8B030D-6E8A-4147-A177-3AD203B41FA5}">
                      <a16:colId xmlns:a16="http://schemas.microsoft.com/office/drawing/2014/main" val="20005"/>
                    </a:ext>
                  </a:extLst>
                </a:gridCol>
                <a:gridCol w="978688">
                  <a:extLst>
                    <a:ext uri="{9D8B030D-6E8A-4147-A177-3AD203B41FA5}">
                      <a16:colId xmlns:a16="http://schemas.microsoft.com/office/drawing/2014/main" val="20006"/>
                    </a:ext>
                  </a:extLst>
                </a:gridCol>
                <a:gridCol w="1957376">
                  <a:extLst>
                    <a:ext uri="{9D8B030D-6E8A-4147-A177-3AD203B41FA5}">
                      <a16:colId xmlns:a16="http://schemas.microsoft.com/office/drawing/2014/main" val="20007"/>
                    </a:ext>
                  </a:extLst>
                </a:gridCol>
              </a:tblGrid>
              <a:tr h="361950">
                <a:tc>
                  <a:txBody>
                    <a:bodyPr/>
                    <a:lstStyle/>
                    <a:p>
                      <a:pPr algn="l" fontAlgn="b"/>
                      <a:r>
                        <a:rPr lang="de-DE"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200" b="0" i="0" u="none" strike="noStrike" dirty="0">
                          <a:solidFill>
                            <a:srgbClr val="000000"/>
                          </a:solidFill>
                          <a:effectLst/>
                          <a:latin typeface="Arial" panose="020B0604020202020204" pitchFamily="34" charset="0"/>
                        </a:rPr>
                        <a:t>Baden-Württemberg</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200" b="0" i="0" u="none" strike="noStrike" dirty="0">
                          <a:solidFill>
                            <a:srgbClr val="000000"/>
                          </a:solidFill>
                          <a:effectLst/>
                          <a:latin typeface="Arial" panose="020B0604020202020204" pitchFamily="34" charset="0"/>
                        </a:rPr>
                        <a:t>Bayern</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200" b="0" i="0" u="none" strike="noStrike" dirty="0">
                          <a:solidFill>
                            <a:srgbClr val="000000"/>
                          </a:solidFill>
                          <a:effectLst/>
                          <a:latin typeface="Arial" panose="020B0604020202020204" pitchFamily="34" charset="0"/>
                        </a:rPr>
                        <a:t>West-deutschland</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200" b="0" i="0" u="none" strike="noStrike" dirty="0">
                          <a:solidFill>
                            <a:srgbClr val="000000"/>
                          </a:solidFill>
                          <a:effectLst/>
                          <a:latin typeface="Arial" panose="020B0604020202020204" pitchFamily="34" charset="0"/>
                        </a:rPr>
                        <a:t>Ost-deutschland</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200" b="0" i="0" u="none" strike="noStrike" dirty="0">
                          <a:solidFill>
                            <a:srgbClr val="000000"/>
                          </a:solidFill>
                          <a:effectLst/>
                          <a:latin typeface="Arial" panose="020B0604020202020204" pitchFamily="34" charset="0"/>
                        </a:rPr>
                        <a:t>Bund</a:t>
                      </a:r>
                    </a:p>
                  </a:txBody>
                  <a:tcPr marL="9525" marR="9525" marT="9525"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t"/>
                      <a:r>
                        <a:rPr lang="de-DE" sz="1200" b="0" i="0" u="none" strike="noStrike" dirty="0">
                          <a:solidFill>
                            <a:srgbClr val="000000"/>
                          </a:solidFill>
                          <a:effectLst/>
                          <a:latin typeface="Arial" panose="020B0604020202020204" pitchFamily="34" charset="0"/>
                        </a:rPr>
                        <a:t>Bund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00"/>
                  </a:ext>
                </a:extLst>
              </a:tr>
              <a:tr h="190500">
                <a:tc>
                  <a:txBody>
                    <a:bodyPr/>
                    <a:lstStyle/>
                    <a:p>
                      <a:pPr algn="l" fontAlgn="b"/>
                      <a:r>
                        <a:rPr lang="de-DE"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ctr" fontAlgn="b"/>
                      <a:r>
                        <a:rPr lang="de-DE" sz="1200" b="0" i="0" u="none" strike="noStrike" dirty="0">
                          <a:solidFill>
                            <a:srgbClr val="000000"/>
                          </a:solidFill>
                          <a:effectLst/>
                          <a:latin typeface="Arial" panose="020B0604020202020204" pitchFamily="34" charset="0"/>
                        </a:rPr>
                        <a:t>Landesmediane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gridSpan="2">
                  <a:txBody>
                    <a:bodyPr/>
                    <a:lstStyle/>
                    <a:p>
                      <a:pPr algn="ctr" fontAlgn="b"/>
                      <a:r>
                        <a:rPr lang="de-DE" sz="1200" b="0" i="0" u="none" strike="noStrike" dirty="0">
                          <a:solidFill>
                            <a:srgbClr val="000000"/>
                          </a:solidFill>
                          <a:effectLst/>
                          <a:latin typeface="Arial" panose="020B0604020202020204" pitchFamily="34" charset="0"/>
                        </a:rPr>
                        <a:t>Regionalmediane</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a:txBody>
                    <a:bodyPr/>
                    <a:lstStyle/>
                    <a:p>
                      <a:pPr algn="l" fontAlgn="b"/>
                      <a:r>
                        <a:rPr lang="de-DE" sz="1100" b="0" i="0" u="none" strike="noStrike" dirty="0">
                          <a:solidFill>
                            <a:srgbClr val="000000"/>
                          </a:solidFill>
                          <a:effectLst/>
                          <a:latin typeface="Arial" panose="020B0604020202020204" pitchFamily="34" charset="0"/>
                        </a:rPr>
                        <a:t>Bundesmedian</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de-DE" sz="1200" b="0" i="0" u="none" strike="noStrike" dirty="0" err="1">
                          <a:solidFill>
                            <a:srgbClr val="000000"/>
                          </a:solidFill>
                          <a:effectLst/>
                          <a:latin typeface="Arial" panose="020B0604020202020204" pitchFamily="34" charset="0"/>
                        </a:rPr>
                        <a:t>Bevölk</a:t>
                      </a:r>
                      <a:r>
                        <a:rPr lang="de-DE" sz="1200" b="0" i="0" u="none" strike="noStrike" dirty="0">
                          <a:solidFill>
                            <a:srgbClr val="000000"/>
                          </a:solidFill>
                          <a:effectLst/>
                          <a:latin typeface="Arial" panose="020B0604020202020204" pitchFamily="34" charset="0"/>
                        </a:rPr>
                        <a:t>-Anteil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b"/>
                      <a:r>
                        <a:rPr lang="de-DE" sz="1200" b="0" i="0" u="none" strike="noStrike" dirty="0">
                          <a:solidFill>
                            <a:srgbClr val="000000"/>
                          </a:solidFill>
                          <a:effectLst/>
                          <a:latin typeface="Arial" panose="020B0604020202020204" pitchFamily="34" charset="0"/>
                        </a:rPr>
                        <a:t>Armutsgefährdungslücke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4427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56</a:t>
            </a:r>
          </a:p>
        </p:txBody>
      </p:sp>
      <p:sp>
        <p:nvSpPr>
          <p:cNvPr id="3" name="Inhaltsplatzhalter 2"/>
          <p:cNvSpPr>
            <a:spLocks noGrp="1"/>
          </p:cNvSpPr>
          <p:nvPr>
            <p:ph idx="1"/>
          </p:nvPr>
        </p:nvSpPr>
        <p:spPr>
          <a:xfrm>
            <a:off x="609600" y="2276874"/>
            <a:ext cx="10972800" cy="4444602"/>
          </a:xfrm>
        </p:spPr>
        <p:txBody>
          <a:bodyPr>
            <a:normAutofit fontScale="70000" lnSpcReduction="20000"/>
          </a:bodyPr>
          <a:lstStyle/>
          <a:p>
            <a:r>
              <a:rPr lang="de-DE" dirty="0"/>
              <a:t>Auffällig, aber vor dem Hintergrund der Hartz IV-Reform verständlich (Peitsche des niedrigen Bedarfssatzes), ist die extreme Armutsgefährdung der Erwerbslosen.</a:t>
            </a:r>
          </a:p>
          <a:p>
            <a:r>
              <a:rPr lang="de-DE" dirty="0"/>
              <a:t>Bei den Haushaltstypen fallen neben den Alleinerziehenden (zu oft Koppelung von Teilzeit und typischen „Frauenberufen“, die niedrig bezahlt werden) vor allem die Alleinstehenden auf. Nicht nur ihre Armutsgefährdung ist hoch (Junge und Rentner vgl. Folie 51f.), sondern auch die Lücke zum Median.</a:t>
            </a:r>
          </a:p>
          <a:p>
            <a:r>
              <a:rPr lang="de-DE" dirty="0"/>
              <a:t>Bei den anderen Haushalten mit Kindern fällt auf, dass bei drei und mehr Kindern offenbar das Sozialsystem die Einkommensausfälle nicht mehr ausreichend kompensiert. (</a:t>
            </a:r>
            <a:r>
              <a:rPr lang="de-DE" dirty="0" err="1"/>
              <a:t>vgl</a:t>
            </a:r>
            <a:r>
              <a:rPr lang="de-DE" dirty="0"/>
              <a:t> auch Folie 60: Reduktion der Bedürftigkeit durch Sozialleistungen bei zwei Kindern höher als bei drei und mehr)</a:t>
            </a:r>
          </a:p>
          <a:p>
            <a:r>
              <a:rPr lang="de-DE" dirty="0"/>
              <a:t>Unklar bleibt, welche ökonomische Situation diese Haushalte vor der Kinderphase hatten (Niedrigverdiener, Doppelverdiener, Arbeitslos) bzw. sonstige mögliche Gründe für die Koppelung Kinderreichtum/Einkommensarmut (Migrationshintergrund, ausländische Herkunft, Qualifikation)</a:t>
            </a:r>
          </a:p>
          <a:p>
            <a:endParaRPr lang="de-DE" dirty="0"/>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57</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709352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58</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1869507817"/>
              </p:ext>
            </p:extLst>
          </p:nvPr>
        </p:nvGraphicFramePr>
        <p:xfrm>
          <a:off x="10130209" y="1537930"/>
          <a:ext cx="2016224" cy="4790440"/>
        </p:xfrm>
        <a:graphic>
          <a:graphicData uri="http://schemas.openxmlformats.org/drawingml/2006/table">
            <a:tbl>
              <a:tblPr firstRow="1" bandRow="1">
                <a:tableStyleId>{21E4AEA4-8DFA-4A89-87EB-49C32662AFE0}</a:tableStyleId>
              </a:tblPr>
              <a:tblGrid>
                <a:gridCol w="320108">
                  <a:extLst>
                    <a:ext uri="{9D8B030D-6E8A-4147-A177-3AD203B41FA5}">
                      <a16:colId xmlns:a16="http://schemas.microsoft.com/office/drawing/2014/main" val="20000"/>
                    </a:ext>
                  </a:extLst>
                </a:gridCol>
                <a:gridCol w="1696116">
                  <a:extLst>
                    <a:ext uri="{9D8B030D-6E8A-4147-A177-3AD203B41FA5}">
                      <a16:colId xmlns:a16="http://schemas.microsoft.com/office/drawing/2014/main" val="20001"/>
                    </a:ext>
                  </a:extLst>
                </a:gridCol>
              </a:tblGrid>
              <a:tr h="370840">
                <a:tc gridSpan="2">
                  <a:txBody>
                    <a:bodyPr/>
                    <a:lstStyle/>
                    <a:p>
                      <a:pPr algn="ctr"/>
                      <a:r>
                        <a:rPr lang="de-DE" sz="1200" dirty="0"/>
                        <a:t>ISCED-Stufen</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r>
                        <a:rPr lang="de-DE" sz="1200" dirty="0"/>
                        <a:t>0</a:t>
                      </a:r>
                    </a:p>
                  </a:txBody>
                  <a:tcPr/>
                </a:tc>
                <a:tc>
                  <a:txBody>
                    <a:bodyPr/>
                    <a:lstStyle/>
                    <a:p>
                      <a:r>
                        <a:rPr lang="de-DE" sz="1200" dirty="0"/>
                        <a:t>Krippe, </a:t>
                      </a:r>
                      <a:r>
                        <a:rPr lang="de-DE" sz="1200" dirty="0" err="1"/>
                        <a:t>Kiga</a:t>
                      </a:r>
                      <a:endParaRPr lang="de-DE" sz="1200" dirty="0"/>
                    </a:p>
                  </a:txBody>
                  <a:tcPr/>
                </a:tc>
                <a:extLst>
                  <a:ext uri="{0D108BD9-81ED-4DB2-BD59-A6C34878D82A}">
                    <a16:rowId xmlns:a16="http://schemas.microsoft.com/office/drawing/2014/main" val="10001"/>
                  </a:ext>
                </a:extLst>
              </a:tr>
              <a:tr h="370840">
                <a:tc>
                  <a:txBody>
                    <a:bodyPr/>
                    <a:lstStyle/>
                    <a:p>
                      <a:r>
                        <a:rPr lang="de-DE" sz="1200" dirty="0"/>
                        <a:t>1</a:t>
                      </a:r>
                    </a:p>
                  </a:txBody>
                  <a:tcPr/>
                </a:tc>
                <a:tc>
                  <a:txBody>
                    <a:bodyPr/>
                    <a:lstStyle/>
                    <a:p>
                      <a:r>
                        <a:rPr lang="de-DE" sz="1200" dirty="0"/>
                        <a:t>Grundschule</a:t>
                      </a:r>
                    </a:p>
                  </a:txBody>
                  <a:tcPr/>
                </a:tc>
                <a:extLst>
                  <a:ext uri="{0D108BD9-81ED-4DB2-BD59-A6C34878D82A}">
                    <a16:rowId xmlns:a16="http://schemas.microsoft.com/office/drawing/2014/main" val="10002"/>
                  </a:ext>
                </a:extLst>
              </a:tr>
              <a:tr h="370840">
                <a:tc>
                  <a:txBody>
                    <a:bodyPr/>
                    <a:lstStyle/>
                    <a:p>
                      <a:r>
                        <a:rPr lang="de-DE" sz="1200" dirty="0"/>
                        <a:t>2</a:t>
                      </a:r>
                    </a:p>
                  </a:txBody>
                  <a:tcPr/>
                </a:tc>
                <a:tc>
                  <a:txBody>
                    <a:bodyPr/>
                    <a:lstStyle/>
                    <a:p>
                      <a:r>
                        <a:rPr lang="de-DE" sz="1200" dirty="0"/>
                        <a:t>Haupt-/Realschule </a:t>
                      </a:r>
                      <a:br>
                        <a:rPr lang="de-DE" sz="1200" dirty="0"/>
                      </a:br>
                      <a:r>
                        <a:rPr lang="de-DE" sz="1200" dirty="0" err="1"/>
                        <a:t>Gymn</a:t>
                      </a:r>
                      <a:r>
                        <a:rPr lang="de-DE" sz="1200" dirty="0"/>
                        <a:t>. bis 10.</a:t>
                      </a:r>
                    </a:p>
                  </a:txBody>
                  <a:tcPr/>
                </a:tc>
                <a:extLst>
                  <a:ext uri="{0D108BD9-81ED-4DB2-BD59-A6C34878D82A}">
                    <a16:rowId xmlns:a16="http://schemas.microsoft.com/office/drawing/2014/main" val="10003"/>
                  </a:ext>
                </a:extLst>
              </a:tr>
              <a:tr h="370840">
                <a:tc>
                  <a:txBody>
                    <a:bodyPr/>
                    <a:lstStyle/>
                    <a:p>
                      <a:r>
                        <a:rPr lang="de-DE" sz="1200" dirty="0"/>
                        <a:t>3</a:t>
                      </a:r>
                    </a:p>
                  </a:txBody>
                  <a:tcPr/>
                </a:tc>
                <a:tc>
                  <a:txBody>
                    <a:bodyPr/>
                    <a:lstStyle/>
                    <a:p>
                      <a:r>
                        <a:rPr lang="de-DE" sz="1200" dirty="0" err="1"/>
                        <a:t>Gymn.Oberstufe</a:t>
                      </a:r>
                      <a:r>
                        <a:rPr lang="de-DE" sz="1200" dirty="0"/>
                        <a:t> </a:t>
                      </a:r>
                      <a:br>
                        <a:rPr lang="de-DE" sz="1200" dirty="0"/>
                      </a:br>
                      <a:r>
                        <a:rPr lang="de-DE" sz="1200" dirty="0"/>
                        <a:t>Geselle ohne Hochschulzugang</a:t>
                      </a:r>
                    </a:p>
                  </a:txBody>
                  <a:tcPr/>
                </a:tc>
                <a:extLst>
                  <a:ext uri="{0D108BD9-81ED-4DB2-BD59-A6C34878D82A}">
                    <a16:rowId xmlns:a16="http://schemas.microsoft.com/office/drawing/2014/main" val="10004"/>
                  </a:ext>
                </a:extLst>
              </a:tr>
              <a:tr h="370840">
                <a:tc>
                  <a:txBody>
                    <a:bodyPr/>
                    <a:lstStyle/>
                    <a:p>
                      <a:r>
                        <a:rPr lang="de-DE" sz="1200" dirty="0"/>
                        <a:t>4</a:t>
                      </a:r>
                    </a:p>
                  </a:txBody>
                  <a:tcPr/>
                </a:tc>
                <a:tc>
                  <a:txBody>
                    <a:bodyPr/>
                    <a:lstStyle/>
                    <a:p>
                      <a:r>
                        <a:rPr lang="de-DE" sz="1200" dirty="0"/>
                        <a:t>Geselle mit Hochschulzugang, Abendschule</a:t>
                      </a:r>
                    </a:p>
                  </a:txBody>
                  <a:tcPr/>
                </a:tc>
                <a:extLst>
                  <a:ext uri="{0D108BD9-81ED-4DB2-BD59-A6C34878D82A}">
                    <a16:rowId xmlns:a16="http://schemas.microsoft.com/office/drawing/2014/main" val="10005"/>
                  </a:ext>
                </a:extLst>
              </a:tr>
              <a:tr h="370840">
                <a:tc>
                  <a:txBody>
                    <a:bodyPr/>
                    <a:lstStyle/>
                    <a:p>
                      <a:r>
                        <a:rPr lang="de-DE" sz="1200" dirty="0"/>
                        <a:t>5</a:t>
                      </a:r>
                    </a:p>
                  </a:txBody>
                  <a:tcPr/>
                </a:tc>
                <a:tc>
                  <a:txBody>
                    <a:bodyPr/>
                    <a:lstStyle/>
                    <a:p>
                      <a:r>
                        <a:rPr lang="de-DE" sz="1200" dirty="0"/>
                        <a:t>Meister</a:t>
                      </a:r>
                    </a:p>
                  </a:txBody>
                  <a:tcPr/>
                </a:tc>
                <a:extLst>
                  <a:ext uri="{0D108BD9-81ED-4DB2-BD59-A6C34878D82A}">
                    <a16:rowId xmlns:a16="http://schemas.microsoft.com/office/drawing/2014/main" val="10006"/>
                  </a:ext>
                </a:extLst>
              </a:tr>
              <a:tr h="370840">
                <a:tc>
                  <a:txBody>
                    <a:bodyPr/>
                    <a:lstStyle/>
                    <a:p>
                      <a:r>
                        <a:rPr lang="de-DE" sz="1200" dirty="0"/>
                        <a:t>6</a:t>
                      </a:r>
                    </a:p>
                  </a:txBody>
                  <a:tcPr/>
                </a:tc>
                <a:tc>
                  <a:txBody>
                    <a:bodyPr/>
                    <a:lstStyle/>
                    <a:p>
                      <a:r>
                        <a:rPr lang="de-DE" sz="1200" dirty="0"/>
                        <a:t>Bachelor, Fachschule</a:t>
                      </a:r>
                    </a:p>
                  </a:txBody>
                  <a:tcPr/>
                </a:tc>
                <a:extLst>
                  <a:ext uri="{0D108BD9-81ED-4DB2-BD59-A6C34878D82A}">
                    <a16:rowId xmlns:a16="http://schemas.microsoft.com/office/drawing/2014/main" val="10007"/>
                  </a:ext>
                </a:extLst>
              </a:tr>
              <a:tr h="370840">
                <a:tc>
                  <a:txBody>
                    <a:bodyPr/>
                    <a:lstStyle/>
                    <a:p>
                      <a:r>
                        <a:rPr lang="de-DE" sz="1200" dirty="0"/>
                        <a:t>7</a:t>
                      </a:r>
                    </a:p>
                  </a:txBody>
                  <a:tcPr/>
                </a:tc>
                <a:tc>
                  <a:txBody>
                    <a:bodyPr/>
                    <a:lstStyle/>
                    <a:p>
                      <a:r>
                        <a:rPr lang="de-DE" sz="1200" dirty="0"/>
                        <a:t>Master</a:t>
                      </a:r>
                    </a:p>
                  </a:txBody>
                  <a:tcPr/>
                </a:tc>
                <a:extLst>
                  <a:ext uri="{0D108BD9-81ED-4DB2-BD59-A6C34878D82A}">
                    <a16:rowId xmlns:a16="http://schemas.microsoft.com/office/drawing/2014/main" val="10008"/>
                  </a:ext>
                </a:extLst>
              </a:tr>
              <a:tr h="370840">
                <a:tc>
                  <a:txBody>
                    <a:bodyPr/>
                    <a:lstStyle/>
                    <a:p>
                      <a:r>
                        <a:rPr lang="de-DE" sz="1200" dirty="0"/>
                        <a:t>8</a:t>
                      </a:r>
                    </a:p>
                  </a:txBody>
                  <a:tcPr/>
                </a:tc>
                <a:tc>
                  <a:txBody>
                    <a:bodyPr/>
                    <a:lstStyle/>
                    <a:p>
                      <a:r>
                        <a:rPr lang="de-DE" sz="1200" dirty="0"/>
                        <a:t>Promotion</a:t>
                      </a:r>
                    </a:p>
                  </a:txBody>
                  <a:tcPr/>
                </a:tc>
                <a:extLst>
                  <a:ext uri="{0D108BD9-81ED-4DB2-BD59-A6C34878D82A}">
                    <a16:rowId xmlns:a16="http://schemas.microsoft.com/office/drawing/2014/main" val="10009"/>
                  </a:ext>
                </a:extLst>
              </a:tr>
              <a:tr h="370840">
                <a:tc>
                  <a:txBody>
                    <a:bodyPr/>
                    <a:lstStyle/>
                    <a:p>
                      <a:r>
                        <a:rPr lang="de-DE" sz="1200" dirty="0"/>
                        <a:t>9</a:t>
                      </a:r>
                    </a:p>
                  </a:txBody>
                  <a:tcPr/>
                </a:tc>
                <a:tc>
                  <a:txBody>
                    <a:bodyPr/>
                    <a:lstStyle/>
                    <a:p>
                      <a:r>
                        <a:rPr lang="de-DE" sz="1200" dirty="0"/>
                        <a:t>Förderschulen v.a. für geistig Behinderte </a:t>
                      </a:r>
                    </a:p>
                  </a:txBody>
                  <a:tcPr/>
                </a:tc>
                <a:extLst>
                  <a:ext uri="{0D108BD9-81ED-4DB2-BD59-A6C34878D82A}">
                    <a16:rowId xmlns:a16="http://schemas.microsoft.com/office/drawing/2014/main" val="10010"/>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3177877657"/>
              </p:ext>
            </p:extLst>
          </p:nvPr>
        </p:nvGraphicFramePr>
        <p:xfrm>
          <a:off x="26293" y="0"/>
          <a:ext cx="10414000" cy="552450"/>
        </p:xfrm>
        <a:graphic>
          <a:graphicData uri="http://schemas.openxmlformats.org/drawingml/2006/table">
            <a:tbl>
              <a:tblPr/>
              <a:tblGrid>
                <a:gridCol w="2584496">
                  <a:extLst>
                    <a:ext uri="{9D8B030D-6E8A-4147-A177-3AD203B41FA5}">
                      <a16:colId xmlns:a16="http://schemas.microsoft.com/office/drawing/2014/main" val="20000"/>
                    </a:ext>
                  </a:extLst>
                </a:gridCol>
                <a:gridCol w="978688">
                  <a:extLst>
                    <a:ext uri="{9D8B030D-6E8A-4147-A177-3AD203B41FA5}">
                      <a16:colId xmlns:a16="http://schemas.microsoft.com/office/drawing/2014/main" val="20001"/>
                    </a:ext>
                  </a:extLst>
                </a:gridCol>
                <a:gridCol w="978688">
                  <a:extLst>
                    <a:ext uri="{9D8B030D-6E8A-4147-A177-3AD203B41FA5}">
                      <a16:colId xmlns:a16="http://schemas.microsoft.com/office/drawing/2014/main" val="20002"/>
                    </a:ext>
                  </a:extLst>
                </a:gridCol>
                <a:gridCol w="978688">
                  <a:extLst>
                    <a:ext uri="{9D8B030D-6E8A-4147-A177-3AD203B41FA5}">
                      <a16:colId xmlns:a16="http://schemas.microsoft.com/office/drawing/2014/main" val="20003"/>
                    </a:ext>
                  </a:extLst>
                </a:gridCol>
                <a:gridCol w="978688">
                  <a:extLst>
                    <a:ext uri="{9D8B030D-6E8A-4147-A177-3AD203B41FA5}">
                      <a16:colId xmlns:a16="http://schemas.microsoft.com/office/drawing/2014/main" val="20004"/>
                    </a:ext>
                  </a:extLst>
                </a:gridCol>
                <a:gridCol w="978688">
                  <a:extLst>
                    <a:ext uri="{9D8B030D-6E8A-4147-A177-3AD203B41FA5}">
                      <a16:colId xmlns:a16="http://schemas.microsoft.com/office/drawing/2014/main" val="20005"/>
                    </a:ext>
                  </a:extLst>
                </a:gridCol>
                <a:gridCol w="978688">
                  <a:extLst>
                    <a:ext uri="{9D8B030D-6E8A-4147-A177-3AD203B41FA5}">
                      <a16:colId xmlns:a16="http://schemas.microsoft.com/office/drawing/2014/main" val="20006"/>
                    </a:ext>
                  </a:extLst>
                </a:gridCol>
                <a:gridCol w="1957376">
                  <a:extLst>
                    <a:ext uri="{9D8B030D-6E8A-4147-A177-3AD203B41FA5}">
                      <a16:colId xmlns:a16="http://schemas.microsoft.com/office/drawing/2014/main" val="20007"/>
                    </a:ext>
                  </a:extLst>
                </a:gridCol>
              </a:tblGrid>
              <a:tr h="361950">
                <a:tc>
                  <a:txBody>
                    <a:bodyPr/>
                    <a:lstStyle/>
                    <a:p>
                      <a:pPr algn="l" fontAlgn="b"/>
                      <a:r>
                        <a:rPr lang="de-DE"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100" b="0" i="0" u="none" strike="noStrike">
                          <a:solidFill>
                            <a:srgbClr val="000000"/>
                          </a:solidFill>
                          <a:effectLst/>
                          <a:latin typeface="Arial" panose="020B0604020202020204" pitchFamily="34" charset="0"/>
                        </a:rPr>
                        <a:t>Baden-Württemberg</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100" b="0" i="0" u="none" strike="noStrike">
                          <a:solidFill>
                            <a:srgbClr val="000000"/>
                          </a:solidFill>
                          <a:effectLst/>
                          <a:latin typeface="Arial" panose="020B0604020202020204" pitchFamily="34" charset="0"/>
                        </a:rPr>
                        <a:t>Bayern</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100" b="0" i="0" u="none" strike="noStrike">
                          <a:solidFill>
                            <a:srgbClr val="000000"/>
                          </a:solidFill>
                          <a:effectLst/>
                          <a:latin typeface="Arial" panose="020B0604020202020204" pitchFamily="34" charset="0"/>
                        </a:rPr>
                        <a:t>West-deutschland</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100" b="0" i="0" u="none" strike="noStrike">
                          <a:solidFill>
                            <a:srgbClr val="000000"/>
                          </a:solidFill>
                          <a:effectLst/>
                          <a:latin typeface="Arial" panose="020B0604020202020204" pitchFamily="34" charset="0"/>
                        </a:rPr>
                        <a:t>Ost-deutschland</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de-DE" sz="1100" b="0" i="0" u="none" strike="noStrike">
                          <a:solidFill>
                            <a:srgbClr val="000000"/>
                          </a:solidFill>
                          <a:effectLst/>
                          <a:latin typeface="Arial" panose="020B0604020202020204" pitchFamily="34" charset="0"/>
                        </a:rPr>
                        <a:t>Bund</a:t>
                      </a:r>
                    </a:p>
                  </a:txBody>
                  <a:tcPr marL="9525" marR="9525" marT="9525"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t"/>
                      <a:r>
                        <a:rPr lang="de-DE" sz="1100" b="0" i="0" u="none" strike="noStrike">
                          <a:solidFill>
                            <a:srgbClr val="000000"/>
                          </a:solidFill>
                          <a:effectLst/>
                          <a:latin typeface="Arial" panose="020B0604020202020204" pitchFamily="34" charset="0"/>
                        </a:rPr>
                        <a:t>Bund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00"/>
                  </a:ext>
                </a:extLst>
              </a:tr>
              <a:tr h="190500">
                <a:tc>
                  <a:txBody>
                    <a:bodyPr/>
                    <a:lstStyle/>
                    <a:p>
                      <a:pPr algn="l" fontAlgn="b"/>
                      <a:r>
                        <a:rPr lang="de-DE"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ctr" fontAlgn="b"/>
                      <a:r>
                        <a:rPr lang="de-DE" sz="1100" b="0" i="0" u="none" strike="noStrike">
                          <a:solidFill>
                            <a:srgbClr val="000000"/>
                          </a:solidFill>
                          <a:effectLst/>
                          <a:latin typeface="Arial" panose="020B0604020202020204" pitchFamily="34" charset="0"/>
                        </a:rPr>
                        <a:t>Landesmediane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gridSpan="2">
                  <a:txBody>
                    <a:bodyPr/>
                    <a:lstStyle/>
                    <a:p>
                      <a:pPr algn="ctr" fontAlgn="b"/>
                      <a:r>
                        <a:rPr lang="de-DE" sz="1100" b="0" i="0" u="none" strike="noStrike">
                          <a:solidFill>
                            <a:srgbClr val="000000"/>
                          </a:solidFill>
                          <a:effectLst/>
                          <a:latin typeface="Arial" panose="020B0604020202020204" pitchFamily="34" charset="0"/>
                        </a:rPr>
                        <a:t>Regionalmediane</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de-DE"/>
                    </a:p>
                  </a:txBody>
                  <a:tcPr/>
                </a:tc>
                <a:tc>
                  <a:txBody>
                    <a:bodyPr/>
                    <a:lstStyle/>
                    <a:p>
                      <a:pPr algn="l" fontAlgn="b"/>
                      <a:r>
                        <a:rPr lang="de-DE" sz="1100" b="0" i="0" u="none" strike="noStrike">
                          <a:solidFill>
                            <a:srgbClr val="000000"/>
                          </a:solidFill>
                          <a:effectLst/>
                          <a:latin typeface="Arial" panose="020B0604020202020204" pitchFamily="34" charset="0"/>
                        </a:rPr>
                        <a:t>Bundesmedian</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de-DE" sz="1100" b="0" i="0" u="none" strike="noStrike">
                          <a:solidFill>
                            <a:srgbClr val="000000"/>
                          </a:solidFill>
                          <a:effectLst/>
                          <a:latin typeface="Arial" panose="020B0604020202020204" pitchFamily="34" charset="0"/>
                        </a:rPr>
                        <a:t>Bevölk-Anteil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b"/>
                      <a:r>
                        <a:rPr lang="de-DE" sz="1100" b="0" i="0" u="none" strike="noStrike" dirty="0">
                          <a:solidFill>
                            <a:srgbClr val="000000"/>
                          </a:solidFill>
                          <a:effectLst/>
                          <a:latin typeface="Arial" panose="020B0604020202020204" pitchFamily="34" charset="0"/>
                        </a:rPr>
                        <a:t>Armutsgefährdungslücke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2281700012"/>
              </p:ext>
            </p:extLst>
          </p:nvPr>
        </p:nvGraphicFramePr>
        <p:xfrm>
          <a:off x="26292" y="548680"/>
          <a:ext cx="10414000" cy="4760338"/>
        </p:xfrm>
        <a:graphic>
          <a:graphicData uri="http://schemas.openxmlformats.org/drawingml/2006/table">
            <a:tbl>
              <a:tblPr/>
              <a:tblGrid>
                <a:gridCol w="2584496">
                  <a:extLst>
                    <a:ext uri="{9D8B030D-6E8A-4147-A177-3AD203B41FA5}">
                      <a16:colId xmlns:a16="http://schemas.microsoft.com/office/drawing/2014/main" val="20000"/>
                    </a:ext>
                  </a:extLst>
                </a:gridCol>
                <a:gridCol w="978688">
                  <a:extLst>
                    <a:ext uri="{9D8B030D-6E8A-4147-A177-3AD203B41FA5}">
                      <a16:colId xmlns:a16="http://schemas.microsoft.com/office/drawing/2014/main" val="20001"/>
                    </a:ext>
                  </a:extLst>
                </a:gridCol>
                <a:gridCol w="978688">
                  <a:extLst>
                    <a:ext uri="{9D8B030D-6E8A-4147-A177-3AD203B41FA5}">
                      <a16:colId xmlns:a16="http://schemas.microsoft.com/office/drawing/2014/main" val="20002"/>
                    </a:ext>
                  </a:extLst>
                </a:gridCol>
                <a:gridCol w="978688">
                  <a:extLst>
                    <a:ext uri="{9D8B030D-6E8A-4147-A177-3AD203B41FA5}">
                      <a16:colId xmlns:a16="http://schemas.microsoft.com/office/drawing/2014/main" val="20003"/>
                    </a:ext>
                  </a:extLst>
                </a:gridCol>
                <a:gridCol w="978688">
                  <a:extLst>
                    <a:ext uri="{9D8B030D-6E8A-4147-A177-3AD203B41FA5}">
                      <a16:colId xmlns:a16="http://schemas.microsoft.com/office/drawing/2014/main" val="20004"/>
                    </a:ext>
                  </a:extLst>
                </a:gridCol>
                <a:gridCol w="978688">
                  <a:extLst>
                    <a:ext uri="{9D8B030D-6E8A-4147-A177-3AD203B41FA5}">
                      <a16:colId xmlns:a16="http://schemas.microsoft.com/office/drawing/2014/main" val="20005"/>
                    </a:ext>
                  </a:extLst>
                </a:gridCol>
                <a:gridCol w="978688">
                  <a:extLst>
                    <a:ext uri="{9D8B030D-6E8A-4147-A177-3AD203B41FA5}">
                      <a16:colId xmlns:a16="http://schemas.microsoft.com/office/drawing/2014/main" val="20006"/>
                    </a:ext>
                  </a:extLst>
                </a:gridCol>
                <a:gridCol w="978688">
                  <a:extLst>
                    <a:ext uri="{9D8B030D-6E8A-4147-A177-3AD203B41FA5}">
                      <a16:colId xmlns:a16="http://schemas.microsoft.com/office/drawing/2014/main" val="20007"/>
                    </a:ext>
                  </a:extLst>
                </a:gridCol>
                <a:gridCol w="978688">
                  <a:extLst>
                    <a:ext uri="{9D8B030D-6E8A-4147-A177-3AD203B41FA5}">
                      <a16:colId xmlns:a16="http://schemas.microsoft.com/office/drawing/2014/main" val="20008"/>
                    </a:ext>
                  </a:extLst>
                </a:gridCol>
              </a:tblGrid>
              <a:tr h="554200">
                <a:tc>
                  <a:txBody>
                    <a:bodyPr/>
                    <a:lstStyle/>
                    <a:p>
                      <a:pPr algn="l" fontAlgn="b"/>
                      <a:r>
                        <a:rPr lang="de-DE" sz="1100" b="1" i="0" u="none" strike="noStrike" dirty="0">
                          <a:solidFill>
                            <a:srgbClr val="000000"/>
                          </a:solidFill>
                          <a:effectLst/>
                          <a:latin typeface="Arial" panose="020B0604020202020204" pitchFamily="34" charset="0"/>
                        </a:rPr>
                        <a:t>Qualifikationsniveau</a:t>
                      </a:r>
                      <a:r>
                        <a:rPr lang="de-DE" sz="1100" b="1" i="0" u="none" strike="noStrike" baseline="30000" dirty="0">
                          <a:solidFill>
                            <a:srgbClr val="000000"/>
                          </a:solidFill>
                          <a:effectLst/>
                          <a:latin typeface="Arial" panose="020B0604020202020204" pitchFamily="34" charset="0"/>
                        </a:rPr>
                        <a:t>5)</a:t>
                      </a:r>
                      <a:r>
                        <a:rPr lang="de-DE" sz="1100" b="1" i="0" u="none" strike="noStrike" dirty="0">
                          <a:solidFill>
                            <a:srgbClr val="000000"/>
                          </a:solidFill>
                          <a:effectLst/>
                          <a:latin typeface="Arial" panose="020B0604020202020204" pitchFamily="34" charset="0"/>
                        </a:rPr>
                        <a:t> der Person mit dem höchsten Einkommen im Haushalt</a:t>
                      </a:r>
                    </a:p>
                  </a:txBody>
                  <a:tcPr marL="9237" marR="9237" marT="92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 </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75497">
                <a:tc>
                  <a:txBody>
                    <a:bodyPr/>
                    <a:lstStyle/>
                    <a:p>
                      <a:pPr algn="l" fontAlgn="ctr"/>
                      <a:r>
                        <a:rPr lang="de-DE" sz="1100" b="0" i="0" u="none" strike="noStrike" dirty="0">
                          <a:solidFill>
                            <a:srgbClr val="000000"/>
                          </a:solidFill>
                          <a:effectLst/>
                          <a:latin typeface="Arial" panose="020B0604020202020204" pitchFamily="34" charset="0"/>
                        </a:rPr>
                        <a:t>   </a:t>
                      </a:r>
                      <a:r>
                        <a:rPr lang="de-DE" sz="1200" b="0" i="0" u="none" strike="noStrike" dirty="0">
                          <a:solidFill>
                            <a:srgbClr val="000000"/>
                          </a:solidFill>
                          <a:effectLst/>
                          <a:latin typeface="Arial" panose="020B0604020202020204" pitchFamily="34" charset="0"/>
                        </a:rPr>
                        <a:t>Niedrig (ISCED 0 bis 2)</a:t>
                      </a:r>
                    </a:p>
                  </a:txBody>
                  <a:tcPr marL="9237" marR="9237" marT="9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37,6</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B050"/>
                          </a:solidFill>
                          <a:effectLst/>
                          <a:latin typeface="Arial" panose="020B0604020202020204" pitchFamily="34" charset="0"/>
                        </a:rPr>
                        <a:t>39,6</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41,5</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39,9</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40,3</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19,4</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75497">
                <a:tc>
                  <a:txBody>
                    <a:bodyPr/>
                    <a:lstStyle/>
                    <a:p>
                      <a:pPr algn="l" fontAlgn="ctr"/>
                      <a:r>
                        <a:rPr lang="de-DE" sz="1100" b="0" i="0" u="none" strike="noStrike" dirty="0">
                          <a:solidFill>
                            <a:srgbClr val="000000"/>
                          </a:solidFill>
                          <a:effectLst/>
                          <a:latin typeface="Arial" panose="020B0604020202020204" pitchFamily="34" charset="0"/>
                        </a:rPr>
                        <a:t>   Mittel (ISCED 3 und 4)</a:t>
                      </a:r>
                    </a:p>
                  </a:txBody>
                  <a:tcPr marL="9237" marR="9237" marT="9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1" i="0" u="none" strike="noStrike">
                          <a:solidFill>
                            <a:srgbClr val="FF0000"/>
                          </a:solidFill>
                          <a:effectLst/>
                          <a:latin typeface="Arial" panose="020B0604020202020204" pitchFamily="34" charset="0"/>
                        </a:rPr>
                        <a:t>15,1</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B050"/>
                          </a:solidFill>
                          <a:effectLst/>
                          <a:latin typeface="Arial" panose="020B0604020202020204" pitchFamily="34" charset="0"/>
                        </a:rPr>
                        <a:t>14,6</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14,7</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14,4</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14,7</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55,9</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75497">
                <a:tc>
                  <a:txBody>
                    <a:bodyPr/>
                    <a:lstStyle/>
                    <a:p>
                      <a:pPr algn="l" fontAlgn="ctr"/>
                      <a:r>
                        <a:rPr lang="de-DE" sz="1100" b="0" i="0" u="none" strike="noStrike" dirty="0">
                          <a:solidFill>
                            <a:srgbClr val="000000"/>
                          </a:solidFill>
                          <a:effectLst/>
                          <a:latin typeface="Arial" panose="020B0604020202020204" pitchFamily="34" charset="0"/>
                        </a:rPr>
                        <a:t>   Hoch (ISCED 5 und höher)</a:t>
                      </a:r>
                    </a:p>
                  </a:txBody>
                  <a:tcPr marL="9237" marR="9237" marT="9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B050"/>
                          </a:solidFill>
                          <a:effectLst/>
                          <a:latin typeface="Arial" panose="020B0604020202020204" pitchFamily="34" charset="0"/>
                        </a:rPr>
                        <a:t>5,6</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B050"/>
                          </a:solidFill>
                          <a:effectLst/>
                          <a:latin typeface="Arial" panose="020B0604020202020204" pitchFamily="34" charset="0"/>
                        </a:rPr>
                        <a:t>5,3</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5,7</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4,9</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5,6</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24,8</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84733">
                <a:tc>
                  <a:txBody>
                    <a:bodyPr/>
                    <a:lstStyle/>
                    <a:p>
                      <a:pPr algn="l" fontAlgn="b"/>
                      <a:r>
                        <a:rPr lang="de-DE" sz="1100" b="1" i="0" u="none" strike="noStrike">
                          <a:solidFill>
                            <a:srgbClr val="000000"/>
                          </a:solidFill>
                          <a:effectLst/>
                          <a:latin typeface="Arial" panose="020B0604020202020204" pitchFamily="34" charset="0"/>
                        </a:rPr>
                        <a:t>Staatsangehörigkeit</a:t>
                      </a:r>
                    </a:p>
                  </a:txBody>
                  <a:tcPr marL="9237" marR="9237" marT="92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175497">
                <a:tc>
                  <a:txBody>
                    <a:bodyPr/>
                    <a:lstStyle/>
                    <a:p>
                      <a:pPr algn="l" fontAlgn="ctr"/>
                      <a:r>
                        <a:rPr lang="de-DE" sz="1100" b="0" i="0" u="none" strike="noStrike" dirty="0">
                          <a:solidFill>
                            <a:srgbClr val="000000"/>
                          </a:solidFill>
                          <a:effectLst/>
                          <a:latin typeface="Arial" panose="020B0604020202020204" pitchFamily="34" charset="0"/>
                        </a:rPr>
                        <a:t>   Ohne deutsche Staatsangehörigkeit</a:t>
                      </a:r>
                    </a:p>
                  </a:txBody>
                  <a:tcPr marL="9237" marR="9237" marT="9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30,8</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B050"/>
                          </a:solidFill>
                          <a:effectLst/>
                          <a:latin typeface="Arial" panose="020B0604020202020204" pitchFamily="34" charset="0"/>
                        </a:rPr>
                        <a:t>28,6</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35,3</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37,5</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34,8</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r" fontAlgn="b"/>
                      <a:r>
                        <a:rPr lang="de-DE" sz="1400" b="0" i="0" u="none" strike="noStrike" dirty="0">
                          <a:solidFill>
                            <a:srgbClr val="000000"/>
                          </a:solidFill>
                          <a:effectLst/>
                          <a:latin typeface="Arial" panose="020B0604020202020204" pitchFamily="34" charset="0"/>
                        </a:rPr>
                        <a:t>13,5</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75497">
                <a:tc>
                  <a:txBody>
                    <a:bodyPr/>
                    <a:lstStyle/>
                    <a:p>
                      <a:pPr algn="l" fontAlgn="ctr"/>
                      <a:r>
                        <a:rPr lang="de-DE" sz="1100" b="0" i="0" u="none" strike="noStrike" dirty="0">
                          <a:solidFill>
                            <a:srgbClr val="000000"/>
                          </a:solidFill>
                          <a:effectLst/>
                          <a:latin typeface="Arial" panose="020B0604020202020204" pitchFamily="34" charset="0"/>
                        </a:rPr>
                        <a:t>   Mit deutscher Staatsangehörigkeit</a:t>
                      </a:r>
                    </a:p>
                  </a:txBody>
                  <a:tcPr marL="9237" marR="9237" marT="9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12,3</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12,4</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13,1</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11,4</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12,8</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86,5</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12443">
                <a:tc>
                  <a:txBody>
                    <a:bodyPr/>
                    <a:lstStyle/>
                    <a:p>
                      <a:pPr algn="l" fontAlgn="b"/>
                      <a:r>
                        <a:rPr lang="de-DE" sz="1100" b="1" i="0" u="none" strike="noStrike">
                          <a:solidFill>
                            <a:srgbClr val="000000"/>
                          </a:solidFill>
                          <a:effectLst/>
                          <a:latin typeface="Arial" panose="020B0604020202020204" pitchFamily="34" charset="0"/>
                        </a:rPr>
                        <a:t>Migrationshintergrund</a:t>
                      </a:r>
                      <a:r>
                        <a:rPr lang="de-DE" sz="1100" b="1" i="0" u="none" strike="noStrike" baseline="30000">
                          <a:solidFill>
                            <a:srgbClr val="000000"/>
                          </a:solidFill>
                          <a:effectLst/>
                          <a:latin typeface="Arial" panose="020B0604020202020204" pitchFamily="34" charset="0"/>
                        </a:rPr>
                        <a:t>6)</a:t>
                      </a:r>
                      <a:endParaRPr lang="de-DE" sz="1100" b="1" i="0" u="none" strike="noStrike">
                        <a:solidFill>
                          <a:srgbClr val="000000"/>
                        </a:solidFill>
                        <a:effectLst/>
                        <a:latin typeface="Arial" panose="020B0604020202020204" pitchFamily="34" charset="0"/>
                      </a:endParaRPr>
                    </a:p>
                  </a:txBody>
                  <a:tcPr marL="9237" marR="9237" marT="92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 </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175497">
                <a:tc>
                  <a:txBody>
                    <a:bodyPr/>
                    <a:lstStyle/>
                    <a:p>
                      <a:pPr algn="l" fontAlgn="ctr"/>
                      <a:r>
                        <a:rPr lang="de-DE" sz="1100" b="0" i="0" u="none" strike="noStrike">
                          <a:solidFill>
                            <a:srgbClr val="000000"/>
                          </a:solidFill>
                          <a:effectLst/>
                          <a:latin typeface="Arial" panose="020B0604020202020204" pitchFamily="34" charset="0"/>
                        </a:rPr>
                        <a:t>   Mit Migrationshintergrund</a:t>
                      </a:r>
                    </a:p>
                  </a:txBody>
                  <a:tcPr marL="9237" marR="9237" marT="9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de-DE" sz="1400" b="0" i="0" u="none" strike="noStrike" dirty="0">
                          <a:solidFill>
                            <a:srgbClr val="00B050"/>
                          </a:solidFill>
                          <a:effectLst/>
                          <a:latin typeface="Arial" panose="020B0604020202020204" pitchFamily="34" charset="0"/>
                        </a:rPr>
                        <a:t>24,2</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B050"/>
                          </a:solidFill>
                          <a:effectLst/>
                          <a:latin typeface="Arial" panose="020B0604020202020204" pitchFamily="34" charset="0"/>
                        </a:rPr>
                        <a:t>23,4</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27,8</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30,5</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27,2</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de-DE" sz="1400" b="0" i="0" u="none" strike="noStrike" dirty="0">
                          <a:solidFill>
                            <a:srgbClr val="000000"/>
                          </a:solidFill>
                          <a:effectLst/>
                          <a:latin typeface="Arial" panose="020B0604020202020204" pitchFamily="34" charset="0"/>
                        </a:rPr>
                        <a:t>25,5</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184733">
                <a:tc>
                  <a:txBody>
                    <a:bodyPr/>
                    <a:lstStyle/>
                    <a:p>
                      <a:pPr algn="l" fontAlgn="ctr"/>
                      <a:r>
                        <a:rPr lang="de-DE" sz="1100" b="0" i="0" u="none" strike="noStrike">
                          <a:solidFill>
                            <a:srgbClr val="000000"/>
                          </a:solidFill>
                          <a:effectLst/>
                          <a:latin typeface="Arial" panose="020B0604020202020204" pitchFamily="34" charset="0"/>
                        </a:rPr>
                        <a:t>   Ohne Migrationshintergrund</a:t>
                      </a:r>
                    </a:p>
                  </a:txBody>
                  <a:tcPr marL="9237" marR="9237" marT="9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400" b="0" i="0" u="none" strike="noStrike">
                          <a:solidFill>
                            <a:srgbClr val="00B050"/>
                          </a:solidFill>
                          <a:effectLst/>
                          <a:latin typeface="Arial" panose="020B0604020202020204" pitchFamily="34" charset="0"/>
                        </a:rPr>
                        <a:t>10,6</a:t>
                      </a:r>
                    </a:p>
                  </a:txBody>
                  <a:tcPr marL="9237" marR="83130"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400" b="0" i="0" u="none" strike="noStrike" dirty="0">
                          <a:solidFill>
                            <a:srgbClr val="000000"/>
                          </a:solidFill>
                          <a:effectLst/>
                          <a:latin typeface="Arial" panose="020B0604020202020204" pitchFamily="34" charset="0"/>
                        </a:rPr>
                        <a:t>11,4</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11,4</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10,8</a:t>
                      </a:r>
                    </a:p>
                  </a:txBody>
                  <a:tcPr marL="9237" marR="83130" marT="92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11,4</a:t>
                      </a:r>
                    </a:p>
                  </a:txBody>
                  <a:tcPr marL="9237" marR="9237" marT="9237"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400" b="0" i="0" u="none" strike="noStrike">
                          <a:solidFill>
                            <a:srgbClr val="000000"/>
                          </a:solidFill>
                          <a:effectLst/>
                          <a:latin typeface="Arial" panose="020B0604020202020204" pitchFamily="34" charset="0"/>
                        </a:rPr>
                        <a:t>74,5</a:t>
                      </a:r>
                    </a:p>
                  </a:txBody>
                  <a:tcPr marL="9237" marR="9237" marT="92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de-DE" sz="1400" b="0" i="0" u="none" strike="noStrike">
                          <a:solidFill>
                            <a:srgbClr val="000000"/>
                          </a:solidFill>
                          <a:effectLst/>
                          <a:latin typeface="Arial" panose="020B0604020202020204" pitchFamily="34" charset="0"/>
                        </a:rPr>
                        <a:t> </a:t>
                      </a:r>
                    </a:p>
                  </a:txBody>
                  <a:tcPr marL="9237" marR="9237" marT="9237"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0" i="0" u="none" strike="noStrike" dirty="0">
                          <a:solidFill>
                            <a:srgbClr val="000000"/>
                          </a:solidFill>
                          <a:effectLst/>
                          <a:latin typeface="Arial" panose="020B0604020202020204" pitchFamily="34" charset="0"/>
                        </a:rPr>
                        <a:t> </a:t>
                      </a:r>
                    </a:p>
                  </a:txBody>
                  <a:tcPr marL="9237" marR="9237" marT="9237"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5497">
                <a:tc>
                  <a:txBody>
                    <a:bodyPr/>
                    <a:lstStyle/>
                    <a:p>
                      <a:pPr algn="l" fontAlgn="b"/>
                      <a:endParaRPr lang="de-DE" sz="1000" b="0" i="0" u="none" strike="noStrike" dirty="0">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289886">
                <a:tc gridSpan="7">
                  <a:txBody>
                    <a:bodyPr/>
                    <a:lstStyle/>
                    <a:p>
                      <a:pPr algn="l" fontAlgn="t"/>
                      <a:r>
                        <a:rPr lang="de-DE" sz="1000" b="0" i="0" u="none" strike="noStrike" dirty="0">
                          <a:solidFill>
                            <a:srgbClr val="000000"/>
                          </a:solidFill>
                          <a:effectLst/>
                          <a:latin typeface="Arial" panose="020B0604020202020204" pitchFamily="34" charset="0"/>
                        </a:rPr>
                        <a:t>Ergebnisse des  Mikrozensus. Ab 2011 basiert die Hochrechnung auf den fortgeschriebenen Ergebnissen des Zensus 2011. IT.NRW </a:t>
                      </a:r>
                    </a:p>
                  </a:txBody>
                  <a:tcPr marL="9237" marR="9237" marT="9237" marB="0">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t"/>
                      <a:endParaRPr lang="de-DE" sz="1000" b="0" i="0" u="none" strike="noStrike">
                        <a:solidFill>
                          <a:srgbClr val="000000"/>
                        </a:solidFill>
                        <a:effectLst/>
                        <a:latin typeface="Arial" panose="020B0604020202020204" pitchFamily="34" charset="0"/>
                      </a:endParaRPr>
                    </a:p>
                  </a:txBody>
                  <a:tcPr marL="9237" marR="9237" marT="9237" marB="0">
                    <a:lnL>
                      <a:noFill/>
                    </a:lnL>
                    <a:lnR>
                      <a:noFill/>
                    </a:lnR>
                    <a:lnT>
                      <a:noFill/>
                    </a:lnT>
                    <a:lnB>
                      <a:noFill/>
                    </a:lnB>
                  </a:tcPr>
                </a:tc>
                <a:tc>
                  <a:txBody>
                    <a:bodyPr/>
                    <a:lstStyle/>
                    <a:p>
                      <a:pPr algn="l" fontAlgn="t"/>
                      <a:endParaRPr lang="de-DE" sz="1000" b="0" i="0" u="none" strike="noStrike">
                        <a:solidFill>
                          <a:srgbClr val="000000"/>
                        </a:solidFill>
                        <a:effectLst/>
                        <a:latin typeface="Arial" panose="020B0604020202020204" pitchFamily="34" charset="0"/>
                      </a:endParaRPr>
                    </a:p>
                  </a:txBody>
                  <a:tcPr marL="9237" marR="9237" marT="9237" marB="0">
                    <a:lnL>
                      <a:noFill/>
                    </a:lnL>
                    <a:lnR>
                      <a:noFill/>
                    </a:lnR>
                    <a:lnT>
                      <a:noFill/>
                    </a:lnT>
                    <a:lnB>
                      <a:noFill/>
                    </a:lnB>
                  </a:tcPr>
                </a:tc>
                <a:extLst>
                  <a:ext uri="{0D108BD9-81ED-4DB2-BD59-A6C34878D82A}">
                    <a16:rowId xmlns:a16="http://schemas.microsoft.com/office/drawing/2014/main" val="10011"/>
                  </a:ext>
                </a:extLst>
              </a:tr>
              <a:tr h="175497">
                <a:tc gridSpan="6">
                  <a:txBody>
                    <a:bodyPr/>
                    <a:lstStyle/>
                    <a:p>
                      <a:pPr algn="l" fontAlgn="b"/>
                      <a:r>
                        <a:rPr lang="de-DE" sz="1000" b="0" i="0" u="none" strike="noStrike" baseline="30000">
                          <a:solidFill>
                            <a:srgbClr val="000000"/>
                          </a:solidFill>
                          <a:effectLst/>
                          <a:latin typeface="Arial" panose="020B0604020202020204" pitchFamily="34" charset="0"/>
                        </a:rPr>
                        <a:t>1)</a:t>
                      </a:r>
                      <a:r>
                        <a:rPr lang="de-DE" sz="1000" b="0" i="0" u="none" strike="noStrike">
                          <a:solidFill>
                            <a:srgbClr val="000000"/>
                          </a:solidFill>
                          <a:effectLst/>
                          <a:latin typeface="Arial" panose="020B0604020202020204" pitchFamily="34" charset="0"/>
                        </a:rPr>
                        <a:t> Anteil der Personen mit einem Äquivalenzeinkommen von weniger als 60% des Medians auf Basis der neuen OECD-Skala</a:t>
                      </a:r>
                    </a:p>
                  </a:txBody>
                  <a:tcPr marL="9237" marR="9237" marT="9237"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extLst>
                  <a:ext uri="{0D108BD9-81ED-4DB2-BD59-A6C34878D82A}">
                    <a16:rowId xmlns:a16="http://schemas.microsoft.com/office/drawing/2014/main" val="10012"/>
                  </a:ext>
                </a:extLst>
              </a:tr>
              <a:tr h="175497">
                <a:tc gridSpan="6">
                  <a:txBody>
                    <a:bodyPr/>
                    <a:lstStyle/>
                    <a:p>
                      <a:pPr algn="l" fontAlgn="b"/>
                      <a:r>
                        <a:rPr lang="de-DE" sz="1000" b="0" i="0" u="none" strike="noStrike" baseline="30000">
                          <a:solidFill>
                            <a:srgbClr val="000000"/>
                          </a:solidFill>
                          <a:effectLst/>
                          <a:latin typeface="Arial" panose="020B0604020202020204" pitchFamily="34" charset="0"/>
                        </a:rPr>
                        <a:t>2)</a:t>
                      </a:r>
                      <a:r>
                        <a:rPr lang="de-DE" sz="1000" b="0" i="0" u="none" strike="noStrike">
                          <a:solidFill>
                            <a:srgbClr val="000000"/>
                          </a:solidFill>
                          <a:effectLst/>
                          <a:latin typeface="Arial" panose="020B0604020202020204" pitchFamily="34" charset="0"/>
                        </a:rPr>
                        <a:t> Zu den Kindern zählen Personen im Alter von unter 18 Jahren ohne Lebenspartner/-in und eigene Kinder im Haushalt.</a:t>
                      </a:r>
                    </a:p>
                  </a:txBody>
                  <a:tcPr marL="9237" marR="9237" marT="9237"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extLst>
                  <a:ext uri="{0D108BD9-81ED-4DB2-BD59-A6C34878D82A}">
                    <a16:rowId xmlns:a16="http://schemas.microsoft.com/office/drawing/2014/main" val="10013"/>
                  </a:ext>
                </a:extLst>
              </a:tr>
              <a:tr h="304810">
                <a:tc gridSpan="3">
                  <a:txBody>
                    <a:bodyPr/>
                    <a:lstStyle/>
                    <a:p>
                      <a:pPr algn="l" fontAlgn="b"/>
                      <a:r>
                        <a:rPr lang="de-DE" sz="1000" b="0" i="0" u="none" strike="noStrike" baseline="30000">
                          <a:solidFill>
                            <a:srgbClr val="000000"/>
                          </a:solidFill>
                          <a:effectLst/>
                          <a:latin typeface="Arial" panose="020B0604020202020204" pitchFamily="34" charset="0"/>
                        </a:rPr>
                        <a:t>3)</a:t>
                      </a:r>
                      <a:r>
                        <a:rPr lang="de-DE" sz="1000" b="0" i="0" u="none" strike="noStrike">
                          <a:solidFill>
                            <a:srgbClr val="000000"/>
                          </a:solidFill>
                          <a:effectLst/>
                          <a:latin typeface="Arial" panose="020B0604020202020204" pitchFamily="34" charset="0"/>
                        </a:rPr>
                        <a:t> Nach dem "Labour-Force-Konzept" der International Labour Organization (ILO).</a:t>
                      </a:r>
                    </a:p>
                  </a:txBody>
                  <a:tcPr marL="9237" marR="9237" marT="9237" marB="0" anchor="b">
                    <a:lnL>
                      <a:noFill/>
                    </a:lnL>
                    <a:lnR>
                      <a:noFill/>
                    </a:lnR>
                    <a:lnT>
                      <a:noFill/>
                    </a:lnT>
                    <a:lnB>
                      <a:noFill/>
                    </a:lnB>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extLst>
                  <a:ext uri="{0D108BD9-81ED-4DB2-BD59-A6C34878D82A}">
                    <a16:rowId xmlns:a16="http://schemas.microsoft.com/office/drawing/2014/main" val="10014"/>
                  </a:ext>
                </a:extLst>
              </a:tr>
              <a:tr h="212443">
                <a:tc gridSpan="8">
                  <a:txBody>
                    <a:bodyPr/>
                    <a:lstStyle/>
                    <a:p>
                      <a:pPr algn="l" fontAlgn="b"/>
                      <a:r>
                        <a:rPr lang="de-DE" sz="1000" b="0" i="0" u="none" strike="noStrike" baseline="30000">
                          <a:solidFill>
                            <a:srgbClr val="000000"/>
                          </a:solidFill>
                          <a:effectLst/>
                          <a:latin typeface="Arial" panose="020B0604020202020204" pitchFamily="34" charset="0"/>
                        </a:rPr>
                        <a:t>4)</a:t>
                      </a:r>
                      <a:r>
                        <a:rPr lang="de-DE" sz="1000" b="0" i="0" u="none" strike="noStrike">
                          <a:solidFill>
                            <a:srgbClr val="000000"/>
                          </a:solidFill>
                          <a:effectLst/>
                          <a:latin typeface="Arial" panose="020B0604020202020204" pitchFamily="34" charset="0"/>
                        </a:rPr>
                        <a:t> Personen mit Bezug einer eigenen (Versicherten-) Rente, Pension und Personen im Alter von 65 Jahren und älter mit Bezug einer Hinterbliebenenrente, -pension.</a:t>
                      </a:r>
                    </a:p>
                  </a:txBody>
                  <a:tcPr marL="9237" marR="9237" marT="9237"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extLst>
                  <a:ext uri="{0D108BD9-81ED-4DB2-BD59-A6C34878D82A}">
                    <a16:rowId xmlns:a16="http://schemas.microsoft.com/office/drawing/2014/main" val="10015"/>
                  </a:ext>
                </a:extLst>
              </a:tr>
              <a:tr h="304810">
                <a:tc gridSpan="9">
                  <a:txBody>
                    <a:bodyPr/>
                    <a:lstStyle/>
                    <a:p>
                      <a:pPr algn="l" fontAlgn="b"/>
                      <a:r>
                        <a:rPr lang="de-DE" sz="1000" b="0" i="0" u="none" strike="noStrike" baseline="30000" dirty="0">
                          <a:solidFill>
                            <a:srgbClr val="000000"/>
                          </a:solidFill>
                          <a:effectLst/>
                          <a:latin typeface="Arial" panose="020B0604020202020204" pitchFamily="34" charset="0"/>
                        </a:rPr>
                        <a:t>5)</a:t>
                      </a:r>
                      <a:r>
                        <a:rPr lang="de-DE" sz="1000" b="0" i="0" u="none" strike="noStrike" dirty="0">
                          <a:solidFill>
                            <a:srgbClr val="000000"/>
                          </a:solidFill>
                          <a:effectLst/>
                          <a:latin typeface="Arial" panose="020B0604020202020204" pitchFamily="34" charset="0"/>
                        </a:rPr>
                        <a:t> Das Qualifikationsniveau wird entsprechend der internationalen Standardklassifikation des Bildungswesens (ISCED, bis 2013 Fassung von 1997, ab 2014 Fassung von 2011) bestimmt.</a:t>
                      </a:r>
                    </a:p>
                  </a:txBody>
                  <a:tcPr marL="9237" marR="9237" marT="9237"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6"/>
                  </a:ext>
                </a:extLst>
              </a:tr>
              <a:tr h="175497">
                <a:tc gridSpan="8">
                  <a:txBody>
                    <a:bodyPr/>
                    <a:lstStyle/>
                    <a:p>
                      <a:pPr algn="l" fontAlgn="b"/>
                      <a:r>
                        <a:rPr lang="de-DE" sz="1000" b="0" i="0" u="none" strike="noStrike" baseline="30000" dirty="0">
                          <a:solidFill>
                            <a:srgbClr val="000000"/>
                          </a:solidFill>
                          <a:effectLst/>
                          <a:latin typeface="Arial" panose="020B0604020202020204" pitchFamily="34" charset="0"/>
                        </a:rPr>
                        <a:t>6)</a:t>
                      </a:r>
                      <a:r>
                        <a:rPr lang="de-DE" sz="1000" b="0" i="0" u="none" strike="noStrike" dirty="0">
                          <a:solidFill>
                            <a:srgbClr val="000000"/>
                          </a:solidFill>
                          <a:effectLst/>
                          <a:latin typeface="Arial" panose="020B0604020202020204" pitchFamily="34" charset="0"/>
                        </a:rPr>
                        <a:t> Eine Person hat einen Migrationshintergrund, wenn sie selbst oder mindestens ein Elternteil die deutsche Staatsangehörigkeit nicht durch Geburt besitzt</a:t>
                      </a:r>
                    </a:p>
                  </a:txBody>
                  <a:tcPr marL="9237" marR="9237" marT="9237"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9237" marR="9237" marT="9237" marB="0" anchor="b">
                    <a:lnL>
                      <a:noFill/>
                    </a:lnL>
                    <a:lnR>
                      <a:noFill/>
                    </a:lnR>
                    <a:lnT>
                      <a:noFill/>
                    </a:lnT>
                    <a:lnB>
                      <a:noFill/>
                    </a:lnB>
                  </a:tcPr>
                </a:tc>
                <a:extLst>
                  <a:ext uri="{0D108BD9-81ED-4DB2-BD59-A6C34878D82A}">
                    <a16:rowId xmlns:a16="http://schemas.microsoft.com/office/drawing/2014/main" val="10017"/>
                  </a:ext>
                </a:extLst>
              </a:tr>
              <a:tr h="175497">
                <a:tc>
                  <a:txBody>
                    <a:bodyPr/>
                    <a:lstStyle/>
                    <a:p>
                      <a:pPr algn="l" fontAlgn="b"/>
                      <a:r>
                        <a:rPr lang="de-DE" sz="1100" b="0" i="0" u="none" strike="noStrike">
                          <a:solidFill>
                            <a:srgbClr val="000000"/>
                          </a:solidFill>
                          <a:effectLst/>
                          <a:latin typeface="Arial" panose="020B0604020202020204" pitchFamily="34" charset="0"/>
                        </a:rPr>
                        <a:t>Datenquellen:</a:t>
                      </a:r>
                    </a:p>
                  </a:txBody>
                  <a:tcPr marL="9237" marR="9237" marT="9237" marB="0" anchor="b">
                    <a:lnL>
                      <a:noFill/>
                    </a:lnL>
                    <a:lnR>
                      <a:noFill/>
                    </a:lnR>
                    <a:lnT>
                      <a:noFill/>
                    </a:lnT>
                    <a:lnB>
                      <a:noFill/>
                    </a:lnB>
                  </a:tcPr>
                </a:tc>
                <a:tc>
                  <a:txBody>
                    <a:bodyPr/>
                    <a:lstStyle/>
                    <a:p>
                      <a:pPr algn="l" fontAlgn="b"/>
                      <a:endParaRPr lang="de-DE" sz="11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1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1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9237" marR="9237" marT="9237" marB="0" anchor="b">
                    <a:lnL>
                      <a:noFill/>
                    </a:lnL>
                    <a:lnR>
                      <a:noFill/>
                    </a:lnR>
                    <a:lnT>
                      <a:noFill/>
                    </a:lnT>
                    <a:lnB>
                      <a:noFill/>
                    </a:lnB>
                  </a:tcPr>
                </a:tc>
                <a:extLst>
                  <a:ext uri="{0D108BD9-81ED-4DB2-BD59-A6C34878D82A}">
                    <a16:rowId xmlns:a16="http://schemas.microsoft.com/office/drawing/2014/main" val="10018"/>
                  </a:ext>
                </a:extLst>
              </a:tr>
              <a:tr h="184733">
                <a:tc>
                  <a:txBody>
                    <a:bodyPr/>
                    <a:lstStyle/>
                    <a:p>
                      <a:pPr algn="l" fontAlgn="b"/>
                      <a:r>
                        <a:rPr lang="de-DE" sz="1200" b="0" i="0" u="sng" strike="noStrike" dirty="0">
                          <a:solidFill>
                            <a:srgbClr val="0563C1"/>
                          </a:solidFill>
                          <a:effectLst/>
                          <a:latin typeface="Arial" panose="020B0604020202020204" pitchFamily="34" charset="0"/>
                          <a:hlinkClick r:id="rId2" tooltip="Armutsrisikoquoten"/>
                        </a:rPr>
                        <a:t>statistikportal.de Tabellen A2, A3</a:t>
                      </a:r>
                      <a:endParaRPr lang="de-DE" sz="1200" b="0" i="0" u="sng" strike="noStrike" dirty="0">
                        <a:solidFill>
                          <a:srgbClr val="0563C1"/>
                        </a:solidFill>
                        <a:effectLst/>
                        <a:latin typeface="Arial" panose="020B0604020202020204" pitchFamily="34" charset="0"/>
                      </a:endParaRPr>
                    </a:p>
                  </a:txBody>
                  <a:tcPr marL="9237" marR="9237" marT="9237" marB="0" anchor="b">
                    <a:lnL>
                      <a:noFill/>
                    </a:lnL>
                    <a:lnR>
                      <a:noFill/>
                    </a:lnR>
                    <a:lnT>
                      <a:noFill/>
                    </a:lnT>
                    <a:lnB>
                      <a:noFill/>
                    </a:lnB>
                  </a:tcPr>
                </a:tc>
                <a:tc gridSpan="2">
                  <a:txBody>
                    <a:bodyPr/>
                    <a:lstStyle/>
                    <a:p>
                      <a:pPr algn="l" fontAlgn="b"/>
                      <a:r>
                        <a:rPr lang="de-DE" sz="1200" b="0" i="0" u="sng" strike="noStrike" dirty="0">
                          <a:solidFill>
                            <a:srgbClr val="0563C1"/>
                          </a:solidFill>
                          <a:effectLst/>
                          <a:latin typeface="Arial" panose="020B0604020202020204" pitchFamily="34" charset="0"/>
                          <a:hlinkClick r:id="rId3" tooltip="Haushaltsstruktur nach soziodemografischen Merkmalen"/>
                        </a:rPr>
                        <a:t>Leben in Europa Tab Ü2</a:t>
                      </a:r>
                      <a:endParaRPr lang="de-DE" sz="1200" b="0" i="0" u="sng" strike="noStrike" dirty="0">
                        <a:solidFill>
                          <a:srgbClr val="0563C1"/>
                        </a:solidFill>
                        <a:effectLst/>
                        <a:latin typeface="Arial" panose="020B0604020202020204" pitchFamily="34" charset="0"/>
                      </a:endParaRPr>
                    </a:p>
                  </a:txBody>
                  <a:tcPr marL="9237" marR="9237" marT="9237" marB="0" anchor="b">
                    <a:lnL>
                      <a:noFill/>
                    </a:lnL>
                    <a:lnR>
                      <a:noFill/>
                    </a:lnR>
                    <a:lnT>
                      <a:noFill/>
                    </a:lnT>
                    <a:lnB>
                      <a:noFill/>
                    </a:lnB>
                  </a:tcPr>
                </a:tc>
                <a:tc hMerge="1">
                  <a:txBody>
                    <a:bodyPr/>
                    <a:lstStyle/>
                    <a:p>
                      <a:endParaRPr lang="de-DE"/>
                    </a:p>
                  </a:txBody>
                  <a:tcPr/>
                </a:tc>
                <a:tc>
                  <a:txBody>
                    <a:bodyPr/>
                    <a:lstStyle/>
                    <a:p>
                      <a:pPr algn="ctr" fontAlgn="b"/>
                      <a:r>
                        <a:rPr lang="de-DE" sz="1200" b="0" i="0" u="sng" strike="noStrike" dirty="0">
                          <a:solidFill>
                            <a:srgbClr val="0563C1"/>
                          </a:solidFill>
                          <a:effectLst/>
                          <a:latin typeface="Arial" panose="020B0604020202020204" pitchFamily="34" charset="0"/>
                          <a:hlinkClick r:id="rId4" tooltip="Migranten- und Ausländeranteil"/>
                        </a:rPr>
                        <a:t>destatis.de</a:t>
                      </a:r>
                      <a:endParaRPr lang="de-DE" sz="1200" b="0" i="0" u="sng" strike="noStrike" dirty="0">
                        <a:solidFill>
                          <a:srgbClr val="0563C1"/>
                        </a:solidFill>
                        <a:effectLst/>
                        <a:latin typeface="Arial" panose="020B0604020202020204" pitchFamily="34" charset="0"/>
                      </a:endParaRPr>
                    </a:p>
                  </a:txBody>
                  <a:tcPr marL="9237" marR="9237" marT="9237" marB="0" anchor="b">
                    <a:lnL>
                      <a:noFill/>
                    </a:lnL>
                    <a:lnR>
                      <a:noFill/>
                    </a:lnR>
                    <a:lnT>
                      <a:noFill/>
                    </a:lnT>
                    <a:lnB>
                      <a:noFill/>
                    </a:lnB>
                  </a:tcPr>
                </a:tc>
                <a:tc gridSpan="2">
                  <a:txBody>
                    <a:bodyPr/>
                    <a:lstStyle/>
                    <a:p>
                      <a:pPr algn="l" fontAlgn="b"/>
                      <a:r>
                        <a:rPr lang="de-DE" sz="1200" b="0" i="0" u="sng" strike="noStrike" dirty="0">
                          <a:solidFill>
                            <a:srgbClr val="0563C1"/>
                          </a:solidFill>
                          <a:effectLst/>
                          <a:latin typeface="Arial" panose="020B0604020202020204" pitchFamily="34" charset="0"/>
                          <a:hlinkClick r:id="rId5" tooltip="Armutslücke"/>
                        </a:rPr>
                        <a:t>statistischebibliothek.de</a:t>
                      </a:r>
                      <a:endParaRPr lang="de-DE" sz="1200" b="0" i="0" u="sng" strike="noStrike" dirty="0">
                        <a:solidFill>
                          <a:srgbClr val="0563C1"/>
                        </a:solidFill>
                        <a:effectLst/>
                        <a:latin typeface="Arial" panose="020B0604020202020204" pitchFamily="34" charset="0"/>
                      </a:endParaRPr>
                    </a:p>
                  </a:txBody>
                  <a:tcPr marL="9237" marR="9237" marT="9237" marB="0" anchor="b">
                    <a:lnL>
                      <a:noFill/>
                    </a:lnL>
                    <a:lnR>
                      <a:noFill/>
                    </a:lnR>
                    <a:lnT>
                      <a:noFill/>
                    </a:lnT>
                    <a:lnB>
                      <a:noFill/>
                    </a:lnB>
                  </a:tcPr>
                </a:tc>
                <a:tc hMerge="1">
                  <a:txBody>
                    <a:bodyPr/>
                    <a:lstStyle/>
                    <a:p>
                      <a:endParaRPr lang="de-DE"/>
                    </a:p>
                  </a:txBody>
                  <a:tcPr/>
                </a:tc>
                <a:tc>
                  <a:txBody>
                    <a:bodyPr/>
                    <a:lstStyle/>
                    <a:p>
                      <a:pPr algn="l" fontAlgn="b"/>
                      <a:r>
                        <a:rPr lang="de-DE" sz="1200" b="0" i="0" u="sng" strike="noStrike" dirty="0">
                          <a:solidFill>
                            <a:srgbClr val="0563C1"/>
                          </a:solidFill>
                          <a:effectLst/>
                          <a:latin typeface="Calibri" panose="020F0502020204030204" pitchFamily="34" charset="0"/>
                          <a:hlinkClick r:id="rId6" tooltip="EVS 2013: Fachserie 15 Heft 6"/>
                        </a:rPr>
                        <a:t>destatis.de</a:t>
                      </a:r>
                      <a:endParaRPr lang="de-DE" sz="1200" b="0" i="0" u="sng" strike="noStrike" dirty="0">
                        <a:solidFill>
                          <a:srgbClr val="0563C1"/>
                        </a:solidFill>
                        <a:effectLst/>
                        <a:latin typeface="Calibri" panose="020F050202020403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9237" marR="9237" marT="9237" marB="0" anchor="b">
                    <a:lnL>
                      <a:noFill/>
                    </a:lnL>
                    <a:lnR>
                      <a:noFill/>
                    </a:lnR>
                    <a:lnT>
                      <a:noFill/>
                    </a:lnT>
                    <a:lnB>
                      <a:noFill/>
                    </a:lnB>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9237" marR="9237" marT="9237" marB="0" anchor="b">
                    <a:lnL>
                      <a:noFill/>
                    </a:lnL>
                    <a:lnR>
                      <a:noFill/>
                    </a:lnR>
                    <a:lnT>
                      <a:noFill/>
                    </a:lnT>
                    <a:lnB>
                      <a:noFill/>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8854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58</a:t>
            </a:r>
          </a:p>
        </p:txBody>
      </p:sp>
      <p:sp>
        <p:nvSpPr>
          <p:cNvPr id="3" name="Inhaltsplatzhalter 2"/>
          <p:cNvSpPr>
            <a:spLocks noGrp="1"/>
          </p:cNvSpPr>
          <p:nvPr>
            <p:ph idx="1"/>
          </p:nvPr>
        </p:nvSpPr>
        <p:spPr/>
        <p:txBody>
          <a:bodyPr>
            <a:normAutofit/>
          </a:bodyPr>
          <a:lstStyle/>
          <a:p>
            <a:r>
              <a:rPr lang="de-DE" dirty="0"/>
              <a:t>Wie erwartet, ist die Armut bei Personen ohne in Deutschland anerkannte Ausbildung und </a:t>
            </a:r>
            <a:r>
              <a:rPr lang="de-DE" dirty="0" err="1"/>
              <a:t>evtl</a:t>
            </a:r>
            <a:r>
              <a:rPr lang="de-DE" dirty="0"/>
              <a:t> mit zusätzlichen Sprachproblemen besonders ausgeprägt.</a:t>
            </a:r>
          </a:p>
          <a:p>
            <a:r>
              <a:rPr lang="de-DE" dirty="0"/>
              <a:t>Aus </a:t>
            </a:r>
            <a:r>
              <a:rPr lang="de-DE" dirty="0" err="1"/>
              <a:t>Diskriminieruns</a:t>
            </a:r>
            <a:r>
              <a:rPr lang="de-DE" dirty="0"/>
              <a:t>- und/oder Qualifikationsgründen sind auch Ausländer und Migranten stärker betroffen als Deutsche ohne Migrationshintergrund</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59</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128423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992313" y="1052513"/>
            <a:ext cx="8229600" cy="1143000"/>
          </a:xfrm>
        </p:spPr>
        <p:txBody>
          <a:bodyPr/>
          <a:lstStyle/>
          <a:p>
            <a:pPr eaLnBrk="1" hangingPunct="1"/>
            <a:r>
              <a:rPr lang="de-DE" dirty="0"/>
              <a:t>1.1 Maße</a:t>
            </a:r>
          </a:p>
        </p:txBody>
      </p:sp>
      <p:sp>
        <p:nvSpPr>
          <p:cNvPr id="15362" name="Inhaltsplatzhalter 2"/>
          <p:cNvSpPr>
            <a:spLocks noGrp="1"/>
          </p:cNvSpPr>
          <p:nvPr>
            <p:ph idx="1"/>
          </p:nvPr>
        </p:nvSpPr>
        <p:spPr>
          <a:xfrm>
            <a:off x="1055440" y="1988841"/>
            <a:ext cx="9865096" cy="4392487"/>
          </a:xfrm>
        </p:spPr>
        <p:txBody>
          <a:bodyPr/>
          <a:lstStyle/>
          <a:p>
            <a:pPr eaLnBrk="1" hangingPunct="1"/>
            <a:r>
              <a:rPr lang="de-DE" dirty="0"/>
              <a:t>Verteilungsmaße</a:t>
            </a:r>
          </a:p>
          <a:p>
            <a:pPr lvl="1" eaLnBrk="1" hangingPunct="1"/>
            <a:r>
              <a:rPr lang="de-DE" dirty="0"/>
              <a:t>Sie erfordern zunächst eine Anordnung der Merkmale wie beim Median, d.h.:</a:t>
            </a:r>
          </a:p>
          <a:p>
            <a:pPr lvl="1" eaLnBrk="1" hangingPunct="1"/>
            <a:r>
              <a:rPr lang="de-DE" dirty="0"/>
              <a:t>Danach wird unterschieden in zweidimensionale </a:t>
            </a:r>
            <a:r>
              <a:rPr lang="de-DE" dirty="0" err="1"/>
              <a:t>Quantilsdarstellungen</a:t>
            </a:r>
            <a:r>
              <a:rPr lang="de-DE" dirty="0"/>
              <a:t> (Quantität) und  eindimensionale Kenngrößen</a:t>
            </a:r>
          </a:p>
        </p:txBody>
      </p:sp>
      <p:sp>
        <p:nvSpPr>
          <p:cNvPr id="6" name="Textfeld 5"/>
          <p:cNvSpPr txBox="1"/>
          <p:nvPr/>
        </p:nvSpPr>
        <p:spPr>
          <a:xfrm>
            <a:off x="5591945" y="0"/>
            <a:ext cx="2663825" cy="523220"/>
          </a:xfrm>
          <a:prstGeom prst="rect">
            <a:avLst/>
          </a:prstGeom>
          <a:noFill/>
        </p:spPr>
        <p:txBody>
          <a:bodyPr>
            <a:spAutoFit/>
          </a:bodyPr>
          <a:lstStyle/>
          <a:p>
            <a:pPr fontAlgn="auto">
              <a:spcBef>
                <a:spcPts val="0"/>
              </a:spcBef>
              <a:spcAft>
                <a:spcPts val="0"/>
              </a:spcAft>
              <a:buFontTx/>
              <a:buAutoNum type="arabicPeriod"/>
              <a:defRPr/>
            </a:pPr>
            <a:r>
              <a:rPr lang="de-DE" sz="1400" dirty="0">
                <a:latin typeface="+mn-lt"/>
              </a:rPr>
              <a:t> Maße</a:t>
            </a:r>
            <a:br>
              <a:rPr lang="de-DE" sz="1400" dirty="0">
                <a:latin typeface="+mn-lt"/>
              </a:rPr>
            </a:br>
            <a:r>
              <a:rPr lang="de-DE" sz="1400" dirty="0">
                <a:solidFill>
                  <a:schemeClr val="bg1">
                    <a:lumMod val="50000"/>
                  </a:schemeClr>
                </a:solidFill>
                <a:latin typeface="+mn-lt"/>
              </a:rPr>
              <a:t>2. Stichproben</a:t>
            </a:r>
          </a:p>
        </p:txBody>
      </p:sp>
      <p:sp>
        <p:nvSpPr>
          <p:cNvPr id="9" name="Foliennummernplatzhalter 8"/>
          <p:cNvSpPr>
            <a:spLocks noGrp="1"/>
          </p:cNvSpPr>
          <p:nvPr>
            <p:ph type="sldNum" sz="quarter" idx="11"/>
          </p:nvPr>
        </p:nvSpPr>
        <p:spPr/>
        <p:txBody>
          <a:bodyPr/>
          <a:lstStyle/>
          <a:p>
            <a:pPr>
              <a:defRPr/>
            </a:pPr>
            <a:fld id="{237E0C88-52FB-4F28-89BE-B873E6B3728C}" type="slidenum">
              <a:rPr lang="de-DE"/>
              <a:pPr>
                <a:defRPr/>
              </a:pPr>
              <a:t>6</a:t>
            </a:fld>
            <a:endParaRPr lang="de-DE"/>
          </a:p>
        </p:txBody>
      </p:sp>
      <p:sp>
        <p:nvSpPr>
          <p:cNvPr id="10" name="Fußzeilenplatzhalter 9"/>
          <p:cNvSpPr>
            <a:spLocks noGrp="1"/>
          </p:cNvSpPr>
          <p:nvPr>
            <p:ph type="ftr" sz="quarter" idx="10"/>
          </p:nvPr>
        </p:nvSpPr>
        <p:spPr/>
        <p:txBody>
          <a:bodyPr/>
          <a:lstStyle/>
          <a:p>
            <a:pPr>
              <a:defRPr/>
            </a:pPr>
            <a:r>
              <a:rPr lang="de-DE"/>
              <a:t>© Anselm Dohle-Beltinger 2023</a:t>
            </a:r>
          </a:p>
        </p:txBody>
      </p:sp>
      <p:sp>
        <p:nvSpPr>
          <p:cNvPr id="11" name="Textfeld 10"/>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graphicFrame>
        <p:nvGraphicFramePr>
          <p:cNvPr id="2050" name="Object 2"/>
          <p:cNvGraphicFramePr>
            <a:graphicFrameLocks noChangeAspect="1"/>
          </p:cNvGraphicFramePr>
          <p:nvPr>
            <p:extLst>
              <p:ext uri="{D42A27DB-BD31-4B8C-83A1-F6EECF244321}">
                <p14:modId xmlns:p14="http://schemas.microsoft.com/office/powerpoint/2010/main" val="1817033201"/>
              </p:ext>
            </p:extLst>
          </p:nvPr>
        </p:nvGraphicFramePr>
        <p:xfrm>
          <a:off x="5591945" y="3043929"/>
          <a:ext cx="1104900" cy="433387"/>
        </p:xfrm>
        <a:graphic>
          <a:graphicData uri="http://schemas.openxmlformats.org/presentationml/2006/ole">
            <mc:AlternateContent xmlns:mc="http://schemas.openxmlformats.org/markup-compatibility/2006">
              <mc:Choice xmlns:v="urn:schemas-microsoft-com:vml" Requires="v">
                <p:oleObj spid="_x0000_s3217" name="Formel" r:id="rId3" imgW="583947" imgH="228501" progId="Equation.3">
                  <p:embed/>
                </p:oleObj>
              </mc:Choice>
              <mc:Fallback>
                <p:oleObj name="Formel" r:id="rId3" imgW="583947" imgH="228501"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945" y="3043929"/>
                        <a:ext cx="1104900"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508119"/>
            <a:ext cx="10972800" cy="1143000"/>
          </a:xfrm>
        </p:spPr>
        <p:txBody>
          <a:bodyPr/>
          <a:lstStyle/>
          <a:p>
            <a:r>
              <a:rPr lang="de-DE" dirty="0"/>
              <a:t>Deprivation sinkt</a:t>
            </a:r>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20" y="1196752"/>
            <a:ext cx="8574797" cy="4801887"/>
          </a:xfrm>
        </p:spPr>
      </p:pic>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60</a:t>
            </a:fld>
            <a:endParaRPr lang="de-DE"/>
          </a:p>
        </p:txBody>
      </p:sp>
      <p:pic>
        <p:nvPicPr>
          <p:cNvPr id="7" name="Grafik 6"/>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76069" y="4079400"/>
            <a:ext cx="8474248" cy="1080120"/>
          </a:xfrm>
          <a:prstGeom prst="rect">
            <a:avLst/>
          </a:prstGeom>
        </p:spPr>
      </p:pic>
      <p:sp>
        <p:nvSpPr>
          <p:cNvPr id="8" name="Textfeld 7"/>
          <p:cNvSpPr txBox="1"/>
          <p:nvPr/>
        </p:nvSpPr>
        <p:spPr>
          <a:xfrm>
            <a:off x="6657259" y="1330548"/>
            <a:ext cx="3183157" cy="307777"/>
          </a:xfrm>
          <a:prstGeom prst="rect">
            <a:avLst/>
          </a:prstGeom>
          <a:noFill/>
        </p:spPr>
        <p:txBody>
          <a:bodyPr wrap="square" rtlCol="0">
            <a:spAutoFit/>
          </a:bodyPr>
          <a:lstStyle/>
          <a:p>
            <a:r>
              <a:rPr lang="de-DE" sz="1400" dirty="0"/>
              <a:t>Dünne goldfarbene Linie: </a:t>
            </a:r>
            <a:r>
              <a:rPr lang="de-DE" sz="1400" dirty="0" err="1"/>
              <a:t>Gesamtbev</a:t>
            </a:r>
            <a:r>
              <a:rPr lang="de-DE" sz="1400" dirty="0"/>
              <a:t>.</a:t>
            </a:r>
          </a:p>
        </p:txBody>
      </p:sp>
      <p:sp>
        <p:nvSpPr>
          <p:cNvPr id="3" name="Textfeld 2"/>
          <p:cNvSpPr txBox="1"/>
          <p:nvPr/>
        </p:nvSpPr>
        <p:spPr>
          <a:xfrm>
            <a:off x="4943872" y="5900495"/>
            <a:ext cx="2808312" cy="276999"/>
          </a:xfrm>
          <a:prstGeom prst="rect">
            <a:avLst/>
          </a:prstGeom>
          <a:noFill/>
        </p:spPr>
        <p:txBody>
          <a:bodyPr wrap="square" rtlCol="0">
            <a:spAutoFit/>
          </a:bodyPr>
          <a:lstStyle/>
          <a:p>
            <a:r>
              <a:rPr lang="de-DE" sz="1200" dirty="0"/>
              <a:t>Quelle: </a:t>
            </a:r>
            <a:r>
              <a:rPr lang="de-DE" sz="1200" dirty="0">
                <a:hlinkClick r:id="rId4"/>
              </a:rPr>
              <a:t>Armuts- und </a:t>
            </a:r>
            <a:r>
              <a:rPr lang="de-DE" sz="1200" dirty="0" err="1">
                <a:hlinkClick r:id="rId4"/>
              </a:rPr>
              <a:t>Reichtumsbericht</a:t>
            </a:r>
            <a:endParaRPr lang="de-DE" sz="1200" dirty="0"/>
          </a:p>
        </p:txBody>
      </p:sp>
      <p:sp>
        <p:nvSpPr>
          <p:cNvPr id="9" name="Textfeld 8"/>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10" name="Textfeld 9"/>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1630616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60</a:t>
            </a:r>
          </a:p>
        </p:txBody>
      </p:sp>
      <p:sp>
        <p:nvSpPr>
          <p:cNvPr id="3" name="Inhaltsplatzhalter 2"/>
          <p:cNvSpPr>
            <a:spLocks noGrp="1"/>
          </p:cNvSpPr>
          <p:nvPr>
            <p:ph idx="1"/>
          </p:nvPr>
        </p:nvSpPr>
        <p:spPr/>
        <p:txBody>
          <a:bodyPr>
            <a:normAutofit fontScale="92500" lnSpcReduction="20000"/>
          </a:bodyPr>
          <a:lstStyle/>
          <a:p>
            <a:r>
              <a:rPr lang="de-DE" dirty="0"/>
              <a:t>Während die materielle Deprivation bei anderen Bevölkerungsgruppen nur langsam sinkt, geht sie bei den Alleinerziehenden sehr deutlich zurück.</a:t>
            </a:r>
          </a:p>
          <a:p>
            <a:r>
              <a:rPr lang="de-DE" dirty="0"/>
              <a:t>Gründe könnten in stärkeren Hilfen für die Kinder (z.B. Aufstockung der Bedarfssätze) und im staatlichen Ersatz-Unterhalt liegen falls der geschiedene Partner seinen Verpflichtungen nicht nachkommt.</a:t>
            </a:r>
          </a:p>
          <a:p>
            <a:r>
              <a:rPr lang="de-DE" dirty="0"/>
              <a:t>Hinzu kommt die Verbesserung auf dem Arbeitsmarkt, so dass es leichter wurde, eine Teilzeitstelle zu finden.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61</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8" name="Textfeld 7"/>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3177788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861043"/>
            <a:ext cx="10972800" cy="731776"/>
          </a:xfrm>
        </p:spPr>
        <p:txBody>
          <a:bodyPr/>
          <a:lstStyle/>
          <a:p>
            <a:r>
              <a:rPr lang="de-DE" dirty="0"/>
              <a:t>Umfang der Deprivation</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62</a:t>
            </a:fld>
            <a:endParaRPr lang="de-DE"/>
          </a:p>
        </p:txBody>
      </p:sp>
      <p:grpSp>
        <p:nvGrpSpPr>
          <p:cNvPr id="12" name="Gruppieren 11"/>
          <p:cNvGrpSpPr/>
          <p:nvPr/>
        </p:nvGrpSpPr>
        <p:grpSpPr>
          <a:xfrm>
            <a:off x="1055440" y="1935177"/>
            <a:ext cx="10441160" cy="4388804"/>
            <a:chOff x="1931024" y="2064533"/>
            <a:chExt cx="8376671" cy="3051918"/>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024" y="2064533"/>
              <a:ext cx="8329951" cy="2728934"/>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644" y="4802992"/>
              <a:ext cx="8278051" cy="161667"/>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380" y="4974184"/>
              <a:ext cx="8096401" cy="142267"/>
            </a:xfrm>
            <a:prstGeom prst="rect">
              <a:avLst/>
            </a:prstGeom>
          </p:spPr>
        </p:pic>
      </p:grpSp>
      <p:sp>
        <p:nvSpPr>
          <p:cNvPr id="11" name="Textfeld 10"/>
          <p:cNvSpPr txBox="1"/>
          <p:nvPr/>
        </p:nvSpPr>
        <p:spPr>
          <a:xfrm>
            <a:off x="2927648" y="5856191"/>
            <a:ext cx="1440160" cy="461665"/>
          </a:xfrm>
          <a:prstGeom prst="rect">
            <a:avLst/>
          </a:prstGeom>
          <a:solidFill>
            <a:schemeClr val="bg1"/>
          </a:solidFill>
        </p:spPr>
        <p:txBody>
          <a:bodyPr wrap="square" rtlCol="0">
            <a:spAutoFit/>
          </a:bodyPr>
          <a:lstStyle/>
          <a:p>
            <a:r>
              <a:rPr lang="de-DE" sz="1200" dirty="0"/>
              <a:t>allgemein</a:t>
            </a:r>
            <a:br>
              <a:rPr lang="de-DE" sz="1200" dirty="0"/>
            </a:br>
            <a:r>
              <a:rPr lang="de-DE" sz="1200" dirty="0"/>
              <a:t>armutsgefährdete</a:t>
            </a:r>
          </a:p>
        </p:txBody>
      </p:sp>
      <p:sp>
        <p:nvSpPr>
          <p:cNvPr id="13" name="Textfeld 12"/>
          <p:cNvSpPr txBox="1"/>
          <p:nvPr/>
        </p:nvSpPr>
        <p:spPr>
          <a:xfrm>
            <a:off x="1072630" y="6400413"/>
            <a:ext cx="1494978" cy="276999"/>
          </a:xfrm>
          <a:prstGeom prst="rect">
            <a:avLst/>
          </a:prstGeom>
          <a:noFill/>
        </p:spPr>
        <p:txBody>
          <a:bodyPr wrap="square" rtlCol="0">
            <a:spAutoFit/>
          </a:bodyPr>
          <a:lstStyle/>
          <a:p>
            <a:r>
              <a:rPr lang="de-DE" sz="1200" dirty="0"/>
              <a:t>Quelle: </a:t>
            </a:r>
            <a:r>
              <a:rPr lang="de-DE" sz="1200" dirty="0">
                <a:hlinkClick r:id="rId5"/>
              </a:rPr>
              <a:t>destatis.de</a:t>
            </a:r>
            <a:endParaRPr lang="de-DE" sz="1200" dirty="0"/>
          </a:p>
        </p:txBody>
      </p:sp>
      <p:sp>
        <p:nvSpPr>
          <p:cNvPr id="5" name="Ellipse 4"/>
          <p:cNvSpPr/>
          <p:nvPr/>
        </p:nvSpPr>
        <p:spPr>
          <a:xfrm>
            <a:off x="7752184" y="5589240"/>
            <a:ext cx="648072" cy="767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6013447" y="5589239"/>
            <a:ext cx="648072" cy="767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17" name="Textfeld 1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2920257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62</a:t>
            </a:r>
          </a:p>
        </p:txBody>
      </p:sp>
      <p:sp>
        <p:nvSpPr>
          <p:cNvPr id="3" name="Inhaltsplatzhalter 2"/>
          <p:cNvSpPr>
            <a:spLocks noGrp="1"/>
          </p:cNvSpPr>
          <p:nvPr>
            <p:ph idx="1"/>
          </p:nvPr>
        </p:nvSpPr>
        <p:spPr/>
        <p:txBody>
          <a:bodyPr>
            <a:normAutofit/>
          </a:bodyPr>
          <a:lstStyle/>
          <a:p>
            <a:r>
              <a:rPr lang="de-DE" dirty="0"/>
              <a:t>Während durch staatliche Hilfen die Grundausstattung des Haushaltes sowie sein Betrieb einigermaßen gesichert sind, sind hohe Einmalausgaben weiter ein Problem.</a:t>
            </a:r>
          </a:p>
          <a:p>
            <a:r>
              <a:rPr lang="de-DE" dirty="0"/>
              <a:t>Während durch die Planbarkeit von Urlaub und die Möglichkeit zum Verwandtenbesuch dies geringfügig abgemildert wird, schlägt es bei Reparaturen voll durch.</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63</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8" name="Textfeld 7"/>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4230949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199456" y="710883"/>
            <a:ext cx="9072241" cy="649288"/>
          </a:xfrm>
          <a:noFill/>
        </p:spPr>
        <p:txBody>
          <a:bodyPr/>
          <a:lstStyle/>
          <a:p>
            <a:r>
              <a:rPr lang="de-DE" altLang="de-DE" dirty="0"/>
              <a:t>Effizienz der Sozialtransfers sinkt</a:t>
            </a:r>
          </a:p>
        </p:txBody>
      </p:sp>
      <p:sp>
        <p:nvSpPr>
          <p:cNvPr id="9219" name="Fußzeilenplatzhalter 2"/>
          <p:cNvSpPr>
            <a:spLocks noGrp="1"/>
          </p:cNvSpPr>
          <p:nvPr>
            <p:ph type="ftr" sz="quarter" idx="10"/>
          </p:nvPr>
        </p:nvSpPr>
        <p:spPr>
          <a:noFill/>
        </p:spPr>
        <p:txBody>
          <a:bodyPr/>
          <a:lstStyle/>
          <a:p>
            <a:r>
              <a:rPr lang="de-DE" altLang="de-DE"/>
              <a:t>© Anselm Dohle-Beltinger 2023</a:t>
            </a:r>
          </a:p>
        </p:txBody>
      </p:sp>
      <p:sp>
        <p:nvSpPr>
          <p:cNvPr id="9220" name="Foliennummernplatzhalter 3"/>
          <p:cNvSpPr>
            <a:spLocks noGrp="1"/>
          </p:cNvSpPr>
          <p:nvPr>
            <p:ph type="sldNum" sz="quarter" idx="11"/>
          </p:nvPr>
        </p:nvSpPr>
        <p:spPr>
          <a:noFill/>
        </p:spPr>
        <p:txBody>
          <a:bodyPr/>
          <a:lstStyle/>
          <a:p>
            <a:fld id="{FD4CFE45-F91C-45B2-AD29-795057D7D8AB}" type="slidenum">
              <a:rPr lang="de-DE" altLang="de-DE" smtClean="0"/>
              <a:pPr/>
              <a:t>64</a:t>
            </a:fld>
            <a:endParaRPr lang="de-DE" alt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 y="1088772"/>
            <a:ext cx="10058400" cy="5632704"/>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1329640649"/>
              </p:ext>
            </p:extLst>
          </p:nvPr>
        </p:nvGraphicFramePr>
        <p:xfrm>
          <a:off x="2551733" y="4875321"/>
          <a:ext cx="9232904" cy="1333500"/>
        </p:xfrm>
        <a:graphic>
          <a:graphicData uri="http://schemas.openxmlformats.org/drawingml/2006/table">
            <a:tbl>
              <a:tblPr/>
              <a:tblGrid>
                <a:gridCol w="2191604">
                  <a:extLst>
                    <a:ext uri="{9D8B030D-6E8A-4147-A177-3AD203B41FA5}">
                      <a16:colId xmlns:a16="http://schemas.microsoft.com/office/drawing/2014/main" val="20000"/>
                    </a:ext>
                  </a:extLst>
                </a:gridCol>
                <a:gridCol w="704130">
                  <a:extLst>
                    <a:ext uri="{9D8B030D-6E8A-4147-A177-3AD203B41FA5}">
                      <a16:colId xmlns:a16="http://schemas.microsoft.com/office/drawing/2014/main" val="20001"/>
                    </a:ext>
                  </a:extLst>
                </a:gridCol>
                <a:gridCol w="704130">
                  <a:extLst>
                    <a:ext uri="{9D8B030D-6E8A-4147-A177-3AD203B41FA5}">
                      <a16:colId xmlns:a16="http://schemas.microsoft.com/office/drawing/2014/main" val="20002"/>
                    </a:ext>
                  </a:extLst>
                </a:gridCol>
                <a:gridCol w="704130">
                  <a:extLst>
                    <a:ext uri="{9D8B030D-6E8A-4147-A177-3AD203B41FA5}">
                      <a16:colId xmlns:a16="http://schemas.microsoft.com/office/drawing/2014/main" val="20003"/>
                    </a:ext>
                  </a:extLst>
                </a:gridCol>
                <a:gridCol w="704130">
                  <a:extLst>
                    <a:ext uri="{9D8B030D-6E8A-4147-A177-3AD203B41FA5}">
                      <a16:colId xmlns:a16="http://schemas.microsoft.com/office/drawing/2014/main" val="20004"/>
                    </a:ext>
                  </a:extLst>
                </a:gridCol>
                <a:gridCol w="704130">
                  <a:extLst>
                    <a:ext uri="{9D8B030D-6E8A-4147-A177-3AD203B41FA5}">
                      <a16:colId xmlns:a16="http://schemas.microsoft.com/office/drawing/2014/main" val="20005"/>
                    </a:ext>
                  </a:extLst>
                </a:gridCol>
                <a:gridCol w="704130">
                  <a:extLst>
                    <a:ext uri="{9D8B030D-6E8A-4147-A177-3AD203B41FA5}">
                      <a16:colId xmlns:a16="http://schemas.microsoft.com/office/drawing/2014/main" val="20006"/>
                    </a:ext>
                  </a:extLst>
                </a:gridCol>
                <a:gridCol w="704130">
                  <a:extLst>
                    <a:ext uri="{9D8B030D-6E8A-4147-A177-3AD203B41FA5}">
                      <a16:colId xmlns:a16="http://schemas.microsoft.com/office/drawing/2014/main" val="20007"/>
                    </a:ext>
                  </a:extLst>
                </a:gridCol>
                <a:gridCol w="704130">
                  <a:extLst>
                    <a:ext uri="{9D8B030D-6E8A-4147-A177-3AD203B41FA5}">
                      <a16:colId xmlns:a16="http://schemas.microsoft.com/office/drawing/2014/main" val="20008"/>
                    </a:ext>
                  </a:extLst>
                </a:gridCol>
                <a:gridCol w="704130">
                  <a:extLst>
                    <a:ext uri="{9D8B030D-6E8A-4147-A177-3AD203B41FA5}">
                      <a16:colId xmlns:a16="http://schemas.microsoft.com/office/drawing/2014/main" val="20009"/>
                    </a:ext>
                  </a:extLst>
                </a:gridCol>
                <a:gridCol w="704130">
                  <a:extLst>
                    <a:ext uri="{9D8B030D-6E8A-4147-A177-3AD203B41FA5}">
                      <a16:colId xmlns:a16="http://schemas.microsoft.com/office/drawing/2014/main" val="20010"/>
                    </a:ext>
                  </a:extLst>
                </a:gridCol>
              </a:tblGrid>
              <a:tr h="190500">
                <a:tc gridSpan="11">
                  <a:txBody>
                    <a:bodyPr/>
                    <a:lstStyle/>
                    <a:p>
                      <a:pPr algn="l" fontAlgn="ctr"/>
                      <a:r>
                        <a:rPr lang="de-DE" sz="1200" b="1" i="0" u="none" strike="noStrike" dirty="0">
                          <a:solidFill>
                            <a:srgbClr val="757171"/>
                          </a:solidFill>
                          <a:effectLst/>
                          <a:latin typeface="Arial" panose="020B0604020202020204" pitchFamily="34" charset="0"/>
                        </a:rPr>
                        <a:t>Differenzierung nach Haushaltstyp</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ctr"/>
                      <a:r>
                        <a:rPr lang="de-DE" sz="1200" b="0" i="0" u="none" strike="noStrike" dirty="0">
                          <a:solidFill>
                            <a:srgbClr val="000000"/>
                          </a:solidFill>
                          <a:effectLst/>
                          <a:latin typeface="Arial" panose="020B0604020202020204" pitchFamily="34" charset="0"/>
                        </a:rPr>
                        <a:t>Alleinlebend</a:t>
                      </a:r>
                    </a:p>
                  </a:txBody>
                  <a:tcPr marL="114300" marR="0" marT="0" marB="0" anchor="ctr">
                    <a:lnL w="12700" cap="flat" cmpd="sng" algn="ctr">
                      <a:solidFill>
                        <a:schemeClr val="tx2"/>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14,8%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16,2%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14,3%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12,9%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11,9%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11,6%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25,4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ctr" fontAlgn="b"/>
                      <a:r>
                        <a:rPr lang="de-DE" sz="1200" b="0" i="0" u="none" strike="noStrike" dirty="0">
                          <a:solidFill>
                            <a:srgbClr val="000000"/>
                          </a:solidFill>
                          <a:effectLst/>
                          <a:latin typeface="Arial" panose="020B0604020202020204" pitchFamily="34" charset="0"/>
                        </a:rPr>
                        <a:t>10,5%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12,0%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10,6%</a:t>
                      </a:r>
                    </a:p>
                  </a:txBody>
                  <a:tcPr marL="0" marR="0" marT="0" marB="0" anchor="b">
                    <a:lnL>
                      <a:noFill/>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90500">
                <a:tc>
                  <a:txBody>
                    <a:bodyPr/>
                    <a:lstStyle/>
                    <a:p>
                      <a:pPr algn="l" fontAlgn="ctr"/>
                      <a:r>
                        <a:rPr lang="de-DE" sz="1200" b="0" i="0" u="none" strike="noStrike" dirty="0">
                          <a:solidFill>
                            <a:srgbClr val="000000"/>
                          </a:solidFill>
                          <a:effectLst/>
                          <a:latin typeface="Arial" panose="020B0604020202020204" pitchFamily="34" charset="0"/>
                        </a:rPr>
                        <a:t>Alleinerziehend</a:t>
                      </a:r>
                    </a:p>
                  </a:txBody>
                  <a:tcPr marL="114300" marR="0" marT="0" marB="0" anchor="ctr">
                    <a:lnL w="12700" cap="flat" cmpd="sng" algn="ctr">
                      <a:solidFill>
                        <a:schemeClr val="tx2"/>
                      </a:solidFill>
                      <a:prstDash val="solid"/>
                      <a:round/>
                      <a:headEnd type="none" w="med" len="med"/>
                      <a:tailEnd type="none" w="med" len="med"/>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38,0%</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29,4%</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39,6%</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33,3%</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38,0%</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41,4%</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16,9</a:t>
                      </a:r>
                    </a:p>
                  </a:txBody>
                  <a:tcPr marL="0" marR="0" marT="0" marB="0" anchor="b">
                    <a:lnL>
                      <a:noFill/>
                    </a:lnL>
                    <a:lnR>
                      <a:noFill/>
                    </a:lnR>
                    <a:lnT>
                      <a:noFill/>
                    </a:lnT>
                    <a:lnB>
                      <a:noFill/>
                    </a:lnB>
                    <a:solidFill>
                      <a:srgbClr val="FFFF00"/>
                    </a:solidFill>
                  </a:tcPr>
                </a:tc>
                <a:tc>
                  <a:txBody>
                    <a:bodyPr/>
                    <a:lstStyle/>
                    <a:p>
                      <a:pPr algn="ctr" fontAlgn="b"/>
                      <a:r>
                        <a:rPr lang="de-DE" sz="1200" b="0" i="0" u="none" strike="noStrike" dirty="0">
                          <a:solidFill>
                            <a:srgbClr val="000000"/>
                          </a:solidFill>
                          <a:effectLst/>
                          <a:latin typeface="Arial" panose="020B0604020202020204" pitchFamily="34" charset="0"/>
                        </a:rPr>
                        <a:t>35,4%</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41,0%</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41,7%</a:t>
                      </a:r>
                    </a:p>
                  </a:txBody>
                  <a:tcPr marL="0" marR="0" marT="0" marB="0" anchor="b">
                    <a:lnL>
                      <a:noFill/>
                    </a:lnL>
                    <a:lnR w="12700" cap="flat" cmpd="sng" algn="ctr">
                      <a:solidFill>
                        <a:schemeClr val="tx2"/>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90500">
                <a:tc>
                  <a:txBody>
                    <a:bodyPr/>
                    <a:lstStyle/>
                    <a:p>
                      <a:pPr algn="l" fontAlgn="ctr"/>
                      <a:r>
                        <a:rPr lang="de-DE" sz="1200" b="0" i="0" u="none" strike="noStrike" dirty="0">
                          <a:solidFill>
                            <a:srgbClr val="000000"/>
                          </a:solidFill>
                          <a:effectLst/>
                          <a:latin typeface="Arial" panose="020B0604020202020204" pitchFamily="34" charset="0"/>
                        </a:rPr>
                        <a:t>Paar ohne Kind(er)</a:t>
                      </a:r>
                    </a:p>
                  </a:txBody>
                  <a:tcPr marL="114300" marR="0" marT="0" marB="0" anchor="ctr">
                    <a:lnL w="12700" cap="flat" cmpd="sng" algn="ctr">
                      <a:solidFill>
                        <a:schemeClr val="tx2"/>
                      </a:solidFill>
                      <a:prstDash val="solid"/>
                      <a:round/>
                      <a:headEnd type="none" w="med" len="med"/>
                      <a:tailEnd type="none" w="med" len="med"/>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24,8%</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28,6%</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29,4%</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27,8%</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26,0%</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27,7%</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21,3</a:t>
                      </a:r>
                    </a:p>
                  </a:txBody>
                  <a:tcPr marL="0" marR="0" marT="0" marB="0" anchor="b">
                    <a:lnL>
                      <a:noFill/>
                    </a:lnL>
                    <a:lnR>
                      <a:noFill/>
                    </a:lnR>
                    <a:lnT>
                      <a:noFill/>
                    </a:lnT>
                    <a:lnB>
                      <a:noFill/>
                    </a:lnB>
                    <a:solidFill>
                      <a:srgbClr val="FFCC00"/>
                    </a:solidFill>
                  </a:tcPr>
                </a:tc>
                <a:tc>
                  <a:txBody>
                    <a:bodyPr/>
                    <a:lstStyle/>
                    <a:p>
                      <a:pPr algn="ctr" fontAlgn="b"/>
                      <a:r>
                        <a:rPr lang="de-DE" sz="1200" b="0" i="0" u="none" strike="noStrike" dirty="0">
                          <a:solidFill>
                            <a:srgbClr val="000000"/>
                          </a:solidFill>
                          <a:effectLst/>
                          <a:latin typeface="Arial" panose="020B0604020202020204" pitchFamily="34" charset="0"/>
                        </a:rPr>
                        <a:t>26,3%</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25,2%</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27,1%</a:t>
                      </a:r>
                    </a:p>
                  </a:txBody>
                  <a:tcPr marL="0" marR="0" marT="0" marB="0" anchor="b">
                    <a:lnL>
                      <a:noFill/>
                    </a:lnL>
                    <a:lnR w="12700" cap="flat" cmpd="sng" algn="ctr">
                      <a:solidFill>
                        <a:schemeClr val="tx2"/>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3"/>
                  </a:ext>
                </a:extLst>
              </a:tr>
              <a:tr h="190500">
                <a:tc>
                  <a:txBody>
                    <a:bodyPr/>
                    <a:lstStyle/>
                    <a:p>
                      <a:pPr algn="l" fontAlgn="ctr"/>
                      <a:r>
                        <a:rPr lang="de-DE" sz="1200" b="0" i="0" u="none" strike="noStrike" dirty="0">
                          <a:solidFill>
                            <a:srgbClr val="000000"/>
                          </a:solidFill>
                          <a:effectLst/>
                          <a:latin typeface="Arial" panose="020B0604020202020204" pitchFamily="34" charset="0"/>
                        </a:rPr>
                        <a:t>Paar mit 1 Kind</a:t>
                      </a:r>
                    </a:p>
                  </a:txBody>
                  <a:tcPr marL="114300" marR="0" marT="0" marB="0" anchor="ctr">
                    <a:lnL w="12700" cap="flat" cmpd="sng" algn="ctr">
                      <a:solidFill>
                        <a:schemeClr val="tx2"/>
                      </a:solidFill>
                      <a:prstDash val="solid"/>
                      <a:round/>
                      <a:headEnd type="none" w="med" len="med"/>
                      <a:tailEnd type="none" w="med" len="med"/>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47,6%</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52,1%</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51,0%</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41,8%</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42,8%</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43,9%</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17,5</a:t>
                      </a:r>
                    </a:p>
                  </a:txBody>
                  <a:tcPr marL="0" marR="0" marT="0" marB="0" anchor="b">
                    <a:lnL>
                      <a:noFill/>
                    </a:lnL>
                    <a:lnR>
                      <a:noFill/>
                    </a:lnR>
                    <a:lnT>
                      <a:noFill/>
                    </a:lnT>
                    <a:lnB>
                      <a:noFill/>
                    </a:lnB>
                    <a:solidFill>
                      <a:srgbClr val="FFFF00"/>
                    </a:solidFill>
                  </a:tcPr>
                </a:tc>
                <a:tc>
                  <a:txBody>
                    <a:bodyPr/>
                    <a:lstStyle/>
                    <a:p>
                      <a:pPr algn="ctr" fontAlgn="b"/>
                      <a:r>
                        <a:rPr lang="de-DE" sz="1200" b="0" i="0" u="none" strike="noStrike" dirty="0">
                          <a:solidFill>
                            <a:srgbClr val="000000"/>
                          </a:solidFill>
                          <a:effectLst/>
                          <a:latin typeface="Arial" panose="020B0604020202020204" pitchFamily="34" charset="0"/>
                        </a:rPr>
                        <a:t>43,3%</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45,7%</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47,1%</a:t>
                      </a:r>
                    </a:p>
                  </a:txBody>
                  <a:tcPr marL="0" marR="0" marT="0" marB="0" anchor="b">
                    <a:lnL>
                      <a:noFill/>
                    </a:lnL>
                    <a:lnR w="12700" cap="flat" cmpd="sng" algn="ctr">
                      <a:solidFill>
                        <a:schemeClr val="tx2"/>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190500">
                <a:tc>
                  <a:txBody>
                    <a:bodyPr/>
                    <a:lstStyle/>
                    <a:p>
                      <a:pPr algn="l" fontAlgn="ctr"/>
                      <a:r>
                        <a:rPr lang="de-DE" sz="1200" b="0" i="0" u="none" strike="noStrike" dirty="0">
                          <a:solidFill>
                            <a:srgbClr val="000000"/>
                          </a:solidFill>
                          <a:effectLst/>
                          <a:latin typeface="Arial" panose="020B0604020202020204" pitchFamily="34" charset="0"/>
                        </a:rPr>
                        <a:t>Paar mit 2 Kindern</a:t>
                      </a:r>
                    </a:p>
                  </a:txBody>
                  <a:tcPr marL="114300" marR="0" marT="0" marB="0" anchor="ctr">
                    <a:lnL w="12700" cap="flat" cmpd="sng" algn="ctr">
                      <a:solidFill>
                        <a:schemeClr val="tx2"/>
                      </a:solidFill>
                      <a:prstDash val="solid"/>
                      <a:round/>
                      <a:headEnd type="none" w="med" len="med"/>
                      <a:tailEnd type="none" w="med" len="med"/>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59,0%</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58,5%</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56,7%</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a:solidFill>
                            <a:srgbClr val="000000"/>
                          </a:solidFill>
                          <a:effectLst/>
                          <a:latin typeface="Arial" panose="020B0604020202020204" pitchFamily="34" charset="0"/>
                        </a:rPr>
                        <a:t>60,3%</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56,6%</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44,9%</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15,6</a:t>
                      </a:r>
                    </a:p>
                  </a:txBody>
                  <a:tcPr marL="0" marR="0" marT="0" marB="0" anchor="b">
                    <a:lnL>
                      <a:noFill/>
                    </a:lnL>
                    <a:lnR>
                      <a:noFill/>
                    </a:lnR>
                    <a:lnT>
                      <a:noFill/>
                    </a:lnT>
                    <a:lnB>
                      <a:noFill/>
                    </a:lnB>
                    <a:solidFill>
                      <a:srgbClr val="FFFF00"/>
                    </a:solidFill>
                  </a:tcPr>
                </a:tc>
                <a:tc>
                  <a:txBody>
                    <a:bodyPr/>
                    <a:lstStyle/>
                    <a:p>
                      <a:pPr algn="ctr" fontAlgn="b"/>
                      <a:r>
                        <a:rPr lang="de-DE" sz="1200" b="0" i="0" u="none" strike="noStrike" dirty="0">
                          <a:solidFill>
                            <a:srgbClr val="000000"/>
                          </a:solidFill>
                          <a:effectLst/>
                          <a:latin typeface="Arial" panose="020B0604020202020204" pitchFamily="34" charset="0"/>
                        </a:rPr>
                        <a:t>57,1%</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62,9%</a:t>
                      </a:r>
                    </a:p>
                  </a:txBody>
                  <a:tcPr marL="0" marR="0" marT="0" marB="0" anchor="b">
                    <a:lnL>
                      <a:noFill/>
                    </a:lnL>
                    <a:lnR>
                      <a:noFill/>
                    </a:lnR>
                    <a:lnT>
                      <a:noFill/>
                    </a:lnT>
                    <a:lnB>
                      <a:noFill/>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56,3%</a:t>
                      </a:r>
                    </a:p>
                  </a:txBody>
                  <a:tcPr marL="0" marR="0" marT="0" marB="0" anchor="b">
                    <a:lnL>
                      <a:noFill/>
                    </a:lnL>
                    <a:lnR w="12700" cap="flat" cmpd="sng" algn="ctr">
                      <a:solidFill>
                        <a:schemeClr val="tx2"/>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190500">
                <a:tc>
                  <a:txBody>
                    <a:bodyPr/>
                    <a:lstStyle/>
                    <a:p>
                      <a:pPr algn="l" fontAlgn="ctr"/>
                      <a:r>
                        <a:rPr lang="de-DE" sz="1200" b="0" i="0" u="none" strike="noStrike" dirty="0">
                          <a:solidFill>
                            <a:srgbClr val="000000"/>
                          </a:solidFill>
                          <a:effectLst/>
                          <a:latin typeface="Arial" panose="020B0604020202020204" pitchFamily="34" charset="0"/>
                        </a:rPr>
                        <a:t>Paar mit 3 und mehr Kindern</a:t>
                      </a:r>
                    </a:p>
                  </a:txBody>
                  <a:tcPr marL="114300" marR="0" marT="0" marB="0" anchor="ctr">
                    <a:lnL w="12700" cap="flat" cmpd="sng" algn="ctr">
                      <a:solidFill>
                        <a:schemeClr val="tx2"/>
                      </a:solid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62,4%</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44,3%</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62,4%</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66,4%</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60,7%</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63,4%</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18,1</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rgbClr val="FFFF00"/>
                    </a:solidFill>
                  </a:tcPr>
                </a:tc>
                <a:tc>
                  <a:txBody>
                    <a:bodyPr/>
                    <a:lstStyle/>
                    <a:p>
                      <a:pPr algn="ctr" fontAlgn="b"/>
                      <a:r>
                        <a:rPr lang="de-DE" sz="1200" b="0" i="0" u="none" strike="noStrike" dirty="0">
                          <a:solidFill>
                            <a:srgbClr val="000000"/>
                          </a:solidFill>
                          <a:effectLst/>
                          <a:latin typeface="Arial" panose="020B0604020202020204" pitchFamily="34" charset="0"/>
                        </a:rPr>
                        <a:t>61,0%</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57,5%</a:t>
                      </a:r>
                    </a:p>
                  </a:txBody>
                  <a:tcPr marL="0" marR="0" marT="0" marB="0" anchor="b">
                    <a:lnL>
                      <a:noFill/>
                    </a:lnL>
                    <a:lnR>
                      <a:noFill/>
                    </a:lnR>
                    <a:lnT>
                      <a:noFill/>
                    </a:lnT>
                    <a:lnB w="12700" cap="flat" cmpd="sng" algn="ctr">
                      <a:solidFill>
                        <a:schemeClr val="tx2"/>
                      </a:solidFill>
                      <a:prstDash val="solid"/>
                      <a:round/>
                      <a:headEnd type="none" w="med" len="med"/>
                      <a:tailEnd type="none" w="med" len="med"/>
                    </a:lnB>
                    <a:solidFill>
                      <a:schemeClr val="bg1"/>
                    </a:solidFill>
                  </a:tcPr>
                </a:tc>
                <a:tc>
                  <a:txBody>
                    <a:bodyPr/>
                    <a:lstStyle/>
                    <a:p>
                      <a:pPr algn="ctr" fontAlgn="b"/>
                      <a:r>
                        <a:rPr lang="de-DE" sz="1200" b="0" i="0" u="none" strike="noStrike" dirty="0">
                          <a:solidFill>
                            <a:srgbClr val="000000"/>
                          </a:solidFill>
                          <a:effectLst/>
                          <a:latin typeface="Arial" panose="020B0604020202020204" pitchFamily="34" charset="0"/>
                        </a:rPr>
                        <a:t>52,4%</a:t>
                      </a:r>
                    </a:p>
                  </a:txBody>
                  <a:tcPr marL="0" marR="0" marT="0" marB="0" anchor="b">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172555275"/>
              </p:ext>
            </p:extLst>
          </p:nvPr>
        </p:nvGraphicFramePr>
        <p:xfrm>
          <a:off x="2551732" y="3986210"/>
          <a:ext cx="9232904" cy="883920"/>
        </p:xfrm>
        <a:graphic>
          <a:graphicData uri="http://schemas.openxmlformats.org/drawingml/2006/table">
            <a:tbl>
              <a:tblPr/>
              <a:tblGrid>
                <a:gridCol w="704130">
                  <a:extLst>
                    <a:ext uri="{9D8B030D-6E8A-4147-A177-3AD203B41FA5}">
                      <a16:colId xmlns:a16="http://schemas.microsoft.com/office/drawing/2014/main" val="20000"/>
                    </a:ext>
                  </a:extLst>
                </a:gridCol>
                <a:gridCol w="1487474">
                  <a:extLst>
                    <a:ext uri="{9D8B030D-6E8A-4147-A177-3AD203B41FA5}">
                      <a16:colId xmlns:a16="http://schemas.microsoft.com/office/drawing/2014/main" val="20001"/>
                    </a:ext>
                  </a:extLst>
                </a:gridCol>
                <a:gridCol w="704130">
                  <a:extLst>
                    <a:ext uri="{9D8B030D-6E8A-4147-A177-3AD203B41FA5}">
                      <a16:colId xmlns:a16="http://schemas.microsoft.com/office/drawing/2014/main" val="20002"/>
                    </a:ext>
                  </a:extLst>
                </a:gridCol>
                <a:gridCol w="704130">
                  <a:extLst>
                    <a:ext uri="{9D8B030D-6E8A-4147-A177-3AD203B41FA5}">
                      <a16:colId xmlns:a16="http://schemas.microsoft.com/office/drawing/2014/main" val="20003"/>
                    </a:ext>
                  </a:extLst>
                </a:gridCol>
                <a:gridCol w="704130">
                  <a:extLst>
                    <a:ext uri="{9D8B030D-6E8A-4147-A177-3AD203B41FA5}">
                      <a16:colId xmlns:a16="http://schemas.microsoft.com/office/drawing/2014/main" val="20004"/>
                    </a:ext>
                  </a:extLst>
                </a:gridCol>
                <a:gridCol w="704130">
                  <a:extLst>
                    <a:ext uri="{9D8B030D-6E8A-4147-A177-3AD203B41FA5}">
                      <a16:colId xmlns:a16="http://schemas.microsoft.com/office/drawing/2014/main" val="20005"/>
                    </a:ext>
                  </a:extLst>
                </a:gridCol>
                <a:gridCol w="704130">
                  <a:extLst>
                    <a:ext uri="{9D8B030D-6E8A-4147-A177-3AD203B41FA5}">
                      <a16:colId xmlns:a16="http://schemas.microsoft.com/office/drawing/2014/main" val="20006"/>
                    </a:ext>
                  </a:extLst>
                </a:gridCol>
                <a:gridCol w="704130">
                  <a:extLst>
                    <a:ext uri="{9D8B030D-6E8A-4147-A177-3AD203B41FA5}">
                      <a16:colId xmlns:a16="http://schemas.microsoft.com/office/drawing/2014/main" val="20007"/>
                    </a:ext>
                  </a:extLst>
                </a:gridCol>
                <a:gridCol w="704130">
                  <a:extLst>
                    <a:ext uri="{9D8B030D-6E8A-4147-A177-3AD203B41FA5}">
                      <a16:colId xmlns:a16="http://schemas.microsoft.com/office/drawing/2014/main" val="20008"/>
                    </a:ext>
                  </a:extLst>
                </a:gridCol>
                <a:gridCol w="704130">
                  <a:extLst>
                    <a:ext uri="{9D8B030D-6E8A-4147-A177-3AD203B41FA5}">
                      <a16:colId xmlns:a16="http://schemas.microsoft.com/office/drawing/2014/main" val="20009"/>
                    </a:ext>
                  </a:extLst>
                </a:gridCol>
                <a:gridCol w="704130">
                  <a:extLst>
                    <a:ext uri="{9D8B030D-6E8A-4147-A177-3AD203B41FA5}">
                      <a16:colId xmlns:a16="http://schemas.microsoft.com/office/drawing/2014/main" val="20010"/>
                    </a:ext>
                  </a:extLst>
                </a:gridCol>
                <a:gridCol w="704130">
                  <a:extLst>
                    <a:ext uri="{9D8B030D-6E8A-4147-A177-3AD203B41FA5}">
                      <a16:colId xmlns:a16="http://schemas.microsoft.com/office/drawing/2014/main" val="20011"/>
                    </a:ext>
                  </a:extLst>
                </a:gridCol>
              </a:tblGrid>
              <a:tr h="190500">
                <a:tc gridSpan="12">
                  <a:txBody>
                    <a:bodyPr/>
                    <a:lstStyle/>
                    <a:p>
                      <a:pPr algn="ctr" fontAlgn="ctr"/>
                      <a:r>
                        <a:rPr lang="de-DE" sz="1300" b="1" i="0" u="none" strike="noStrike" dirty="0">
                          <a:solidFill>
                            <a:srgbClr val="0070C0"/>
                          </a:solidFill>
                          <a:effectLst/>
                          <a:latin typeface="Arial" panose="020B0604020202020204" pitchFamily="34" charset="0"/>
                        </a:rPr>
                        <a:t>Reduktion des Armutsrisikos durch Sozialtransfers gegenüber einer hypothetischen Situation ohne Sozialtransfers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l" fontAlgn="b"/>
                      <a:endParaRPr lang="de-DE"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0000"/>
                  </a:ext>
                </a:extLst>
              </a:tr>
              <a:tr h="190500">
                <a:tc>
                  <a:txBody>
                    <a:bodyPr/>
                    <a:lstStyle/>
                    <a:p>
                      <a:pPr algn="l" fontAlgn="b"/>
                      <a:endParaRPr lang="de-DE" sz="12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2"/>
                      </a:solidFill>
                      <a:prstDash val="solid"/>
                      <a:round/>
                      <a:headEnd type="none" w="med" len="med"/>
                      <a:tailEnd type="none" w="med" len="med"/>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w="12700" cap="flat" cmpd="sng" algn="ctr">
                      <a:solidFill>
                        <a:schemeClr val="tx2"/>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1"/>
                  </a:ext>
                </a:extLst>
              </a:tr>
              <a:tr h="190500">
                <a:tc rowSpan="2" gridSpan="2">
                  <a:txBody>
                    <a:bodyPr/>
                    <a:lstStyle/>
                    <a:p>
                      <a:pPr algn="l" fontAlgn="ctr"/>
                      <a:r>
                        <a:rPr lang="de-DE" sz="1400" b="1" i="0" u="none" strike="noStrike" dirty="0">
                          <a:solidFill>
                            <a:srgbClr val="595959"/>
                          </a:solidFill>
                          <a:effectLst/>
                          <a:latin typeface="Arial" panose="020B0604020202020204" pitchFamily="34" charset="0"/>
                        </a:rPr>
                        <a:t>Reduktion der Armuts-</a:t>
                      </a:r>
                      <a:r>
                        <a:rPr lang="de-DE" sz="1400" b="1" i="0" u="none" strike="noStrike" dirty="0" err="1">
                          <a:solidFill>
                            <a:srgbClr val="595959"/>
                          </a:solidFill>
                          <a:effectLst/>
                          <a:latin typeface="Arial" panose="020B0604020202020204" pitchFamily="34" charset="0"/>
                        </a:rPr>
                        <a:t>risikoquote</a:t>
                      </a:r>
                      <a:r>
                        <a:rPr lang="de-DE" sz="1400" b="1" i="0" u="none" strike="noStrike" dirty="0">
                          <a:solidFill>
                            <a:srgbClr val="595959"/>
                          </a:solidFill>
                          <a:effectLst/>
                          <a:latin typeface="Arial" panose="020B0604020202020204" pitchFamily="34" charset="0"/>
                        </a:rPr>
                        <a:t> in Prozent </a:t>
                      </a:r>
                    </a:p>
                  </a:txBody>
                  <a:tcPr marL="0" marR="0" marT="0" marB="0" anchor="ctr">
                    <a:lnL w="12700" cap="flat" cmpd="sng" algn="ctr">
                      <a:solidFill>
                        <a:schemeClr val="tx2"/>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rowSpan="2" hMerge="1">
                  <a:txBody>
                    <a:bodyPr/>
                    <a:lstStyle/>
                    <a:p>
                      <a:endParaRPr lang="de-DE"/>
                    </a:p>
                  </a:txBody>
                  <a:tcPr/>
                </a:tc>
                <a:tc gridSpan="10">
                  <a:txBody>
                    <a:bodyPr/>
                    <a:lstStyle/>
                    <a:p>
                      <a:pPr algn="ctr" fontAlgn="b"/>
                      <a:r>
                        <a:rPr lang="de-DE" sz="1000" b="0" i="0" u="none" strike="noStrike" dirty="0">
                          <a:solidFill>
                            <a:srgbClr val="000000"/>
                          </a:solidFill>
                          <a:effectLst/>
                          <a:latin typeface="Arial" panose="020B0604020202020204" pitchFamily="34" charset="0"/>
                        </a:rPr>
                        <a:t>EU-SILC</a:t>
                      </a:r>
                      <a:r>
                        <a:rPr lang="de-DE" sz="1000" b="0" i="0" u="none" strike="noStrike" baseline="30000" dirty="0">
                          <a:solidFill>
                            <a:srgbClr val="000000"/>
                          </a:solidFill>
                          <a:effectLst/>
                          <a:latin typeface="Arial" panose="020B0604020202020204" pitchFamily="34" charset="0"/>
                        </a:rPr>
                        <a:t>1</a:t>
                      </a:r>
                      <a:endParaRPr lang="de-DE" sz="10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190500">
                <a:tc gridSpan="2" vMerge="1">
                  <a:txBody>
                    <a:bodyPr/>
                    <a:lstStyle/>
                    <a:p>
                      <a:endParaRPr lang="de-DE"/>
                    </a:p>
                  </a:txBody>
                  <a:tcPr/>
                </a:tc>
                <a:tc hMerge="1" vMerge="1">
                  <a:txBody>
                    <a:bodyPr/>
                    <a:lstStyle/>
                    <a:p>
                      <a:endParaRPr lang="de-DE"/>
                    </a:p>
                  </a:txBody>
                  <a:tcPr/>
                </a:tc>
                <a:tc>
                  <a:txBody>
                    <a:bodyPr/>
                    <a:lstStyle/>
                    <a:p>
                      <a:pPr algn="ctr" fontAlgn="b"/>
                      <a:r>
                        <a:rPr lang="de-DE" sz="1000" b="0" i="0" u="none" strike="noStrike" dirty="0">
                          <a:solidFill>
                            <a:srgbClr val="000000"/>
                          </a:solidFill>
                          <a:effectLst/>
                          <a:latin typeface="Arial" panose="020B0604020202020204" pitchFamily="34" charset="0"/>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de-DE" sz="1000" b="0" i="0" u="none" strike="noStrike" dirty="0">
                          <a:solidFill>
                            <a:srgbClr val="000000"/>
                          </a:solidFill>
                          <a:effectLst/>
                          <a:latin typeface="Arial" panose="020B0604020202020204" pitchFamily="34" charset="0"/>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de-DE" sz="1000" b="0" i="0" u="none" strike="noStrike" dirty="0">
                          <a:solidFill>
                            <a:srgbClr val="000000"/>
                          </a:solidFill>
                          <a:effectLst/>
                          <a:latin typeface="Arial" panose="020B0604020202020204" pitchFamily="34" charset="0"/>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de-DE" sz="1000" b="0" i="0" u="none" strike="noStrike" dirty="0">
                          <a:solidFill>
                            <a:srgbClr val="000000"/>
                          </a:solidFill>
                          <a:effectLst/>
                          <a:latin typeface="Arial" panose="020B060402020202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de-DE" sz="1000" b="0" i="0" u="none" strike="noStrike" dirty="0">
                          <a:solidFill>
                            <a:srgbClr val="000000"/>
                          </a:solidFill>
                          <a:effectLst/>
                          <a:latin typeface="Arial" panose="020B0604020202020204" pitchFamily="34" charset="0"/>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de-DE" sz="1000" b="0" i="0" u="none" strike="noStrike" dirty="0">
                          <a:solidFill>
                            <a:srgbClr val="000000"/>
                          </a:solidFill>
                          <a:effectLst/>
                          <a:latin typeface="Arial" panose="020B0604020202020204" pitchFamily="34" charset="0"/>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de-DE" sz="1000" b="0" i="0" u="none" strike="noStrike" dirty="0">
                          <a:solidFill>
                            <a:srgbClr val="000000"/>
                          </a:solidFill>
                          <a:effectLst/>
                          <a:latin typeface="Arial" panose="020B0604020202020204" pitchFamily="34" charset="0"/>
                        </a:rPr>
                        <a:t>Restliche Armutslücke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Arial" panose="020B0604020202020204" pitchFamily="34" charset="0"/>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de-DE" sz="1000" b="0" i="0" u="none" strike="noStrike" dirty="0">
                          <a:solidFill>
                            <a:srgbClr val="000000"/>
                          </a:solidFill>
                          <a:effectLst/>
                          <a:latin typeface="Arial" panose="020B0604020202020204" pitchFamily="34" charset="0"/>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de-DE" sz="1000" b="0" i="0" u="none" strike="noStrike" dirty="0">
                          <a:solidFill>
                            <a:srgbClr val="000000"/>
                          </a:solidFill>
                          <a:effectLst/>
                          <a:latin typeface="Arial" panose="020B0604020202020204" pitchFamily="34" charset="0"/>
                        </a:rPr>
                        <a:t>2016</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
        <p:nvSpPr>
          <p:cNvPr id="9" name="Ellipse 8"/>
          <p:cNvSpPr/>
          <p:nvPr/>
        </p:nvSpPr>
        <p:spPr>
          <a:xfrm>
            <a:off x="11136560" y="5050884"/>
            <a:ext cx="57606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11062965" y="5414438"/>
            <a:ext cx="721667" cy="65071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7320136" y="6356351"/>
            <a:ext cx="3960440" cy="276999"/>
          </a:xfrm>
          <a:prstGeom prst="rect">
            <a:avLst/>
          </a:prstGeom>
          <a:noFill/>
        </p:spPr>
        <p:txBody>
          <a:bodyPr wrap="square" rtlCol="0">
            <a:spAutoFit/>
          </a:bodyPr>
          <a:lstStyle/>
          <a:p>
            <a:r>
              <a:rPr lang="de-DE" sz="1200" dirty="0">
                <a:latin typeface="+mn-lt"/>
              </a:rPr>
              <a:t>Quellen: </a:t>
            </a:r>
            <a:r>
              <a:rPr lang="de-DE" sz="1200" dirty="0">
                <a:latin typeface="+mn-lt"/>
                <a:hlinkClick r:id="rId3" tooltip="EVS 2013: Fachserie 15 Heft 6"/>
              </a:rPr>
              <a:t>destatis.de</a:t>
            </a:r>
            <a:r>
              <a:rPr lang="de-DE" sz="1200" dirty="0">
                <a:latin typeface="+mn-lt"/>
              </a:rPr>
              <a:t>; Armuts- und </a:t>
            </a:r>
            <a:r>
              <a:rPr lang="de-DE" sz="1200" dirty="0" err="1">
                <a:latin typeface="+mn-lt"/>
              </a:rPr>
              <a:t>Reichtumsbericht</a:t>
            </a:r>
            <a:r>
              <a:rPr lang="de-DE" sz="1200" dirty="0">
                <a:latin typeface="+mn-lt"/>
              </a:rPr>
              <a:t> </a:t>
            </a:r>
            <a:r>
              <a:rPr lang="de-DE" sz="1200" b="1" dirty="0">
                <a:solidFill>
                  <a:srgbClr val="0070C0"/>
                </a:solidFill>
                <a:latin typeface="+mn-lt"/>
                <a:hlinkClick r:id="rId4" tooltip="6. Bericht: Sämtliche Indikatoren als Open Data"/>
              </a:rPr>
              <a:t>1</a:t>
            </a:r>
            <a:r>
              <a:rPr lang="de-DE" sz="1200" dirty="0">
                <a:latin typeface="+mn-lt"/>
              </a:rPr>
              <a:t>, </a:t>
            </a:r>
            <a:r>
              <a:rPr lang="de-DE" sz="1200" b="1" dirty="0">
                <a:latin typeface="+mn-lt"/>
                <a:hlinkClick r:id="rId5"/>
              </a:rPr>
              <a:t>2</a:t>
            </a:r>
            <a:endParaRPr lang="de-DE" sz="1200" b="1" dirty="0">
              <a:latin typeface="+mn-lt"/>
            </a:endParaRPr>
          </a:p>
        </p:txBody>
      </p:sp>
      <p:sp>
        <p:nvSpPr>
          <p:cNvPr id="12" name="Textfeld 11"/>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64</a:t>
            </a:r>
          </a:p>
        </p:txBody>
      </p:sp>
      <p:sp>
        <p:nvSpPr>
          <p:cNvPr id="3" name="Inhaltsplatzhalter 2"/>
          <p:cNvSpPr>
            <a:spLocks noGrp="1"/>
          </p:cNvSpPr>
          <p:nvPr>
            <p:ph idx="1"/>
          </p:nvPr>
        </p:nvSpPr>
        <p:spPr/>
        <p:txBody>
          <a:bodyPr>
            <a:normAutofit/>
          </a:bodyPr>
          <a:lstStyle/>
          <a:p>
            <a:r>
              <a:rPr lang="de-DE" dirty="0"/>
              <a:t>Wie schon zu Folie 55 vermerkt, ist die Effizienz der Sozialleistungen zwar deutlich, hat aber Schwächen bei den Alleinlebenden sowie Eltern mit mehr als 2 Kindern.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65</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4067905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600894" y="53752"/>
            <a:ext cx="10972800" cy="1143000"/>
          </a:xfrm>
        </p:spPr>
        <p:txBody>
          <a:bodyPr/>
          <a:lstStyle/>
          <a:p>
            <a:r>
              <a:rPr lang="de-DE" dirty="0" err="1"/>
              <a:t>Einkommensquantile</a:t>
            </a:r>
            <a:endParaRPr lang="de-DE" dirty="0"/>
          </a:p>
        </p:txBody>
      </p:sp>
      <p:sp>
        <p:nvSpPr>
          <p:cNvPr id="3" name="Fußzeilenplatzhalter 2"/>
          <p:cNvSpPr>
            <a:spLocks noGrp="1"/>
          </p:cNvSpPr>
          <p:nvPr>
            <p:ph type="ftr" sz="quarter" idx="10"/>
          </p:nvPr>
        </p:nvSpPr>
        <p:spPr/>
        <p:txBody>
          <a:bodyPr/>
          <a:lstStyle/>
          <a:p>
            <a:r>
              <a:rPr lang="de-DE"/>
              <a:t>© Anselm Dohle-Beltinger 2023</a:t>
            </a:r>
          </a:p>
        </p:txBody>
      </p:sp>
      <p:sp>
        <p:nvSpPr>
          <p:cNvPr id="4" name="Foliennummernplatzhalter 3"/>
          <p:cNvSpPr>
            <a:spLocks noGrp="1"/>
          </p:cNvSpPr>
          <p:nvPr>
            <p:ph type="sldNum" sz="quarter" idx="11"/>
          </p:nvPr>
        </p:nvSpPr>
        <p:spPr/>
        <p:txBody>
          <a:bodyPr/>
          <a:lstStyle/>
          <a:p>
            <a:fld id="{DB01DCA3-C324-4925-9D77-E837994A3187}" type="slidenum">
              <a:rPr lang="de-DE" smtClean="0"/>
              <a:pPr/>
              <a:t>66</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1100342776"/>
              </p:ext>
            </p:extLst>
          </p:nvPr>
        </p:nvGraphicFramePr>
        <p:xfrm>
          <a:off x="911424" y="1196752"/>
          <a:ext cx="10585182" cy="4400550"/>
        </p:xfrm>
        <a:graphic>
          <a:graphicData uri="http://schemas.openxmlformats.org/drawingml/2006/table">
            <a:tbl>
              <a:tblPr>
                <a:tableStyleId>{5C22544A-7EE6-4342-B048-85BDC9FD1C3A}</a:tableStyleId>
              </a:tblPr>
              <a:tblGrid>
                <a:gridCol w="1361179">
                  <a:extLst>
                    <a:ext uri="{9D8B030D-6E8A-4147-A177-3AD203B41FA5}">
                      <a16:colId xmlns:a16="http://schemas.microsoft.com/office/drawing/2014/main" val="20000"/>
                    </a:ext>
                  </a:extLst>
                </a:gridCol>
                <a:gridCol w="1153001">
                  <a:extLst>
                    <a:ext uri="{9D8B030D-6E8A-4147-A177-3AD203B41FA5}">
                      <a16:colId xmlns:a16="http://schemas.microsoft.com/office/drawing/2014/main" val="20001"/>
                    </a:ext>
                  </a:extLst>
                </a:gridCol>
                <a:gridCol w="1153000">
                  <a:extLst>
                    <a:ext uri="{9D8B030D-6E8A-4147-A177-3AD203B41FA5}">
                      <a16:colId xmlns:a16="http://schemas.microsoft.com/office/drawing/2014/main" val="20002"/>
                    </a:ext>
                  </a:extLst>
                </a:gridCol>
                <a:gridCol w="1153000">
                  <a:extLst>
                    <a:ext uri="{9D8B030D-6E8A-4147-A177-3AD203B41FA5}">
                      <a16:colId xmlns:a16="http://schemas.microsoft.com/office/drawing/2014/main" val="20003"/>
                    </a:ext>
                  </a:extLst>
                </a:gridCol>
                <a:gridCol w="1153001">
                  <a:extLst>
                    <a:ext uri="{9D8B030D-6E8A-4147-A177-3AD203B41FA5}">
                      <a16:colId xmlns:a16="http://schemas.microsoft.com/office/drawing/2014/main" val="20004"/>
                    </a:ext>
                  </a:extLst>
                </a:gridCol>
                <a:gridCol w="1153000">
                  <a:extLst>
                    <a:ext uri="{9D8B030D-6E8A-4147-A177-3AD203B41FA5}">
                      <a16:colId xmlns:a16="http://schemas.microsoft.com/office/drawing/2014/main" val="20005"/>
                    </a:ext>
                  </a:extLst>
                </a:gridCol>
                <a:gridCol w="1153000">
                  <a:extLst>
                    <a:ext uri="{9D8B030D-6E8A-4147-A177-3AD203B41FA5}">
                      <a16:colId xmlns:a16="http://schemas.microsoft.com/office/drawing/2014/main" val="20006"/>
                    </a:ext>
                  </a:extLst>
                </a:gridCol>
                <a:gridCol w="1153001">
                  <a:extLst>
                    <a:ext uri="{9D8B030D-6E8A-4147-A177-3AD203B41FA5}">
                      <a16:colId xmlns:a16="http://schemas.microsoft.com/office/drawing/2014/main" val="20007"/>
                    </a:ext>
                  </a:extLst>
                </a:gridCol>
                <a:gridCol w="1153000">
                  <a:extLst>
                    <a:ext uri="{9D8B030D-6E8A-4147-A177-3AD203B41FA5}">
                      <a16:colId xmlns:a16="http://schemas.microsoft.com/office/drawing/2014/main" val="20008"/>
                    </a:ext>
                  </a:extLst>
                </a:gridCol>
              </a:tblGrid>
              <a:tr h="293244">
                <a:tc>
                  <a:txBody>
                    <a:bodyPr/>
                    <a:lstStyle/>
                    <a:p>
                      <a:pPr algn="l" fontAlgn="b"/>
                      <a:endParaRPr lang="de-DE" sz="2000" b="0" i="0" u="none" strike="noStrike" dirty="0">
                        <a:effectLst/>
                        <a:latin typeface="+mn-lt"/>
                      </a:endParaRPr>
                    </a:p>
                  </a:txBody>
                  <a:tcPr marL="9525" marR="9525" marT="9525" marB="0" anchor="b">
                    <a:noFill/>
                  </a:tcPr>
                </a:tc>
                <a:tc gridSpan="6">
                  <a:txBody>
                    <a:bodyPr/>
                    <a:lstStyle/>
                    <a:p>
                      <a:pPr algn="ctr" fontAlgn="b"/>
                      <a:r>
                        <a:rPr lang="de-DE" sz="2000" u="none" strike="noStrike" dirty="0">
                          <a:effectLst/>
                          <a:latin typeface="+mn-lt"/>
                        </a:rPr>
                        <a:t>Anteile vom Nettoäquivalenzeinkommen in %</a:t>
                      </a:r>
                      <a:endParaRPr lang="de-DE" sz="2000" b="0" i="0" u="none" strike="noStrike" dirty="0">
                        <a:effectLst/>
                        <a:latin typeface="+mn-lt"/>
                      </a:endParaRPr>
                    </a:p>
                  </a:txBody>
                  <a:tcPr marL="9525" marR="9525" marT="9525" marB="0" anchor="b">
                    <a:solidFill>
                      <a:schemeClr val="bg2">
                        <a:lumMod val="20000"/>
                        <a:lumOff val="80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fontAlgn="b"/>
                      <a:r>
                        <a:rPr lang="de-DE" sz="2000" u="none" strike="noStrike" dirty="0">
                          <a:effectLst/>
                          <a:latin typeface="+mn-lt"/>
                        </a:rPr>
                        <a:t>Anteil</a:t>
                      </a:r>
                      <a:endParaRPr lang="de-DE" sz="2000" b="0" i="0" u="none" strike="noStrike" dirty="0">
                        <a:effectLst/>
                        <a:latin typeface="+mn-lt"/>
                      </a:endParaRPr>
                    </a:p>
                  </a:txBody>
                  <a:tcPr marL="9525" marR="9525" marT="9525" marB="0" anchor="b">
                    <a:solidFill>
                      <a:schemeClr val="bg2">
                        <a:lumMod val="20000"/>
                        <a:lumOff val="80000"/>
                      </a:schemeClr>
                    </a:solidFill>
                  </a:tcPr>
                </a:tc>
                <a:tc>
                  <a:txBody>
                    <a:bodyPr/>
                    <a:lstStyle/>
                    <a:p>
                      <a:pPr algn="ctr" fontAlgn="b"/>
                      <a:r>
                        <a:rPr lang="de-DE" sz="2000" u="none" strike="noStrike" dirty="0" err="1">
                          <a:effectLst/>
                          <a:latin typeface="+mn-lt"/>
                        </a:rPr>
                        <a:t>Eink.bis</a:t>
                      </a:r>
                      <a:r>
                        <a:rPr lang="de-DE" sz="2000" u="none" strike="noStrike" dirty="0">
                          <a:effectLst/>
                          <a:latin typeface="+mn-lt"/>
                        </a:rPr>
                        <a:t> €</a:t>
                      </a:r>
                      <a:endParaRPr lang="de-DE" sz="2000" b="0" i="0" u="none" strike="noStrike" dirty="0">
                        <a:effectLst/>
                        <a:latin typeface="+mn-lt"/>
                      </a:endParaRPr>
                    </a:p>
                  </a:txBody>
                  <a:tcPr marL="9525" marR="9525" marT="9525" marB="0" anchor="b">
                    <a:solidFill>
                      <a:schemeClr val="bg2">
                        <a:lumMod val="20000"/>
                        <a:lumOff val="80000"/>
                      </a:schemeClr>
                    </a:solidFill>
                  </a:tcPr>
                </a:tc>
                <a:extLst>
                  <a:ext uri="{0D108BD9-81ED-4DB2-BD59-A6C34878D82A}">
                    <a16:rowId xmlns:a16="http://schemas.microsoft.com/office/drawing/2014/main" val="10000"/>
                  </a:ext>
                </a:extLst>
              </a:tr>
              <a:tr h="293244">
                <a:tc>
                  <a:txBody>
                    <a:bodyPr/>
                    <a:lstStyle/>
                    <a:p>
                      <a:pPr algn="l" fontAlgn="b"/>
                      <a:endParaRPr lang="de-DE" sz="2000" b="0" i="0" u="none" strike="noStrike" dirty="0">
                        <a:effectLst/>
                        <a:latin typeface="+mn-lt"/>
                      </a:endParaRPr>
                    </a:p>
                  </a:txBody>
                  <a:tcPr marL="9525" marR="9525" marT="9525" marB="0" anchor="b">
                    <a:noFill/>
                  </a:tcPr>
                </a:tc>
                <a:tc>
                  <a:txBody>
                    <a:bodyPr/>
                    <a:lstStyle/>
                    <a:p>
                      <a:pPr algn="ctr" fontAlgn="b"/>
                      <a:r>
                        <a:rPr lang="de-DE" sz="2000" u="none" strike="noStrike" dirty="0">
                          <a:effectLst/>
                          <a:latin typeface="+mn-lt"/>
                        </a:rPr>
                        <a:t>1997</a:t>
                      </a:r>
                      <a:endParaRPr lang="de-DE" sz="2000" b="0" i="0" u="none" strike="noStrike" dirty="0">
                        <a:effectLst/>
                        <a:latin typeface="+mn-lt"/>
                      </a:endParaRPr>
                    </a:p>
                  </a:txBody>
                  <a:tcPr marL="9525" marR="9525" marT="9525" marB="0" anchor="b">
                    <a:solidFill>
                      <a:srgbClr val="FFCC00"/>
                    </a:solidFill>
                  </a:tcPr>
                </a:tc>
                <a:tc>
                  <a:txBody>
                    <a:bodyPr/>
                    <a:lstStyle/>
                    <a:p>
                      <a:pPr algn="ctr" fontAlgn="b"/>
                      <a:r>
                        <a:rPr lang="de-DE" sz="2000" u="none" strike="noStrike" dirty="0">
                          <a:effectLst/>
                          <a:latin typeface="+mn-lt"/>
                        </a:rPr>
                        <a:t>2000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ctr" fontAlgn="b"/>
                      <a:r>
                        <a:rPr lang="de-DE" sz="2000" u="none" strike="noStrike" dirty="0">
                          <a:effectLst/>
                          <a:latin typeface="+mn-lt"/>
                        </a:rPr>
                        <a:t>2006</a:t>
                      </a:r>
                      <a:endParaRPr lang="de-DE" sz="2000" b="0" i="0" u="none" strike="noStrike" dirty="0">
                        <a:effectLst/>
                        <a:latin typeface="+mn-lt"/>
                      </a:endParaRPr>
                    </a:p>
                  </a:txBody>
                  <a:tcPr marL="9525" marR="9525" marT="9525" marB="0" anchor="b">
                    <a:solidFill>
                      <a:srgbClr val="FFCC00"/>
                    </a:solidFill>
                  </a:tcPr>
                </a:tc>
                <a:tc>
                  <a:txBody>
                    <a:bodyPr/>
                    <a:lstStyle/>
                    <a:p>
                      <a:pPr algn="ctr" fontAlgn="b"/>
                      <a:r>
                        <a:rPr lang="de-DE" sz="2000" u="none" strike="noStrike" dirty="0">
                          <a:effectLst/>
                          <a:latin typeface="+mn-lt"/>
                        </a:rPr>
                        <a:t>2009</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ctr" fontAlgn="b"/>
                      <a:r>
                        <a:rPr lang="de-DE" sz="2000" u="none" strike="noStrike" dirty="0">
                          <a:effectLst/>
                          <a:latin typeface="+mn-lt"/>
                        </a:rPr>
                        <a:t>2012</a:t>
                      </a:r>
                      <a:endParaRPr lang="de-DE" sz="2000" b="0" i="0" u="none" strike="noStrike" dirty="0">
                        <a:effectLst/>
                        <a:latin typeface="+mn-lt"/>
                      </a:endParaRPr>
                    </a:p>
                  </a:txBody>
                  <a:tcPr marL="9525" marR="9525" marT="9525" marB="0" anchor="b">
                    <a:solidFill>
                      <a:srgbClr val="FFCC00"/>
                    </a:solidFill>
                  </a:tcPr>
                </a:tc>
                <a:tc>
                  <a:txBody>
                    <a:bodyPr/>
                    <a:lstStyle/>
                    <a:p>
                      <a:pPr algn="ctr" fontAlgn="b"/>
                      <a:r>
                        <a:rPr lang="de-DE" sz="2000" u="none" strike="noStrike" dirty="0">
                          <a:effectLst/>
                          <a:latin typeface="+mn-lt"/>
                        </a:rPr>
                        <a:t>2015</a:t>
                      </a:r>
                      <a:endParaRPr lang="de-DE" sz="2000" b="0" i="0" u="none" strike="noStrike" dirty="0">
                        <a:effectLst/>
                        <a:latin typeface="+mn-lt"/>
                      </a:endParaRPr>
                    </a:p>
                  </a:txBody>
                  <a:tcPr marL="9525" marR="9525" marT="9525" marB="0" anchor="b">
                    <a:solidFill>
                      <a:schemeClr val="bg1">
                        <a:lumMod val="85000"/>
                      </a:schemeClr>
                    </a:solidFill>
                  </a:tcPr>
                </a:tc>
                <a:tc gridSpan="2">
                  <a:txBody>
                    <a:bodyPr/>
                    <a:lstStyle/>
                    <a:p>
                      <a:pPr algn="ctr" fontAlgn="b"/>
                      <a:r>
                        <a:rPr lang="de-DE" sz="2000" u="none" strike="noStrike" dirty="0">
                          <a:effectLst/>
                          <a:latin typeface="+mn-lt"/>
                        </a:rPr>
                        <a:t>2018</a:t>
                      </a:r>
                      <a:endParaRPr lang="de-DE" sz="2000" b="0" i="0" u="none" strike="noStrike" dirty="0">
                        <a:effectLst/>
                        <a:latin typeface="+mn-lt"/>
                      </a:endParaRPr>
                    </a:p>
                  </a:txBody>
                  <a:tcPr marL="9525" marR="9525" marT="9525" marB="0" anchor="b">
                    <a:solidFill>
                      <a:srgbClr val="FFC000"/>
                    </a:solidFill>
                  </a:tcPr>
                </a:tc>
                <a:tc hMerge="1">
                  <a:txBody>
                    <a:bodyPr/>
                    <a:lstStyle/>
                    <a:p>
                      <a:endParaRPr lang="de-DE"/>
                    </a:p>
                  </a:txBody>
                  <a:tcPr/>
                </a:tc>
                <a:extLst>
                  <a:ext uri="{0D108BD9-81ED-4DB2-BD59-A6C34878D82A}">
                    <a16:rowId xmlns:a16="http://schemas.microsoft.com/office/drawing/2014/main" val="10001"/>
                  </a:ext>
                </a:extLst>
              </a:tr>
              <a:tr h="293244">
                <a:tc>
                  <a:txBody>
                    <a:bodyPr/>
                    <a:lstStyle/>
                    <a:p>
                      <a:pPr algn="r" fontAlgn="b"/>
                      <a:r>
                        <a:rPr lang="de-DE" sz="2000" i="1" u="none" strike="noStrike" dirty="0">
                          <a:effectLst/>
                          <a:latin typeface="+mn-lt"/>
                        </a:rPr>
                        <a:t>1.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4,0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4,0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3,1</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3,3</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3,4</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2,9</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2,5</a:t>
                      </a:r>
                      <a:endParaRPr lang="de-DE" sz="2000" b="0" i="0" u="none" strike="noStrike" dirty="0">
                        <a:effectLst/>
                        <a:latin typeface="+mn-lt"/>
                      </a:endParaRPr>
                    </a:p>
                  </a:txBody>
                  <a:tcPr marL="9525" marR="9525" marT="9525" marB="0" anchor="b">
                    <a:solidFill>
                      <a:srgbClr val="FFC000"/>
                    </a:solidFill>
                  </a:tcPr>
                </a:tc>
                <a:tc>
                  <a:txBody>
                    <a:bodyPr/>
                    <a:lstStyle/>
                    <a:p>
                      <a:pPr algn="r" fontAlgn="b"/>
                      <a:r>
                        <a:rPr lang="de-DE" sz="2000" u="none" strike="noStrike">
                          <a:effectLst/>
                          <a:latin typeface="+mn-lt"/>
                        </a:rPr>
                        <a:t>11.423</a:t>
                      </a:r>
                      <a:endParaRPr lang="de-DE" sz="2000" b="0" i="0" u="none" strike="noStrike">
                        <a:effectLst/>
                        <a:latin typeface="+mn-lt"/>
                      </a:endParaRPr>
                    </a:p>
                  </a:txBody>
                  <a:tcPr marL="9525" marR="9525" marT="9525" marB="0" anchor="b">
                    <a:solidFill>
                      <a:srgbClr val="FFC000"/>
                    </a:solidFill>
                  </a:tcPr>
                </a:tc>
                <a:extLst>
                  <a:ext uri="{0D108BD9-81ED-4DB2-BD59-A6C34878D82A}">
                    <a16:rowId xmlns:a16="http://schemas.microsoft.com/office/drawing/2014/main" val="10002"/>
                  </a:ext>
                </a:extLst>
              </a:tr>
              <a:tr h="293244">
                <a:tc>
                  <a:txBody>
                    <a:bodyPr/>
                    <a:lstStyle/>
                    <a:p>
                      <a:pPr algn="r" fontAlgn="b"/>
                      <a:r>
                        <a:rPr lang="de-DE" sz="2000" i="1" u="none" strike="noStrike" dirty="0">
                          <a:effectLst/>
                          <a:latin typeface="+mn-lt"/>
                        </a:rPr>
                        <a:t>2.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6,0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6,0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5,7</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5,2</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5,2</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5,0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a:effectLst/>
                          <a:latin typeface="+mn-lt"/>
                        </a:rPr>
                        <a:t>5,1</a:t>
                      </a:r>
                      <a:endParaRPr lang="de-DE" sz="2000" b="0" i="0" u="none" strike="noStrike">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14.917</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03"/>
                  </a:ext>
                </a:extLst>
              </a:tr>
              <a:tr h="293244">
                <a:tc>
                  <a:txBody>
                    <a:bodyPr/>
                    <a:lstStyle/>
                    <a:p>
                      <a:pPr algn="r" fontAlgn="b"/>
                      <a:r>
                        <a:rPr lang="de-DE" sz="2000" i="1" u="none" strike="noStrike" dirty="0">
                          <a:effectLst/>
                          <a:latin typeface="+mn-lt"/>
                        </a:rPr>
                        <a:t>3.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7,0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7,0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6,9</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6,4</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6,4</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6,2</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a:effectLst/>
                          <a:latin typeface="+mn-lt"/>
                        </a:rPr>
                        <a:t>6,3</a:t>
                      </a:r>
                      <a:endParaRPr lang="de-DE" sz="2000" b="0" i="0" u="none" strike="noStrike">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17.540</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04"/>
                  </a:ext>
                </a:extLst>
              </a:tr>
              <a:tr h="293244">
                <a:tc>
                  <a:txBody>
                    <a:bodyPr/>
                    <a:lstStyle/>
                    <a:p>
                      <a:pPr algn="r" fontAlgn="b"/>
                      <a:r>
                        <a:rPr lang="de-DE" sz="2000" i="1" u="none" strike="noStrike" dirty="0">
                          <a:effectLst/>
                          <a:latin typeface="+mn-lt"/>
                        </a:rPr>
                        <a:t>4.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8,0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8,0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7,8</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7,3</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7,4</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7,3</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a:effectLst/>
                          <a:latin typeface="+mn-lt"/>
                        </a:rPr>
                        <a:t>7,2</a:t>
                      </a:r>
                      <a:endParaRPr lang="de-DE" sz="2000" b="0" i="0" u="none" strike="noStrike">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19.928</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05"/>
                  </a:ext>
                </a:extLst>
              </a:tr>
              <a:tr h="293244">
                <a:tc>
                  <a:txBody>
                    <a:bodyPr/>
                    <a:lstStyle/>
                    <a:p>
                      <a:pPr algn="r" fontAlgn="b"/>
                      <a:r>
                        <a:rPr lang="de-DE" sz="2000" i="1" u="none" strike="noStrike" dirty="0">
                          <a:effectLst/>
                          <a:latin typeface="+mn-lt"/>
                        </a:rPr>
                        <a:t>5.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9,0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9,0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8,6</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8,3</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8,4</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8,3</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a:effectLst/>
                          <a:latin typeface="+mn-lt"/>
                        </a:rPr>
                        <a:t>8,2</a:t>
                      </a:r>
                      <a:endParaRPr lang="de-DE" sz="2000" b="0" i="0" u="none" strike="noStrike">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22.713</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06"/>
                  </a:ext>
                </a:extLst>
              </a:tr>
              <a:tr h="293244">
                <a:tc>
                  <a:txBody>
                    <a:bodyPr/>
                    <a:lstStyle/>
                    <a:p>
                      <a:pPr algn="r" fontAlgn="b"/>
                      <a:r>
                        <a:rPr lang="de-DE" sz="2000" i="1" u="none" strike="noStrike" dirty="0">
                          <a:effectLst/>
                          <a:latin typeface="+mn-lt"/>
                        </a:rPr>
                        <a:t>6.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10,0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9,0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9,5</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9,3</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9,5</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9,4</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a:effectLst/>
                          <a:latin typeface="+mn-lt"/>
                        </a:rPr>
                        <a:t>9,3</a:t>
                      </a:r>
                      <a:endParaRPr lang="de-DE" sz="2000" b="0" i="0" u="none" strike="noStrike">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25.489</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07"/>
                  </a:ext>
                </a:extLst>
              </a:tr>
              <a:tr h="293244">
                <a:tc>
                  <a:txBody>
                    <a:bodyPr/>
                    <a:lstStyle/>
                    <a:p>
                      <a:pPr algn="r" fontAlgn="b"/>
                      <a:r>
                        <a:rPr lang="de-DE" sz="2000" i="1" u="none" strike="noStrike" dirty="0">
                          <a:effectLst/>
                          <a:latin typeface="+mn-lt"/>
                        </a:rPr>
                        <a:t>7.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11,0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10,0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10,5</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10,5</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10,7</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10,6</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10,5</a:t>
                      </a:r>
                      <a:endParaRPr lang="de-DE" sz="2000" b="0" i="0" u="none" strike="noStrike" dirty="0">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28.871</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08"/>
                  </a:ext>
                </a:extLst>
              </a:tr>
              <a:tr h="293244">
                <a:tc>
                  <a:txBody>
                    <a:bodyPr/>
                    <a:lstStyle/>
                    <a:p>
                      <a:pPr algn="r" fontAlgn="b"/>
                      <a:r>
                        <a:rPr lang="de-DE" sz="2000" i="1" u="none" strike="noStrike" dirty="0">
                          <a:effectLst/>
                          <a:latin typeface="+mn-lt"/>
                        </a:rPr>
                        <a:t>8.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12,0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12,0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11,8</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12,0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12,2</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12,2</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12,0</a:t>
                      </a:r>
                      <a:endParaRPr lang="de-DE" sz="2000" b="0" i="0" u="none" strike="noStrike" dirty="0">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33.188</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09"/>
                  </a:ext>
                </a:extLst>
              </a:tr>
              <a:tr h="293244">
                <a:tc>
                  <a:txBody>
                    <a:bodyPr/>
                    <a:lstStyle/>
                    <a:p>
                      <a:pPr algn="r" fontAlgn="b"/>
                      <a:r>
                        <a:rPr lang="de-DE" sz="2000" i="1" u="none" strike="noStrike" dirty="0">
                          <a:effectLst/>
                          <a:latin typeface="+mn-lt"/>
                        </a:rPr>
                        <a:t>9.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14,0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14,0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13,9</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14,4</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14,5</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14,6</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14,2</a:t>
                      </a:r>
                      <a:endParaRPr lang="de-DE" sz="2000" b="0" i="0" u="none" strike="noStrike" dirty="0">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41.345</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10"/>
                  </a:ext>
                </a:extLst>
              </a:tr>
              <a:tr h="293244">
                <a:tc>
                  <a:txBody>
                    <a:bodyPr/>
                    <a:lstStyle/>
                    <a:p>
                      <a:pPr algn="r" fontAlgn="b"/>
                      <a:r>
                        <a:rPr lang="de-DE" sz="2000" i="1" u="none" strike="noStrike" dirty="0">
                          <a:effectLst/>
                          <a:latin typeface="+mn-lt"/>
                        </a:rPr>
                        <a:t>10. Dezil</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r" fontAlgn="b"/>
                      <a:r>
                        <a:rPr lang="de-DE" sz="2000" u="none" strike="noStrike" dirty="0">
                          <a:effectLst/>
                          <a:latin typeface="+mn-lt"/>
                        </a:rPr>
                        <a:t>21,0</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21,0</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22,1</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23,4</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22,4</a:t>
                      </a:r>
                      <a:endParaRPr lang="de-DE" sz="2000" b="0" i="0" u="none" strike="noStrike" dirty="0">
                        <a:effectLst/>
                        <a:latin typeface="+mn-lt"/>
                      </a:endParaRPr>
                    </a:p>
                  </a:txBody>
                  <a:tcPr marL="9525" marR="9525" marT="9525" marB="0" anchor="b">
                    <a:solidFill>
                      <a:srgbClr val="FFCC00"/>
                    </a:solidFill>
                  </a:tcPr>
                </a:tc>
                <a:tc>
                  <a:txBody>
                    <a:bodyPr/>
                    <a:lstStyle/>
                    <a:p>
                      <a:pPr algn="r" fontAlgn="b"/>
                      <a:r>
                        <a:rPr lang="de-DE" sz="2000" u="none" strike="noStrike" dirty="0">
                          <a:effectLst/>
                          <a:latin typeface="+mn-lt"/>
                        </a:rPr>
                        <a:t>23,6</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24,7</a:t>
                      </a:r>
                      <a:endParaRPr lang="de-DE" sz="2000" b="0" i="0" u="none" strike="noStrike" dirty="0">
                        <a:effectLst/>
                        <a:latin typeface="+mn-lt"/>
                      </a:endParaRPr>
                    </a:p>
                  </a:txBody>
                  <a:tcPr marL="9525" marR="9525" marT="9525" marB="0" anchor="b">
                    <a:solidFill>
                      <a:srgbClr val="FFC000"/>
                    </a:solidFill>
                  </a:tcPr>
                </a:tc>
                <a:tc>
                  <a:txBody>
                    <a:bodyPr/>
                    <a:lstStyle/>
                    <a:p>
                      <a:pPr algn="l" fontAlgn="b"/>
                      <a:r>
                        <a:rPr lang="de-DE" sz="2000" u="none" strike="noStrike" dirty="0">
                          <a:effectLst/>
                          <a:latin typeface="+mn-lt"/>
                        </a:rPr>
                        <a:t> -</a:t>
                      </a:r>
                      <a:endParaRPr lang="de-DE" sz="2000" b="0" i="0" u="none" strike="noStrike" dirty="0">
                        <a:effectLst/>
                        <a:latin typeface="+mn-lt"/>
                      </a:endParaRPr>
                    </a:p>
                  </a:txBody>
                  <a:tcPr marL="9525" marR="9525" marT="9525" marB="0" anchor="b">
                    <a:solidFill>
                      <a:srgbClr val="FFC000"/>
                    </a:solidFill>
                  </a:tcPr>
                </a:tc>
                <a:extLst>
                  <a:ext uri="{0D108BD9-81ED-4DB2-BD59-A6C34878D82A}">
                    <a16:rowId xmlns:a16="http://schemas.microsoft.com/office/drawing/2014/main" val="10011"/>
                  </a:ext>
                </a:extLst>
              </a:tr>
              <a:tr h="293244">
                <a:tc>
                  <a:txBody>
                    <a:bodyPr/>
                    <a:lstStyle/>
                    <a:p>
                      <a:pPr algn="l" fontAlgn="b"/>
                      <a:endParaRPr lang="de-DE" sz="2000" b="0" i="0" u="none" strike="noStrike" dirty="0">
                        <a:effectLst/>
                        <a:latin typeface="+mn-lt"/>
                      </a:endParaRPr>
                    </a:p>
                  </a:txBody>
                  <a:tcPr marL="9525" marR="9525" marT="9525" marB="0" anchor="b">
                    <a:noFill/>
                  </a:tcPr>
                </a:tc>
                <a:tc>
                  <a:txBody>
                    <a:bodyPr/>
                    <a:lstStyle/>
                    <a:p>
                      <a:pPr algn="l" fontAlgn="b"/>
                      <a:endParaRPr lang="de-DE" sz="2000" b="0" i="0" u="none" strike="noStrike" dirty="0">
                        <a:effectLst/>
                        <a:latin typeface="+mn-lt"/>
                      </a:endParaRPr>
                    </a:p>
                  </a:txBody>
                  <a:tcPr marL="9525" marR="9525" marT="9525" marB="0" anchor="b">
                    <a:noFill/>
                  </a:tcPr>
                </a:tc>
                <a:tc>
                  <a:txBody>
                    <a:bodyPr/>
                    <a:lstStyle/>
                    <a:p>
                      <a:pPr algn="l" fontAlgn="b"/>
                      <a:endParaRPr lang="de-DE" sz="2000" b="0" i="0" u="none" strike="noStrike" dirty="0">
                        <a:effectLst/>
                        <a:latin typeface="+mn-lt"/>
                      </a:endParaRPr>
                    </a:p>
                  </a:txBody>
                  <a:tcPr marL="9525" marR="9525" marT="9525" marB="0" anchor="b">
                    <a:noFill/>
                  </a:tcPr>
                </a:tc>
                <a:tc>
                  <a:txBody>
                    <a:bodyPr/>
                    <a:lstStyle/>
                    <a:p>
                      <a:pPr algn="l" fontAlgn="b"/>
                      <a:endParaRPr lang="de-DE" sz="2000" b="0" i="0" u="none" strike="noStrike" dirty="0">
                        <a:effectLst/>
                        <a:latin typeface="+mn-lt"/>
                      </a:endParaRPr>
                    </a:p>
                  </a:txBody>
                  <a:tcPr marL="9525" marR="9525" marT="9525" marB="0" anchor="b">
                    <a:noFill/>
                  </a:tcPr>
                </a:tc>
                <a:tc>
                  <a:txBody>
                    <a:bodyPr/>
                    <a:lstStyle/>
                    <a:p>
                      <a:pPr algn="l" fontAlgn="b"/>
                      <a:endParaRPr lang="de-DE" sz="2000" b="0" i="0" u="none" strike="noStrike" dirty="0">
                        <a:effectLst/>
                        <a:latin typeface="+mn-lt"/>
                      </a:endParaRPr>
                    </a:p>
                  </a:txBody>
                  <a:tcPr marL="9525" marR="9525" marT="9525" marB="0" anchor="b">
                    <a:noFill/>
                  </a:tcPr>
                </a:tc>
                <a:tc>
                  <a:txBody>
                    <a:bodyPr/>
                    <a:lstStyle/>
                    <a:p>
                      <a:pPr algn="l" fontAlgn="b"/>
                      <a:endParaRPr lang="de-DE" sz="2000" b="0" i="0" u="none" strike="noStrike" dirty="0">
                        <a:effectLst/>
                        <a:latin typeface="+mn-lt"/>
                      </a:endParaRPr>
                    </a:p>
                  </a:txBody>
                  <a:tcPr marL="9525" marR="9525" marT="9525" marB="0" anchor="b">
                    <a:noFill/>
                  </a:tcPr>
                </a:tc>
                <a:tc>
                  <a:txBody>
                    <a:bodyPr/>
                    <a:lstStyle/>
                    <a:p>
                      <a:pPr algn="l" fontAlgn="b"/>
                      <a:endParaRPr lang="de-DE" sz="2000" b="0" i="0" u="none" strike="noStrike" dirty="0">
                        <a:effectLst/>
                        <a:latin typeface="+mn-lt"/>
                      </a:endParaRPr>
                    </a:p>
                  </a:txBody>
                  <a:tcPr marL="9525" marR="9525" marT="9525" marB="0" anchor="b">
                    <a:noFill/>
                  </a:tcPr>
                </a:tc>
                <a:tc>
                  <a:txBody>
                    <a:bodyPr/>
                    <a:lstStyle/>
                    <a:p>
                      <a:pPr algn="l" fontAlgn="b"/>
                      <a:endParaRPr lang="de-DE" sz="2000" b="0" i="0" u="none" strike="noStrike" dirty="0">
                        <a:effectLst/>
                        <a:latin typeface="+mn-lt"/>
                      </a:endParaRPr>
                    </a:p>
                  </a:txBody>
                  <a:tcPr marL="9525" marR="9525" marT="9525" marB="0" anchor="b">
                    <a:noFill/>
                  </a:tcPr>
                </a:tc>
                <a:tc>
                  <a:txBody>
                    <a:bodyPr/>
                    <a:lstStyle/>
                    <a:p>
                      <a:pPr algn="l" fontAlgn="b"/>
                      <a:endParaRPr lang="de-DE" sz="2000" b="0" i="0" u="none" strike="noStrike" dirty="0">
                        <a:effectLst/>
                        <a:latin typeface="+mn-lt"/>
                      </a:endParaRPr>
                    </a:p>
                  </a:txBody>
                  <a:tcPr marL="9525" marR="9525" marT="9525" marB="0" anchor="b">
                    <a:noFill/>
                  </a:tcPr>
                </a:tc>
                <a:extLst>
                  <a:ext uri="{0D108BD9-81ED-4DB2-BD59-A6C34878D82A}">
                    <a16:rowId xmlns:a16="http://schemas.microsoft.com/office/drawing/2014/main" val="10012"/>
                  </a:ext>
                </a:extLst>
              </a:tr>
              <a:tr h="293244">
                <a:tc>
                  <a:txBody>
                    <a:bodyPr/>
                    <a:lstStyle/>
                    <a:p>
                      <a:pPr algn="r" fontAlgn="b"/>
                      <a:r>
                        <a:rPr lang="de-DE" sz="2000" i="1" u="none" strike="noStrike" dirty="0">
                          <a:effectLst/>
                          <a:latin typeface="+mn-lt"/>
                        </a:rPr>
                        <a:t>oberstes %</a:t>
                      </a:r>
                      <a:endParaRPr lang="de-DE" sz="2000" b="0" i="1" u="none" strike="noStrike" dirty="0">
                        <a:effectLst/>
                        <a:latin typeface="+mn-lt"/>
                      </a:endParaRPr>
                    </a:p>
                  </a:txBody>
                  <a:tcPr marL="9525" marR="9525" marT="9525" marB="0" anchor="b">
                    <a:solidFill>
                      <a:schemeClr val="bg2">
                        <a:lumMod val="20000"/>
                        <a:lumOff val="80000"/>
                      </a:schemeClr>
                    </a:solidFill>
                  </a:tcPr>
                </a:tc>
                <a:tc>
                  <a:txBody>
                    <a:bodyPr/>
                    <a:lstStyle/>
                    <a:p>
                      <a:pPr algn="l" fontAlgn="b"/>
                      <a:r>
                        <a:rPr lang="de-DE" sz="2000" u="none" strike="noStrike" dirty="0">
                          <a:effectLst/>
                          <a:latin typeface="+mn-lt"/>
                        </a:rPr>
                        <a:t> -</a:t>
                      </a:r>
                      <a:endParaRPr lang="de-DE" sz="2000" b="0" i="0" u="none" strike="noStrike" dirty="0">
                        <a:effectLst/>
                        <a:latin typeface="+mn-lt"/>
                      </a:endParaRPr>
                    </a:p>
                  </a:txBody>
                  <a:tcPr marL="9525" marR="9525" marT="9525" marB="0" anchor="b">
                    <a:solidFill>
                      <a:srgbClr val="FFC000"/>
                    </a:solidFill>
                  </a:tcPr>
                </a:tc>
                <a:tc>
                  <a:txBody>
                    <a:bodyPr/>
                    <a:lstStyle/>
                    <a:p>
                      <a:pPr algn="l" fontAlgn="b"/>
                      <a:r>
                        <a:rPr lang="de-DE" sz="2000" u="none" strike="noStrike" dirty="0">
                          <a:effectLst/>
                          <a:latin typeface="+mn-lt"/>
                        </a:rPr>
                        <a:t> -</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4,9</a:t>
                      </a:r>
                      <a:endParaRPr lang="de-DE" sz="2000" b="0" i="0" u="none" strike="noStrike" dirty="0">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5,1</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4,6</a:t>
                      </a:r>
                      <a:endParaRPr lang="de-DE" sz="2000" b="0" i="0" u="none" strike="noStrike" dirty="0">
                        <a:effectLst/>
                        <a:latin typeface="+mn-lt"/>
                      </a:endParaRPr>
                    </a:p>
                  </a:txBody>
                  <a:tcPr marL="9525" marR="9525" marT="9525" marB="0" anchor="b">
                    <a:solidFill>
                      <a:srgbClr val="FFC000"/>
                    </a:solidFill>
                  </a:tcPr>
                </a:tc>
                <a:tc>
                  <a:txBody>
                    <a:bodyPr/>
                    <a:lstStyle/>
                    <a:p>
                      <a:pPr algn="r" fontAlgn="b"/>
                      <a:r>
                        <a:rPr lang="de-DE" sz="2000" u="none" strike="noStrike" dirty="0">
                          <a:effectLst/>
                          <a:latin typeface="+mn-lt"/>
                        </a:rPr>
                        <a:t>5,2</a:t>
                      </a:r>
                      <a:endParaRPr lang="de-DE" sz="2000" b="0" i="0" u="none" strike="noStrike" dirty="0">
                        <a:effectLst/>
                        <a:latin typeface="+mn-lt"/>
                      </a:endParaRPr>
                    </a:p>
                  </a:txBody>
                  <a:tcPr marL="9525" marR="9525" marT="9525" marB="0" anchor="b">
                    <a:solidFill>
                      <a:schemeClr val="bg1">
                        <a:lumMod val="85000"/>
                      </a:schemeClr>
                    </a:solidFill>
                  </a:tcPr>
                </a:tc>
                <a:tc>
                  <a:txBody>
                    <a:bodyPr/>
                    <a:lstStyle/>
                    <a:p>
                      <a:pPr algn="r" fontAlgn="b"/>
                      <a:r>
                        <a:rPr lang="de-DE" sz="2000" u="none" strike="noStrike" dirty="0">
                          <a:effectLst/>
                          <a:latin typeface="+mn-lt"/>
                        </a:rPr>
                        <a:t>6,4</a:t>
                      </a:r>
                      <a:endParaRPr lang="de-DE" sz="2000" b="0" i="0" u="none" strike="noStrike" dirty="0">
                        <a:effectLst/>
                        <a:latin typeface="+mn-lt"/>
                      </a:endParaRPr>
                    </a:p>
                  </a:txBody>
                  <a:tcPr marL="9525" marR="9525" marT="9525" marB="0" anchor="b">
                    <a:solidFill>
                      <a:srgbClr val="FFC000"/>
                    </a:solidFill>
                  </a:tcPr>
                </a:tc>
                <a:tc>
                  <a:txBody>
                    <a:bodyPr/>
                    <a:lstStyle/>
                    <a:p>
                      <a:pPr algn="l" fontAlgn="b"/>
                      <a:r>
                        <a:rPr lang="de-DE" sz="2000" u="none" strike="noStrike" dirty="0">
                          <a:effectLst/>
                          <a:latin typeface="+mn-lt"/>
                        </a:rPr>
                        <a:t> -</a:t>
                      </a:r>
                      <a:endParaRPr lang="de-DE" sz="2000" b="0" i="0" u="none" strike="noStrike" dirty="0">
                        <a:effectLst/>
                        <a:latin typeface="+mn-lt"/>
                      </a:endParaRPr>
                    </a:p>
                  </a:txBody>
                  <a:tcPr marL="9525" marR="9525" marT="9525" marB="0" anchor="b">
                    <a:solidFill>
                      <a:srgbClr val="FFCC00"/>
                    </a:solidFill>
                  </a:tcPr>
                </a:tc>
                <a:extLst>
                  <a:ext uri="{0D108BD9-81ED-4DB2-BD59-A6C34878D82A}">
                    <a16:rowId xmlns:a16="http://schemas.microsoft.com/office/drawing/2014/main" val="10013"/>
                  </a:ext>
                </a:extLst>
              </a:tr>
            </a:tbl>
          </a:graphicData>
        </a:graphic>
      </p:graphicFrame>
      <p:sp>
        <p:nvSpPr>
          <p:cNvPr id="6" name="Textfeld 5"/>
          <p:cNvSpPr txBox="1"/>
          <p:nvPr/>
        </p:nvSpPr>
        <p:spPr>
          <a:xfrm>
            <a:off x="2797448" y="6077248"/>
            <a:ext cx="1368152" cy="461665"/>
          </a:xfrm>
          <a:prstGeom prst="rect">
            <a:avLst/>
          </a:prstGeom>
          <a:noFill/>
        </p:spPr>
        <p:txBody>
          <a:bodyPr wrap="square" rtlCol="0">
            <a:spAutoFit/>
          </a:bodyPr>
          <a:lstStyle/>
          <a:p>
            <a:r>
              <a:rPr lang="de-DE" sz="1200" dirty="0"/>
              <a:t>Quelle: </a:t>
            </a:r>
            <a:r>
              <a:rPr lang="de-DE" sz="1200" dirty="0" err="1">
                <a:hlinkClick r:id="rId2"/>
              </a:rPr>
              <a:t>Eurostat</a:t>
            </a:r>
            <a:r>
              <a:rPr lang="de-DE" sz="1200" dirty="0"/>
              <a:t> Zahlen: EU-SILC</a:t>
            </a:r>
          </a:p>
        </p:txBody>
      </p:sp>
      <p:sp>
        <p:nvSpPr>
          <p:cNvPr id="7" name="Ellipse 6"/>
          <p:cNvSpPr/>
          <p:nvPr/>
        </p:nvSpPr>
        <p:spPr>
          <a:xfrm>
            <a:off x="2711624" y="1805854"/>
            <a:ext cx="936104" cy="2295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9624392" y="1752265"/>
            <a:ext cx="936103" cy="23559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2746602" y="4293096"/>
            <a:ext cx="757109" cy="725960"/>
          </a:xfrm>
          <a:prstGeom prst="ellipse">
            <a:avLst/>
          </a:prstGeom>
          <a:noFill/>
          <a:ln>
            <a:solidFill>
              <a:srgbClr val="36E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9714310" y="4293096"/>
            <a:ext cx="702169" cy="702117"/>
          </a:xfrm>
          <a:prstGeom prst="ellipse">
            <a:avLst/>
          </a:prstGeom>
          <a:noFill/>
          <a:ln>
            <a:solidFill>
              <a:srgbClr val="36E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263674" y="48517"/>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13" name="Textfeld 12"/>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1082947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66</a:t>
            </a:r>
          </a:p>
        </p:txBody>
      </p:sp>
      <p:sp>
        <p:nvSpPr>
          <p:cNvPr id="3" name="Inhaltsplatzhalter 2"/>
          <p:cNvSpPr>
            <a:spLocks noGrp="1"/>
          </p:cNvSpPr>
          <p:nvPr>
            <p:ph idx="1"/>
          </p:nvPr>
        </p:nvSpPr>
        <p:spPr/>
        <p:txBody>
          <a:bodyPr>
            <a:normAutofit/>
          </a:bodyPr>
          <a:lstStyle/>
          <a:p>
            <a:r>
              <a:rPr lang="de-DE" dirty="0"/>
              <a:t>Aus der Tabelle kann NICHT abgelesen werden, wie sich die Einkommen nominal oder real verändert haben.</a:t>
            </a:r>
          </a:p>
          <a:p>
            <a:r>
              <a:rPr lang="de-DE" dirty="0"/>
              <a:t>Es zeigt sich aber, dass ausschließlich die beiden obersten Dezile einen Anteilszuwachs hatten, den die unteren sieben Dezile einbüßten, am Stärksten die Einkommensschwächsten.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67</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3573097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16632"/>
            <a:ext cx="10972800" cy="792088"/>
          </a:xfrm>
        </p:spPr>
        <p:txBody>
          <a:bodyPr/>
          <a:lstStyle/>
          <a:p>
            <a:r>
              <a:rPr lang="de-DE" dirty="0"/>
              <a:t>Stärker abgehängt aber besser drauf</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68</a:t>
            </a:fld>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8" y="894507"/>
            <a:ext cx="5363472" cy="5461844"/>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072" y="944767"/>
            <a:ext cx="4608512" cy="5925013"/>
          </a:xfrm>
          <a:prstGeom prst="rect">
            <a:avLst/>
          </a:prstGeom>
        </p:spPr>
      </p:pic>
      <p:sp>
        <p:nvSpPr>
          <p:cNvPr id="8" name="Textfeld 7"/>
          <p:cNvSpPr txBox="1"/>
          <p:nvPr/>
        </p:nvSpPr>
        <p:spPr>
          <a:xfrm>
            <a:off x="983432" y="6356351"/>
            <a:ext cx="2664296" cy="276999"/>
          </a:xfrm>
          <a:prstGeom prst="rect">
            <a:avLst/>
          </a:prstGeom>
          <a:noFill/>
        </p:spPr>
        <p:txBody>
          <a:bodyPr wrap="square" rtlCol="0">
            <a:spAutoFit/>
          </a:bodyPr>
          <a:lstStyle/>
          <a:p>
            <a:r>
              <a:rPr lang="de-DE" sz="1200" dirty="0"/>
              <a:t>Quelle: </a:t>
            </a:r>
            <a:r>
              <a:rPr lang="de-DE" sz="1200" dirty="0">
                <a:hlinkClick r:id="rId4"/>
              </a:rPr>
              <a:t>DIW Berlin</a:t>
            </a:r>
            <a:endParaRPr lang="de-DE" sz="1200" dirty="0"/>
          </a:p>
        </p:txBody>
      </p:sp>
      <p:sp>
        <p:nvSpPr>
          <p:cNvPr id="3" name="Rechteck 2"/>
          <p:cNvSpPr/>
          <p:nvPr/>
        </p:nvSpPr>
        <p:spPr>
          <a:xfrm>
            <a:off x="11208568" y="2348880"/>
            <a:ext cx="72008" cy="2160240"/>
          </a:xfrm>
          <a:prstGeom prst="rect">
            <a:avLst/>
          </a:prstGeom>
          <a:solidFill>
            <a:srgbClr val="1F9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744072" y="2348880"/>
            <a:ext cx="72008" cy="2160240"/>
          </a:xfrm>
          <a:prstGeom prst="rect">
            <a:avLst/>
          </a:prstGeom>
          <a:solidFill>
            <a:srgbClr val="EE8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49499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68</a:t>
            </a:r>
          </a:p>
        </p:txBody>
      </p:sp>
      <p:sp>
        <p:nvSpPr>
          <p:cNvPr id="3" name="Inhaltsplatzhalter 2"/>
          <p:cNvSpPr>
            <a:spLocks noGrp="1"/>
          </p:cNvSpPr>
          <p:nvPr>
            <p:ph idx="1"/>
          </p:nvPr>
        </p:nvSpPr>
        <p:spPr/>
        <p:txBody>
          <a:bodyPr>
            <a:normAutofit fontScale="85000" lnSpcReduction="20000"/>
          </a:bodyPr>
          <a:lstStyle/>
          <a:p>
            <a:r>
              <a:rPr lang="de-DE" dirty="0"/>
              <a:t>Die linke Grafik zeigt, dass die Zufriedenheit der Leute anscheinend nicht so sehr von der Veränderung ihrer relativen Einkommensposition abhängt, als vielmehr von der absoluten Höhe. </a:t>
            </a:r>
          </a:p>
          <a:p>
            <a:r>
              <a:rPr lang="de-DE" dirty="0"/>
              <a:t>Dies widerspricht vielen Forschungsergebnissen z.B. zur Einkommenszufriedenheit in Unternehmen, bei denen es meist um die relative Position geht.</a:t>
            </a:r>
          </a:p>
          <a:p>
            <a:r>
              <a:rPr lang="de-DE" dirty="0"/>
              <a:t>Rechts: Während die Zufriedenheit mit wachsendem Einkommen zunimmt, ist das Gefühl einer latenten Ungerechtigkeit bei der Einkommenszumessung vergleichsweise gleich verbreitet, wenn auch etwas geringer bei steigendem Einkommen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69</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176817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991544" y="692696"/>
            <a:ext cx="8229600" cy="1143000"/>
          </a:xfrm>
        </p:spPr>
        <p:txBody>
          <a:bodyPr/>
          <a:lstStyle/>
          <a:p>
            <a:pPr eaLnBrk="1" hangingPunct="1"/>
            <a:r>
              <a:rPr lang="de-DE" dirty="0"/>
              <a:t>1.1 Maße</a:t>
            </a:r>
          </a:p>
        </p:txBody>
      </p:sp>
      <p:sp>
        <p:nvSpPr>
          <p:cNvPr id="13" name="Textplatzhalter 12"/>
          <p:cNvSpPr>
            <a:spLocks noGrp="1"/>
          </p:cNvSpPr>
          <p:nvPr>
            <p:ph type="body" idx="1"/>
          </p:nvPr>
        </p:nvSpPr>
        <p:spPr>
          <a:xfrm>
            <a:off x="1991544" y="1460915"/>
            <a:ext cx="4032448" cy="639763"/>
          </a:xfrm>
        </p:spPr>
        <p:txBody>
          <a:bodyPr/>
          <a:lstStyle/>
          <a:p>
            <a:r>
              <a:rPr lang="de-DE" dirty="0"/>
              <a:t>Quantile</a:t>
            </a:r>
          </a:p>
        </p:txBody>
      </p:sp>
      <p:sp>
        <p:nvSpPr>
          <p:cNvPr id="15362" name="Inhaltsplatzhalter 2"/>
          <p:cNvSpPr>
            <a:spLocks noGrp="1"/>
          </p:cNvSpPr>
          <p:nvPr>
            <p:ph sz="half" idx="2"/>
          </p:nvPr>
        </p:nvSpPr>
        <p:spPr>
          <a:xfrm>
            <a:off x="1199456" y="2108987"/>
            <a:ext cx="4832276" cy="2913187"/>
          </a:xfrm>
        </p:spPr>
        <p:txBody>
          <a:bodyPr/>
          <a:lstStyle/>
          <a:p>
            <a:pPr eaLnBrk="1" hangingPunct="1"/>
            <a:r>
              <a:rPr lang="de-DE" sz="1800" dirty="0"/>
              <a:t>Die nach Merkmalsstärke Y geordneten X (s. Median) werden in Gruppen (Kohorten) mit N/K Mitgliedern gegliedert und dann die Summe von Y für die Kohortenmitglieder festgestellt. Die Kohorten werden fortlaufend nummeriert so dass gilt </a:t>
            </a:r>
          </a:p>
          <a:p>
            <a:pPr eaLnBrk="1" hangingPunct="1"/>
            <a:endParaRPr lang="de-DE" sz="1800" dirty="0"/>
          </a:p>
          <a:p>
            <a:pPr eaLnBrk="1" hangingPunct="1"/>
            <a:endParaRPr lang="de-DE" sz="1800" dirty="0"/>
          </a:p>
          <a:p>
            <a:pPr eaLnBrk="1" hangingPunct="1"/>
            <a:r>
              <a:rPr lang="de-DE" sz="1800" dirty="0"/>
              <a:t>Im Regelfall erfolgt die Darstellung der Merkmalsmenge einer Einzelkohorte als Prozentsatz von 100% der gesamten Merkmalsmenge über alle Kohorten.</a:t>
            </a:r>
          </a:p>
        </p:txBody>
      </p:sp>
      <p:sp>
        <p:nvSpPr>
          <p:cNvPr id="10" name="Fußzeilenplatzhalter 9"/>
          <p:cNvSpPr>
            <a:spLocks noGrp="1"/>
          </p:cNvSpPr>
          <p:nvPr>
            <p:ph type="ftr" sz="quarter" idx="10"/>
          </p:nvPr>
        </p:nvSpPr>
        <p:spPr/>
        <p:txBody>
          <a:bodyPr/>
          <a:lstStyle/>
          <a:p>
            <a:pPr>
              <a:defRPr/>
            </a:pPr>
            <a:r>
              <a:rPr lang="de-DE"/>
              <a:t>© Anselm Dohle-Beltinger 2023</a:t>
            </a:r>
          </a:p>
        </p:txBody>
      </p:sp>
      <p:sp>
        <p:nvSpPr>
          <p:cNvPr id="9" name="Foliennummernplatzhalter 8"/>
          <p:cNvSpPr>
            <a:spLocks noGrp="1"/>
          </p:cNvSpPr>
          <p:nvPr>
            <p:ph type="sldNum" sz="quarter" idx="11"/>
          </p:nvPr>
        </p:nvSpPr>
        <p:spPr/>
        <p:txBody>
          <a:bodyPr/>
          <a:lstStyle/>
          <a:p>
            <a:pPr>
              <a:defRPr/>
            </a:pPr>
            <a:fld id="{237E0C88-52FB-4F28-89BE-B873E6B3728C}" type="slidenum">
              <a:rPr lang="de-DE"/>
              <a:pPr>
                <a:defRPr/>
              </a:pPr>
              <a:t>7</a:t>
            </a:fld>
            <a:endParaRPr lang="de-DE"/>
          </a:p>
        </p:txBody>
      </p:sp>
      <p:sp>
        <p:nvSpPr>
          <p:cNvPr id="11" name="Textfeld 10"/>
          <p:cNvSpPr txBox="1"/>
          <p:nvPr/>
        </p:nvSpPr>
        <p:spPr>
          <a:xfrm>
            <a:off x="1847850" y="-27384"/>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graphicFrame>
        <p:nvGraphicFramePr>
          <p:cNvPr id="18" name="Inhaltsplatzhalter 17"/>
          <p:cNvGraphicFramePr>
            <a:graphicFrameLocks noGrp="1" noChangeAspect="1"/>
          </p:cNvGraphicFramePr>
          <p:nvPr>
            <p:ph sz="quarter" idx="4"/>
            <p:extLst>
              <p:ext uri="{D42A27DB-BD31-4B8C-83A1-F6EECF244321}">
                <p14:modId xmlns:p14="http://schemas.microsoft.com/office/powerpoint/2010/main" val="4071492263"/>
              </p:ext>
            </p:extLst>
          </p:nvPr>
        </p:nvGraphicFramePr>
        <p:xfrm>
          <a:off x="2783632" y="4005064"/>
          <a:ext cx="1800199" cy="815958"/>
        </p:xfrm>
        <a:graphic>
          <a:graphicData uri="http://schemas.openxmlformats.org/presentationml/2006/ole">
            <mc:AlternateContent xmlns:mc="http://schemas.openxmlformats.org/markup-compatibility/2006">
              <mc:Choice xmlns:v="urn:schemas-microsoft-com:vml" Requires="v">
                <p:oleObj spid="_x0000_s2199" name="Formel" r:id="rId3" imgW="952087" imgH="431613" progId="Equation.3">
                  <p:embed/>
                </p:oleObj>
              </mc:Choice>
              <mc:Fallback>
                <p:oleObj name="Formel" r:id="rId3" imgW="952087" imgH="431613" progId="Equation.3">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632" y="4005064"/>
                        <a:ext cx="1800199" cy="815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feld 18"/>
          <p:cNvSpPr txBox="1"/>
          <p:nvPr/>
        </p:nvSpPr>
        <p:spPr>
          <a:xfrm>
            <a:off x="6944186" y="5800248"/>
            <a:ext cx="3168352" cy="738664"/>
          </a:xfrm>
          <a:prstGeom prst="rect">
            <a:avLst/>
          </a:prstGeom>
          <a:noFill/>
        </p:spPr>
        <p:txBody>
          <a:bodyPr wrap="square" rtlCol="0">
            <a:spAutoFit/>
          </a:bodyPr>
          <a:lstStyle/>
          <a:p>
            <a:r>
              <a:rPr lang="de-DE" sz="1400" dirty="0">
                <a:solidFill>
                  <a:schemeClr val="bg1">
                    <a:lumMod val="50000"/>
                  </a:schemeClr>
                </a:solidFill>
              </a:rPr>
              <a:t>Legende:</a:t>
            </a:r>
          </a:p>
          <a:p>
            <a:r>
              <a:rPr lang="de-DE" sz="1400" dirty="0">
                <a:solidFill>
                  <a:schemeClr val="bg1">
                    <a:lumMod val="50000"/>
                  </a:schemeClr>
                </a:solidFill>
              </a:rPr>
              <a:t>K = Anzahl der Kohorten</a:t>
            </a:r>
          </a:p>
          <a:p>
            <a:r>
              <a:rPr lang="de-DE" sz="1400" dirty="0">
                <a:solidFill>
                  <a:schemeClr val="bg1">
                    <a:lumMod val="50000"/>
                  </a:schemeClr>
                </a:solidFill>
              </a:rPr>
              <a:t>k = Nummer der einzelnen Kohorte</a:t>
            </a:r>
          </a:p>
        </p:txBody>
      </p:sp>
      <p:sp>
        <p:nvSpPr>
          <p:cNvPr id="21" name="Textfeld 20"/>
          <p:cNvSpPr txBox="1"/>
          <p:nvPr/>
        </p:nvSpPr>
        <p:spPr>
          <a:xfrm>
            <a:off x="5591944" y="0"/>
            <a:ext cx="345638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Maße</a:t>
            </a:r>
            <a:br>
              <a:rPr lang="de-DE" sz="1400" dirty="0">
                <a:latin typeface="+mn-lt"/>
              </a:rPr>
            </a:br>
            <a:r>
              <a:rPr lang="de-DE" sz="1400" dirty="0">
                <a:solidFill>
                  <a:schemeClr val="bg1">
                    <a:lumMod val="50000"/>
                  </a:schemeClr>
                </a:solidFill>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p:txBody>
      </p:sp>
      <p:sp>
        <p:nvSpPr>
          <p:cNvPr id="16" name="Inhaltsplatzhalter 2"/>
          <p:cNvSpPr txBox="1">
            <a:spLocks/>
          </p:cNvSpPr>
          <p:nvPr/>
        </p:nvSpPr>
        <p:spPr bwMode="auto">
          <a:xfrm>
            <a:off x="6516223" y="2219972"/>
            <a:ext cx="5064210" cy="291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eaLnBrk="1" hangingPunct="1"/>
            <a:r>
              <a:rPr lang="de-DE" sz="1800" dirty="0"/>
              <a:t>Die Quantile sind häufig nach der lateinischen Zahl für das jeweilige K benannt:</a:t>
            </a:r>
          </a:p>
          <a:p>
            <a:pPr eaLnBrk="1" hangingPunct="1">
              <a:buFont typeface="Arial" charset="0"/>
              <a:buNone/>
            </a:pPr>
            <a:r>
              <a:rPr lang="de-DE" sz="1800" dirty="0"/>
              <a:t>	K=3: </a:t>
            </a:r>
            <a:r>
              <a:rPr lang="de-DE" sz="1800" dirty="0">
                <a:solidFill>
                  <a:srgbClr val="FF0000"/>
                </a:solidFill>
              </a:rPr>
              <a:t>Terzile</a:t>
            </a:r>
            <a:r>
              <a:rPr lang="de-DE" sz="1800" dirty="0"/>
              <a:t> (33,3% von N je Kohorte)</a:t>
            </a:r>
          </a:p>
          <a:p>
            <a:pPr eaLnBrk="1" hangingPunct="1">
              <a:buFont typeface="Arial" charset="0"/>
              <a:buNone/>
            </a:pPr>
            <a:r>
              <a:rPr lang="de-DE" sz="1800" dirty="0"/>
              <a:t>	K=4: </a:t>
            </a:r>
            <a:r>
              <a:rPr lang="de-DE" sz="1800" dirty="0">
                <a:solidFill>
                  <a:srgbClr val="FF0000"/>
                </a:solidFill>
              </a:rPr>
              <a:t>Quartile</a:t>
            </a:r>
            <a:r>
              <a:rPr lang="de-DE" sz="1800" dirty="0"/>
              <a:t> (25%)</a:t>
            </a:r>
          </a:p>
          <a:p>
            <a:pPr eaLnBrk="1" hangingPunct="1">
              <a:buFont typeface="Arial" charset="0"/>
              <a:buNone/>
            </a:pPr>
            <a:r>
              <a:rPr lang="de-DE" sz="1800" dirty="0"/>
              <a:t>	K=5: </a:t>
            </a:r>
            <a:r>
              <a:rPr lang="de-DE" sz="1800" dirty="0">
                <a:solidFill>
                  <a:srgbClr val="FF0000"/>
                </a:solidFill>
              </a:rPr>
              <a:t>Quintile</a:t>
            </a:r>
            <a:r>
              <a:rPr lang="de-DE" sz="1800" dirty="0"/>
              <a:t> (20%)</a:t>
            </a:r>
          </a:p>
          <a:p>
            <a:pPr eaLnBrk="1" hangingPunct="1">
              <a:buFont typeface="Arial" charset="0"/>
              <a:buNone/>
            </a:pPr>
            <a:r>
              <a:rPr lang="de-DE" sz="1800" dirty="0"/>
              <a:t>	K=10: </a:t>
            </a:r>
            <a:r>
              <a:rPr lang="de-DE" sz="1800" dirty="0">
                <a:solidFill>
                  <a:srgbClr val="FF0000"/>
                </a:solidFill>
              </a:rPr>
              <a:t>Dezile</a:t>
            </a:r>
            <a:r>
              <a:rPr lang="de-DE" sz="1800" dirty="0"/>
              <a:t> (10%)</a:t>
            </a:r>
          </a:p>
          <a:p>
            <a:pPr eaLnBrk="1" hangingPunct="1">
              <a:buFont typeface="Arial" charset="0"/>
              <a:buNone/>
            </a:pPr>
            <a:r>
              <a:rPr lang="de-DE" sz="1800" dirty="0"/>
              <a:t>	K=100: </a:t>
            </a:r>
            <a:r>
              <a:rPr lang="de-DE" sz="1800" dirty="0">
                <a:solidFill>
                  <a:srgbClr val="FF0000"/>
                </a:solidFill>
              </a:rPr>
              <a:t>Perzentil</a:t>
            </a:r>
            <a:r>
              <a:rPr lang="de-DE" sz="1800" dirty="0"/>
              <a:t> (1%)</a:t>
            </a:r>
          </a:p>
          <a:p>
            <a:pPr eaLnBrk="1" hangingPunct="1">
              <a:buFont typeface="Arial" charset="0"/>
              <a:buNone/>
            </a:pPr>
            <a:r>
              <a:rPr lang="de-DE" sz="1800" dirty="0"/>
              <a:t>	Alternativ: 10%-Quantile</a:t>
            </a:r>
          </a:p>
          <a:p>
            <a:pPr eaLnBrk="1" hangingPunct="1"/>
            <a:r>
              <a:rPr lang="de-DE" sz="1800" dirty="0"/>
              <a:t>Für K</a:t>
            </a:r>
            <a:r>
              <a:rPr lang="de-DE" sz="1800" dirty="0">
                <a:sym typeface="Symbol"/>
              </a:rPr>
              <a:t> ergibt sich eine kontinuierliche Verteilung</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54043" y="2015824"/>
            <a:ext cx="4537957" cy="1584176"/>
          </a:xfrm>
          <a:prstGeom prst="rect">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97760" y="4219754"/>
            <a:ext cx="4496914" cy="1800200"/>
          </a:xfrm>
          <a:prstGeom prst="rect">
            <a:avLst/>
          </a:prstGeom>
        </p:spPr>
      </p:pic>
      <p:pic>
        <p:nvPicPr>
          <p:cNvPr id="6" name="Inhaltsplatzhalt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1185018" y="4221088"/>
            <a:ext cx="5726860" cy="1798866"/>
          </a:xfrm>
        </p:spPr>
      </p:pic>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70</a:t>
            </a:fld>
            <a:endParaRPr lang="de-DE"/>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878981" cy="3600000"/>
          </a:xfrm>
          <a:prstGeom prst="rect">
            <a:avLst/>
          </a:prstGeom>
        </p:spPr>
      </p:pic>
      <p:sp>
        <p:nvSpPr>
          <p:cNvPr id="10" name="Textfeld 9"/>
          <p:cNvSpPr txBox="1"/>
          <p:nvPr/>
        </p:nvSpPr>
        <p:spPr>
          <a:xfrm>
            <a:off x="6960096" y="26595"/>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
        <p:nvSpPr>
          <p:cNvPr id="11" name="Textfeld 10">
            <a:extLst>
              <a:ext uri="{FF2B5EF4-FFF2-40B4-BE49-F238E27FC236}">
                <a16:creationId xmlns:a16="http://schemas.microsoft.com/office/drawing/2014/main" id="{820D8EF1-D36E-47F1-B532-DB234A277D3F}"/>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19830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ußzeilenplatzhalter 2"/>
          <p:cNvSpPr>
            <a:spLocks noGrp="1"/>
          </p:cNvSpPr>
          <p:nvPr>
            <p:ph type="ftr" sz="quarter" idx="10"/>
          </p:nvPr>
        </p:nvSpPr>
        <p:spPr>
          <a:noFill/>
        </p:spPr>
        <p:txBody>
          <a:bodyPr/>
          <a:lstStyle/>
          <a:p>
            <a:r>
              <a:rPr lang="de-DE" altLang="de-DE"/>
              <a:t>© Anselm Dohle-Beltinger 2023</a:t>
            </a:r>
          </a:p>
        </p:txBody>
      </p:sp>
      <p:sp>
        <p:nvSpPr>
          <p:cNvPr id="15363" name="Foliennummernplatzhalter 3"/>
          <p:cNvSpPr>
            <a:spLocks noGrp="1"/>
          </p:cNvSpPr>
          <p:nvPr>
            <p:ph type="sldNum" sz="quarter" idx="11"/>
          </p:nvPr>
        </p:nvSpPr>
        <p:spPr>
          <a:noFill/>
        </p:spPr>
        <p:txBody>
          <a:bodyPr/>
          <a:lstStyle/>
          <a:p>
            <a:fld id="{A9C33EBF-CAA2-4F57-8A54-9401FA939D35}" type="slidenum">
              <a:rPr lang="de-DE" altLang="de-DE" smtClean="0"/>
              <a:pPr/>
              <a:t>71</a:t>
            </a:fld>
            <a:endParaRPr lang="de-DE" altLang="de-DE"/>
          </a:p>
        </p:txBody>
      </p:sp>
      <p:sp>
        <p:nvSpPr>
          <p:cNvPr id="15366" name="Text Box 7"/>
          <p:cNvSpPr txBox="1">
            <a:spLocks noChangeArrowheads="1"/>
          </p:cNvSpPr>
          <p:nvPr/>
        </p:nvSpPr>
        <p:spPr bwMode="auto">
          <a:xfrm>
            <a:off x="204812" y="6326213"/>
            <a:ext cx="8532788" cy="523862"/>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de-DE" altLang="de-DE" sz="1400" dirty="0"/>
              <a:t>Achtung: Keine Aussage zur absoluten Höhe </a:t>
            </a:r>
            <a:r>
              <a:rPr lang="de-DE" altLang="de-DE" sz="1400" dirty="0" err="1"/>
              <a:t>herleitbar</a:t>
            </a:r>
            <a:r>
              <a:rPr lang="de-DE" altLang="de-DE" sz="1400" dirty="0"/>
              <a:t>. </a:t>
            </a:r>
            <a:br>
              <a:rPr lang="de-DE" altLang="de-DE" sz="1400" dirty="0"/>
            </a:br>
            <a:r>
              <a:rPr lang="de-DE" altLang="de-DE" sz="1400" dirty="0"/>
              <a:t>Es handelt sich jeweils um das bedarfsgewichtete Haushaltseinkommen inclusive der Transfers</a:t>
            </a:r>
          </a:p>
        </p:txBody>
      </p:sp>
      <p:sp>
        <p:nvSpPr>
          <p:cNvPr id="8" name="Textfeld 7"/>
          <p:cNvSpPr txBox="1"/>
          <p:nvPr/>
        </p:nvSpPr>
        <p:spPr>
          <a:xfrm>
            <a:off x="1544688" y="19488"/>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grpSp>
        <p:nvGrpSpPr>
          <p:cNvPr id="5" name="Gruppieren 4"/>
          <p:cNvGrpSpPr/>
          <p:nvPr/>
        </p:nvGrpSpPr>
        <p:grpSpPr>
          <a:xfrm>
            <a:off x="227310" y="1095620"/>
            <a:ext cx="4572000" cy="4900615"/>
            <a:chOff x="61071" y="692696"/>
            <a:chExt cx="4572000" cy="4900615"/>
          </a:xfrm>
        </p:grpSpPr>
        <p:graphicFrame>
          <p:nvGraphicFramePr>
            <p:cNvPr id="7" name="Diagramm 6"/>
            <p:cNvGraphicFramePr>
              <a:graphicFrameLocks/>
            </p:cNvGraphicFramePr>
            <p:nvPr>
              <p:extLst>
                <p:ext uri="{D42A27DB-BD31-4B8C-83A1-F6EECF244321}">
                  <p14:modId xmlns:p14="http://schemas.microsoft.com/office/powerpoint/2010/main" val="1501126439"/>
                </p:ext>
              </p:extLst>
            </p:nvPr>
          </p:nvGraphicFramePr>
          <p:xfrm>
            <a:off x="61071" y="692696"/>
            <a:ext cx="4572000" cy="490061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p:cNvSpPr txBox="1"/>
            <p:nvPr/>
          </p:nvSpPr>
          <p:spPr>
            <a:xfrm>
              <a:off x="3071664" y="4695527"/>
              <a:ext cx="1368152" cy="461665"/>
            </a:xfrm>
            <a:prstGeom prst="rect">
              <a:avLst/>
            </a:prstGeom>
            <a:noFill/>
          </p:spPr>
          <p:txBody>
            <a:bodyPr wrap="square" rtlCol="0">
              <a:spAutoFit/>
            </a:bodyPr>
            <a:lstStyle/>
            <a:p>
              <a:r>
                <a:rPr lang="de-DE" sz="1200" dirty="0"/>
                <a:t>Quelle: </a:t>
              </a:r>
              <a:r>
                <a:rPr lang="de-DE" sz="1200" dirty="0" err="1">
                  <a:hlinkClick r:id="rId3"/>
                </a:rPr>
                <a:t>Eurostat</a:t>
              </a:r>
              <a:r>
                <a:rPr lang="de-DE" sz="1200" dirty="0"/>
                <a:t> Zahlen: EU-SILC</a:t>
              </a:r>
            </a:p>
          </p:txBody>
        </p:sp>
      </p:grpSp>
      <p:graphicFrame>
        <p:nvGraphicFramePr>
          <p:cNvPr id="15" name="Diagramm 14"/>
          <p:cNvGraphicFramePr>
            <a:graphicFrameLocks/>
          </p:cNvGraphicFramePr>
          <p:nvPr>
            <p:extLst>
              <p:ext uri="{D42A27DB-BD31-4B8C-83A1-F6EECF244321}">
                <p14:modId xmlns:p14="http://schemas.microsoft.com/office/powerpoint/2010/main" val="2346543503"/>
              </p:ext>
            </p:extLst>
          </p:nvPr>
        </p:nvGraphicFramePr>
        <p:xfrm>
          <a:off x="6600056" y="836712"/>
          <a:ext cx="4982344" cy="506653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71</a:t>
            </a:r>
          </a:p>
        </p:txBody>
      </p:sp>
      <p:sp>
        <p:nvSpPr>
          <p:cNvPr id="3" name="Inhaltsplatzhalter 2"/>
          <p:cNvSpPr>
            <a:spLocks noGrp="1"/>
          </p:cNvSpPr>
          <p:nvPr>
            <p:ph idx="1"/>
          </p:nvPr>
        </p:nvSpPr>
        <p:spPr/>
        <p:txBody>
          <a:bodyPr>
            <a:normAutofit fontScale="85000" lnSpcReduction="20000"/>
          </a:bodyPr>
          <a:lstStyle/>
          <a:p>
            <a:r>
              <a:rPr lang="de-DE" dirty="0"/>
              <a:t>Linke Grafik s. Folie 8</a:t>
            </a:r>
          </a:p>
          <a:p>
            <a:r>
              <a:rPr lang="de-DE" dirty="0"/>
              <a:t>Rechts: die Reduzierung der monetären Staatstransfers würde man noch etwas stärker erwarten bei den oberen drei </a:t>
            </a:r>
            <a:r>
              <a:rPr lang="de-DE" dirty="0" err="1"/>
              <a:t>Dezilen</a:t>
            </a:r>
            <a:r>
              <a:rPr lang="de-DE" dirty="0"/>
              <a:t>.</a:t>
            </a:r>
          </a:p>
          <a:p>
            <a:r>
              <a:rPr lang="de-DE" dirty="0"/>
              <a:t>Frappierend ist zunächst die unterschiedliche Belastungswirkung der Umsatzsteuer. Sollen doch Güter des täglichen Bedarfs (7%) und Miete (0%) die Hauptausgaben der einkommensschwächeren Haushalte sein und regelbesteuerte Güter (19%) v.a. auch den gehobenen Bedarf abdecken. </a:t>
            </a:r>
          </a:p>
          <a:p>
            <a:r>
              <a:rPr lang="de-DE" dirty="0"/>
              <a:t>Allerdings werden Vermögensanlagen auch kaum belastet und bei höherem Einkommen wird viel mehr gespart. (weiter s. Folie 73)</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72</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644989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D78D0-16FC-4F3C-9810-1B2B79044B6B}"/>
              </a:ext>
            </a:extLst>
          </p:cNvPr>
          <p:cNvSpPr>
            <a:spLocks noGrp="1"/>
          </p:cNvSpPr>
          <p:nvPr>
            <p:ph type="title"/>
          </p:nvPr>
        </p:nvSpPr>
        <p:spPr>
          <a:xfrm>
            <a:off x="623392" y="332656"/>
            <a:ext cx="10972800" cy="1143000"/>
          </a:xfrm>
        </p:spPr>
        <p:txBody>
          <a:bodyPr/>
          <a:lstStyle/>
          <a:p>
            <a:r>
              <a:rPr lang="de-DE" sz="4000" dirty="0"/>
              <a:t>Staatliche Zwangsabgaben</a:t>
            </a:r>
            <a:br>
              <a:rPr lang="de-DE" sz="4000" dirty="0"/>
            </a:br>
            <a:r>
              <a:rPr lang="de-DE" sz="4000" dirty="0"/>
              <a:t>Gebühren, Beiträge, Steuern</a:t>
            </a:r>
          </a:p>
        </p:txBody>
      </p:sp>
      <p:sp>
        <p:nvSpPr>
          <p:cNvPr id="3" name="Inhaltsplatzhalter 2">
            <a:extLst>
              <a:ext uri="{FF2B5EF4-FFF2-40B4-BE49-F238E27FC236}">
                <a16:creationId xmlns:a16="http://schemas.microsoft.com/office/drawing/2014/main" id="{A164C4A7-F50E-4079-A9C6-813487BFB933}"/>
              </a:ext>
            </a:extLst>
          </p:cNvPr>
          <p:cNvSpPr>
            <a:spLocks noGrp="1"/>
          </p:cNvSpPr>
          <p:nvPr>
            <p:ph idx="1"/>
          </p:nvPr>
        </p:nvSpPr>
        <p:spPr>
          <a:xfrm>
            <a:off x="609600" y="1556794"/>
            <a:ext cx="10972800" cy="3849292"/>
          </a:xfrm>
        </p:spPr>
        <p:txBody>
          <a:bodyPr>
            <a:noAutofit/>
          </a:bodyPr>
          <a:lstStyle/>
          <a:p>
            <a:r>
              <a:rPr lang="de-DE" sz="1800" dirty="0"/>
              <a:t>Gebühren</a:t>
            </a:r>
          </a:p>
          <a:p>
            <a:pPr lvl="1"/>
            <a:r>
              <a:rPr lang="de-DE" sz="1600" dirty="0"/>
              <a:t>Einnahmen zweckgebunden, Höhe auf Aufwand begrenzt</a:t>
            </a:r>
          </a:p>
          <a:p>
            <a:pPr lvl="1"/>
            <a:r>
              <a:rPr lang="de-DE" sz="1600" dirty="0"/>
              <a:t>Fallen an bei der Inanspruchnahme einer staatlichen Leistung, d.h. individueller Nutzen nötig</a:t>
            </a:r>
          </a:p>
          <a:p>
            <a:pPr lvl="1"/>
            <a:r>
              <a:rPr lang="de-DE" sz="1600" dirty="0"/>
              <a:t>Beispiel: Müllgebühren, Kanalgebühren, Führerscheingebühr, …</a:t>
            </a:r>
          </a:p>
          <a:p>
            <a:r>
              <a:rPr lang="de-DE" sz="1800" dirty="0"/>
              <a:t>Beiträge</a:t>
            </a:r>
          </a:p>
          <a:p>
            <a:pPr lvl="1"/>
            <a:r>
              <a:rPr lang="de-DE" sz="1600" dirty="0"/>
              <a:t>Einnahmen zweckgebunden, Höhe auf Aufwand begrenzt</a:t>
            </a:r>
          </a:p>
          <a:p>
            <a:pPr lvl="1"/>
            <a:r>
              <a:rPr lang="de-DE" sz="1600" dirty="0"/>
              <a:t>Fallen an, wenn die Möglichkeit zur Inanspruchnahme einer staatlichen Leistung besteht; kein individueller Nutzen nötig</a:t>
            </a:r>
          </a:p>
          <a:p>
            <a:pPr lvl="1"/>
            <a:r>
              <a:rPr lang="de-DE" sz="1600" dirty="0"/>
              <a:t>Beispiel: Studentenwerksbeitrag, Erschließungsbeitrag, Krankenversicherungsbeitrag, Rundfunkbeitrag</a:t>
            </a:r>
          </a:p>
          <a:p>
            <a:r>
              <a:rPr lang="de-DE" sz="1800" dirty="0"/>
              <a:t>Steuern</a:t>
            </a:r>
          </a:p>
          <a:p>
            <a:pPr lvl="1"/>
            <a:r>
              <a:rPr lang="de-DE" sz="1600" dirty="0"/>
              <a:t>Einnahmen nicht zweckgebunden (Non-Affektationsprinzip; Aussagen über die Verwendung sind nur Marketing bei Steuererhöhungen), Höhe zunächst nur durch Existenzminimum begrenzt </a:t>
            </a:r>
          </a:p>
          <a:p>
            <a:pPr lvl="1"/>
            <a:r>
              <a:rPr lang="de-DE" sz="1600" dirty="0"/>
              <a:t>Es besteht kein Anspruch auf Gegenleistungen des Staates; trifft jeden, der ein bestimmtes Merkmal erfüllt, an das die Steuerpflicht anknüpft (v.a. Eigentum, Einkommen, Erwerb); kein individueller Nutzen nötig</a:t>
            </a:r>
          </a:p>
          <a:p>
            <a:pPr lvl="1"/>
            <a:r>
              <a:rPr lang="de-DE" sz="1600" dirty="0"/>
              <a:t>Erzielung von Einnahmen kann Nebensache sein, z.B. bei Lenkungssteuern wie Tabaksteuer</a:t>
            </a:r>
          </a:p>
          <a:p>
            <a:pPr lvl="1"/>
            <a:r>
              <a:rPr lang="de-DE" sz="1600" dirty="0"/>
              <a:t>Beispiele: Einkommen-, Mehrwert-, Abgeltungs-, Branntwein-, Grunderwerb-, Grund-, Hundesteuer</a:t>
            </a:r>
          </a:p>
        </p:txBody>
      </p:sp>
      <p:sp>
        <p:nvSpPr>
          <p:cNvPr id="5" name="Foliennummernplatzhalter 4">
            <a:extLst>
              <a:ext uri="{FF2B5EF4-FFF2-40B4-BE49-F238E27FC236}">
                <a16:creationId xmlns:a16="http://schemas.microsoft.com/office/drawing/2014/main" id="{DF2DB8DC-698F-4B71-9C71-F857086D8C56}"/>
              </a:ext>
            </a:extLst>
          </p:cNvPr>
          <p:cNvSpPr>
            <a:spLocks noGrp="1"/>
          </p:cNvSpPr>
          <p:nvPr>
            <p:ph type="sldNum" sz="quarter" idx="11"/>
          </p:nvPr>
        </p:nvSpPr>
        <p:spPr/>
        <p:txBody>
          <a:bodyPr/>
          <a:lstStyle/>
          <a:p>
            <a:pPr>
              <a:defRPr/>
            </a:pPr>
            <a:fld id="{E30DA896-0134-4BE5-B637-D316821E572E}" type="slidenum">
              <a:rPr lang="de-DE" smtClean="0"/>
              <a:pPr>
                <a:defRPr/>
              </a:pPr>
              <a:t>73</a:t>
            </a:fld>
            <a:endParaRPr lang="de-DE"/>
          </a:p>
        </p:txBody>
      </p:sp>
      <p:sp>
        <p:nvSpPr>
          <p:cNvPr id="6" name="Textfeld 5">
            <a:extLst>
              <a:ext uri="{FF2B5EF4-FFF2-40B4-BE49-F238E27FC236}">
                <a16:creationId xmlns:a16="http://schemas.microsoft.com/office/drawing/2014/main" id="{BEC0C027-B0CE-4A7F-9D6F-CFF4F444B5FD}"/>
              </a:ext>
            </a:extLst>
          </p:cNvPr>
          <p:cNvSpPr txBox="1"/>
          <p:nvPr/>
        </p:nvSpPr>
        <p:spPr>
          <a:xfrm>
            <a:off x="2322346" y="4273351"/>
            <a:ext cx="9244608" cy="307777"/>
          </a:xfrm>
          <a:prstGeom prst="rect">
            <a:avLst/>
          </a:prstGeom>
          <a:noFill/>
        </p:spPr>
        <p:txBody>
          <a:bodyPr wrap="square" rtlCol="0">
            <a:spAutoFit/>
          </a:bodyPr>
          <a:lstStyle/>
          <a:p>
            <a:r>
              <a:rPr lang="de-DE" sz="1400" dirty="0">
                <a:solidFill>
                  <a:srgbClr val="FF0000"/>
                </a:solidFill>
              </a:rPr>
              <a:t>Steuern sind der Preis der Zivilisation; Im Urwald gibt es sie nicht (Robert F. Wagner, Bürgermeister von New York)</a:t>
            </a:r>
          </a:p>
        </p:txBody>
      </p:sp>
      <p:sp>
        <p:nvSpPr>
          <p:cNvPr id="7" name="Textfeld 6">
            <a:extLst>
              <a:ext uri="{FF2B5EF4-FFF2-40B4-BE49-F238E27FC236}">
                <a16:creationId xmlns:a16="http://schemas.microsoft.com/office/drawing/2014/main" id="{13AC73E0-43DA-44DF-9742-47909B8845E0}"/>
              </a:ext>
            </a:extLst>
          </p:cNvPr>
          <p:cNvSpPr txBox="1"/>
          <p:nvPr/>
        </p:nvSpPr>
        <p:spPr>
          <a:xfrm>
            <a:off x="1387896" y="6198256"/>
            <a:ext cx="9244608" cy="523220"/>
          </a:xfrm>
          <a:prstGeom prst="rect">
            <a:avLst/>
          </a:prstGeom>
          <a:noFill/>
        </p:spPr>
        <p:txBody>
          <a:bodyPr wrap="square" rtlCol="0">
            <a:spAutoFit/>
          </a:bodyPr>
          <a:lstStyle/>
          <a:p>
            <a:r>
              <a:rPr lang="de-DE" sz="1400" dirty="0">
                <a:solidFill>
                  <a:srgbClr val="FF0000"/>
                </a:solidFill>
              </a:rPr>
              <a:t>Die Kunst der Besteuerung liegt darin, die Gans so zu rupfen, dass sie unter möglichst wenig Geschrei so viele Federn wie möglich lässt. Jean Baptiste Colbert (Finanzminister unter Ludwig XIV)</a:t>
            </a:r>
          </a:p>
        </p:txBody>
      </p:sp>
      <p:sp>
        <p:nvSpPr>
          <p:cNvPr id="4" name="Fußzeilenplatzhalter 3">
            <a:extLst>
              <a:ext uri="{FF2B5EF4-FFF2-40B4-BE49-F238E27FC236}">
                <a16:creationId xmlns:a16="http://schemas.microsoft.com/office/drawing/2014/main" id="{ECE54FC3-4AD3-444C-86B2-41D091E6C96C}"/>
              </a:ext>
            </a:extLst>
          </p:cNvPr>
          <p:cNvSpPr>
            <a:spLocks noGrp="1"/>
          </p:cNvSpPr>
          <p:nvPr>
            <p:ph type="ftr" sz="quarter" idx="10"/>
          </p:nvPr>
        </p:nvSpPr>
        <p:spPr/>
        <p:txBody>
          <a:bodyPr/>
          <a:lstStyle/>
          <a:p>
            <a:pPr>
              <a:defRPr/>
            </a:pPr>
            <a:r>
              <a:rPr lang="de-DE"/>
              <a:t>© Anselm Dohle-Beltinger 2023</a:t>
            </a:r>
          </a:p>
        </p:txBody>
      </p:sp>
    </p:spTree>
    <p:extLst>
      <p:ext uri="{BB962C8B-B14F-4D97-AF65-F5344CB8AC3E}">
        <p14:creationId xmlns:p14="http://schemas.microsoft.com/office/powerpoint/2010/main" val="268577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 Anselm Dohle-Beltinger 2023</a:t>
            </a:r>
          </a:p>
        </p:txBody>
      </p:sp>
      <p:sp>
        <p:nvSpPr>
          <p:cNvPr id="4" name="Foliennummernplatzhalter 3"/>
          <p:cNvSpPr>
            <a:spLocks noGrp="1"/>
          </p:cNvSpPr>
          <p:nvPr>
            <p:ph type="sldNum" sz="quarter" idx="11"/>
          </p:nvPr>
        </p:nvSpPr>
        <p:spPr/>
        <p:txBody>
          <a:bodyPr/>
          <a:lstStyle/>
          <a:p>
            <a:pPr>
              <a:defRPr/>
            </a:pPr>
            <a:fld id="{DB01DCA3-C324-4925-9D77-E837994A3187}" type="slidenum">
              <a:rPr lang="de-DE" smtClean="0"/>
              <a:pPr>
                <a:defRPr/>
              </a:pPr>
              <a:t>74</a:t>
            </a:fld>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922" y="0"/>
            <a:ext cx="9204606" cy="6858000"/>
          </a:xfrm>
          <a:prstGeom prst="rect">
            <a:avLst/>
          </a:prstGeom>
        </p:spPr>
      </p:pic>
      <p:sp>
        <p:nvSpPr>
          <p:cNvPr id="6" name="Textfeld 5"/>
          <p:cNvSpPr txBox="1"/>
          <p:nvPr/>
        </p:nvSpPr>
        <p:spPr>
          <a:xfrm>
            <a:off x="9439920" y="5877272"/>
            <a:ext cx="1440160" cy="276999"/>
          </a:xfrm>
          <a:prstGeom prst="rect">
            <a:avLst/>
          </a:prstGeom>
          <a:noFill/>
        </p:spPr>
        <p:txBody>
          <a:bodyPr wrap="square" rtlCol="0">
            <a:spAutoFit/>
          </a:bodyPr>
          <a:lstStyle/>
          <a:p>
            <a:r>
              <a:rPr lang="de-DE" sz="1200" dirty="0"/>
              <a:t>Quelle: </a:t>
            </a:r>
            <a:r>
              <a:rPr lang="de-DE" sz="1200" dirty="0">
                <a:hlinkClick r:id="rId3"/>
              </a:rPr>
              <a:t>DIW Berlin</a:t>
            </a:r>
            <a:endParaRPr lang="de-DE" sz="1200" dirty="0"/>
          </a:p>
        </p:txBody>
      </p:sp>
      <p:sp>
        <p:nvSpPr>
          <p:cNvPr id="7" name="Textfeld 6"/>
          <p:cNvSpPr txBox="1"/>
          <p:nvPr/>
        </p:nvSpPr>
        <p:spPr>
          <a:xfrm>
            <a:off x="8328248" y="-99392"/>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Tree>
    <p:extLst>
      <p:ext uri="{BB962C8B-B14F-4D97-AF65-F5344CB8AC3E}">
        <p14:creationId xmlns:p14="http://schemas.microsoft.com/office/powerpoint/2010/main" val="15584808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74</a:t>
            </a:r>
          </a:p>
        </p:txBody>
      </p:sp>
      <p:sp>
        <p:nvSpPr>
          <p:cNvPr id="3" name="Inhaltsplatzhalter 2"/>
          <p:cNvSpPr>
            <a:spLocks noGrp="1"/>
          </p:cNvSpPr>
          <p:nvPr>
            <p:ph idx="1"/>
          </p:nvPr>
        </p:nvSpPr>
        <p:spPr>
          <a:xfrm>
            <a:off x="609600" y="2276874"/>
            <a:ext cx="10972800" cy="4248470"/>
          </a:xfrm>
        </p:spPr>
        <p:txBody>
          <a:bodyPr>
            <a:normAutofit fontScale="77500" lnSpcReduction="20000"/>
          </a:bodyPr>
          <a:lstStyle/>
          <a:p>
            <a:r>
              <a:rPr lang="de-DE" dirty="0"/>
              <a:t>Betrachtet man die in Abhängigkeit von den Konsumgewohnheiten relevanten Steuern zusammen mit der Einkommensteuer, so zeigt sich, dass das unterste und oberste 1% der Einkommensverteilung praktisch die </a:t>
            </a:r>
            <a:r>
              <a:rPr lang="de-DE"/>
              <a:t>gleiche staatliche Abgabenquote </a:t>
            </a:r>
            <a:r>
              <a:rPr lang="de-DE" dirty="0"/>
              <a:t>haben.</a:t>
            </a:r>
          </a:p>
          <a:p>
            <a:r>
              <a:rPr lang="de-DE" dirty="0"/>
              <a:t>Beim 25. bis 45. Perzentil der Verteilung wird der Sockel der Steuerlast erreicht. </a:t>
            </a:r>
          </a:p>
          <a:p>
            <a:r>
              <a:rPr lang="de-DE" dirty="0"/>
              <a:t>Unter Einrechnung der Sozialversicherungsbeiträge der Arbeitnehmer ergibt sich ein fast durchgängiges Anwachsen der Belastung vom 5. Perzentil an.</a:t>
            </a:r>
          </a:p>
          <a:p>
            <a:r>
              <a:rPr lang="de-DE" dirty="0"/>
              <a:t>Die leichte Delle nach dem 90. Perzentil könnte mit dem Überschreiten der Pflichtversicherungsgrenze zu tun haben und dass dieses nicht sofort vollumfänglich durch andere Leistungen kompensiert wird.</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75</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3021063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919536" y="0"/>
            <a:ext cx="8229600" cy="836712"/>
          </a:xfrm>
          <a:noFill/>
        </p:spPr>
        <p:txBody>
          <a:bodyPr/>
          <a:lstStyle/>
          <a:p>
            <a:r>
              <a:rPr lang="de-DE" altLang="de-DE" dirty="0"/>
              <a:t>Einkommensschere geht auf</a:t>
            </a:r>
          </a:p>
        </p:txBody>
      </p:sp>
      <p:sp>
        <p:nvSpPr>
          <p:cNvPr id="16388" name="Foliennummernplatzhalter 3"/>
          <p:cNvSpPr>
            <a:spLocks noGrp="1"/>
          </p:cNvSpPr>
          <p:nvPr>
            <p:ph type="sldNum" sz="quarter" idx="11"/>
          </p:nvPr>
        </p:nvSpPr>
        <p:spPr>
          <a:noFill/>
        </p:spPr>
        <p:txBody>
          <a:bodyPr/>
          <a:lstStyle/>
          <a:p>
            <a:fld id="{3CCDC04D-812A-4F6D-8821-D707E3307308}" type="slidenum">
              <a:rPr lang="de-DE" altLang="de-DE" smtClean="0"/>
              <a:pPr/>
              <a:t>76</a:t>
            </a:fld>
            <a:endParaRPr lang="de-DE" altLang="de-DE"/>
          </a:p>
        </p:txBody>
      </p:sp>
      <p:grpSp>
        <p:nvGrpSpPr>
          <p:cNvPr id="4" name="Gruppieren 3"/>
          <p:cNvGrpSpPr/>
          <p:nvPr/>
        </p:nvGrpSpPr>
        <p:grpSpPr>
          <a:xfrm>
            <a:off x="119336" y="692696"/>
            <a:ext cx="6034436" cy="3596854"/>
            <a:chOff x="263352" y="1022935"/>
            <a:chExt cx="6153150" cy="3596854"/>
          </a:xfrm>
        </p:grpSpPr>
        <p:graphicFrame>
          <p:nvGraphicFramePr>
            <p:cNvPr id="9" name="Diagramm 8"/>
            <p:cNvGraphicFramePr>
              <a:graphicFrameLocks/>
            </p:cNvGraphicFramePr>
            <p:nvPr>
              <p:extLst>
                <p:ext uri="{D42A27DB-BD31-4B8C-83A1-F6EECF244321}">
                  <p14:modId xmlns:p14="http://schemas.microsoft.com/office/powerpoint/2010/main" val="3942733695"/>
                </p:ext>
              </p:extLst>
            </p:nvPr>
          </p:nvGraphicFramePr>
          <p:xfrm>
            <a:off x="263352" y="1022935"/>
            <a:ext cx="6153150" cy="29194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p:cNvSpPr txBox="1"/>
            <p:nvPr/>
          </p:nvSpPr>
          <p:spPr>
            <a:xfrm>
              <a:off x="1343124" y="4096569"/>
              <a:ext cx="1944216" cy="523220"/>
            </a:xfrm>
            <a:prstGeom prst="rect">
              <a:avLst/>
            </a:prstGeom>
            <a:noFill/>
          </p:spPr>
          <p:txBody>
            <a:bodyPr wrap="square" rtlCol="0">
              <a:spAutoFit/>
            </a:bodyPr>
            <a:lstStyle/>
            <a:p>
              <a:r>
                <a:rPr lang="de-DE" sz="1400" dirty="0"/>
                <a:t>Quelle: </a:t>
              </a:r>
              <a:r>
                <a:rPr lang="de-DE" sz="1400" dirty="0" err="1">
                  <a:hlinkClick r:id="rId3"/>
                </a:rPr>
                <a:t>Eurostat</a:t>
              </a:r>
              <a:r>
                <a:rPr lang="de-DE" sz="1400" dirty="0"/>
                <a:t>; Zahlen: EU-SILC</a:t>
              </a:r>
            </a:p>
          </p:txBody>
        </p:sp>
      </p:grpSp>
      <p:graphicFrame>
        <p:nvGraphicFramePr>
          <p:cNvPr id="13" name="Diagramm 12"/>
          <p:cNvGraphicFramePr>
            <a:graphicFrameLocks/>
          </p:cNvGraphicFramePr>
          <p:nvPr>
            <p:extLst>
              <p:ext uri="{D42A27DB-BD31-4B8C-83A1-F6EECF244321}">
                <p14:modId xmlns:p14="http://schemas.microsoft.com/office/powerpoint/2010/main" val="3494842309"/>
              </p:ext>
            </p:extLst>
          </p:nvPr>
        </p:nvGraphicFramePr>
        <p:xfrm>
          <a:off x="4185692" y="2454275"/>
          <a:ext cx="8048625" cy="4333876"/>
        </p:xfrm>
        <a:graphic>
          <a:graphicData uri="http://schemas.openxmlformats.org/drawingml/2006/chart">
            <c:chart xmlns:c="http://schemas.openxmlformats.org/drawingml/2006/chart" xmlns:r="http://schemas.openxmlformats.org/officeDocument/2006/relationships" r:id="rId4"/>
          </a:graphicData>
        </a:graphic>
      </p:graphicFrame>
      <p:sp>
        <p:nvSpPr>
          <p:cNvPr id="3" name="Fußzeilenplatzhalter 2">
            <a:extLst>
              <a:ext uri="{FF2B5EF4-FFF2-40B4-BE49-F238E27FC236}">
                <a16:creationId xmlns:a16="http://schemas.microsoft.com/office/drawing/2014/main" id="{8B8D52F5-2253-4541-9556-330748478897}"/>
              </a:ext>
            </a:extLst>
          </p:cNvPr>
          <p:cNvSpPr>
            <a:spLocks noGrp="1"/>
          </p:cNvSpPr>
          <p:nvPr>
            <p:ph type="ftr" sz="quarter" idx="10"/>
          </p:nvPr>
        </p:nvSpPr>
        <p:spPr/>
        <p:txBody>
          <a:bodyPr/>
          <a:lstStyle/>
          <a:p>
            <a:pPr>
              <a:defRPr/>
            </a:pPr>
            <a:r>
              <a:rPr lang="de-DE"/>
              <a:t>© Anselm Dohle-Beltinger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76</a:t>
            </a:r>
          </a:p>
        </p:txBody>
      </p:sp>
      <p:sp>
        <p:nvSpPr>
          <p:cNvPr id="3" name="Inhaltsplatzhalter 2"/>
          <p:cNvSpPr>
            <a:spLocks noGrp="1"/>
          </p:cNvSpPr>
          <p:nvPr>
            <p:ph idx="1"/>
          </p:nvPr>
        </p:nvSpPr>
        <p:spPr/>
        <p:txBody>
          <a:bodyPr>
            <a:normAutofit fontScale="70000" lnSpcReduction="20000"/>
          </a:bodyPr>
          <a:lstStyle/>
          <a:p>
            <a:r>
              <a:rPr lang="de-DE" dirty="0"/>
              <a:t>Die linke Grafik zeigt, dass nach der Wiedervereinigung die Schere v.a. durch Anpassung der Ost-Renten und –Löhne sich zunächst schloss. Mit zunehmender Dauer der Massenarbeitslosigkeit sowie der Umstellung von Arbeitslosenhilfe auf Hartz IV 2005 gab es jedoch eine sprunghafte Zunahme der Ungleichheit.</a:t>
            </a:r>
          </a:p>
          <a:p>
            <a:r>
              <a:rPr lang="de-DE" dirty="0"/>
              <a:t>Die rechte Grafik zeigt, dass die Zunahme in D parallel zu der in einigen anderen Ländern lief. Am krassesten bei einem der jüngeren EU-Mitglieder, Bulgarien. Hier zeigt sich eine Entwicklungslandthematik: zuerst profitieren die reichen Macher mit Beziehungen, erst mit Verspätung die breite Bevölkerung.</a:t>
            </a:r>
          </a:p>
          <a:p>
            <a:r>
              <a:rPr lang="de-DE" dirty="0"/>
              <a:t>Dänemark und Deutschland haben beide im Zeitraum ihre Sozialsysteme zurückgefahren; in Frankreich wurde das Sozialsystem nicht eingeschränkt; die Niederlande hatten rel. </a:t>
            </a:r>
            <a:r>
              <a:rPr lang="de-DE"/>
              <a:t>geringe </a:t>
            </a:r>
            <a:r>
              <a:rPr lang="de-DE" dirty="0"/>
              <a:t>Arbeitslosigkeit; Griechenland verzeichnet eine stärker durchgesetzte Besteuerung mit zugleich massiv sinkenden Unternehmensgewinnen.</a:t>
            </a:r>
          </a:p>
          <a:p>
            <a:endParaRPr lang="de-DE" dirty="0"/>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77</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t>1. Einkommensverteilung</a:t>
            </a:r>
          </a:p>
          <a:p>
            <a:pPr marL="542925" lvl="1" indent="-514350"/>
            <a:r>
              <a:rPr lang="de-DE" sz="1400" dirty="0">
                <a:solidFill>
                  <a:schemeClr val="bg1">
                    <a:lumMod val="50000"/>
                  </a:schemeClr>
                </a:solidFill>
              </a:rPr>
              <a:t>2. Vermögensverteilung</a:t>
            </a:r>
          </a:p>
        </p:txBody>
      </p:sp>
    </p:spTree>
    <p:extLst>
      <p:ext uri="{BB962C8B-B14F-4D97-AF65-F5344CB8AC3E}">
        <p14:creationId xmlns:p14="http://schemas.microsoft.com/office/powerpoint/2010/main" val="3464088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2"/>
          <p:cNvSpPr>
            <a:spLocks noGrp="1"/>
          </p:cNvSpPr>
          <p:nvPr>
            <p:ph type="ftr" sz="quarter" idx="10"/>
          </p:nvPr>
        </p:nvSpPr>
        <p:spPr>
          <a:noFill/>
        </p:spPr>
        <p:txBody>
          <a:bodyPr/>
          <a:lstStyle/>
          <a:p>
            <a:r>
              <a:rPr lang="de-DE" altLang="de-DE"/>
              <a:t>© Anselm Dohle-Beltinger 2023</a:t>
            </a:r>
          </a:p>
        </p:txBody>
      </p:sp>
      <p:sp>
        <p:nvSpPr>
          <p:cNvPr id="20483" name="Foliennummernplatzhalter 3"/>
          <p:cNvSpPr>
            <a:spLocks noGrp="1"/>
          </p:cNvSpPr>
          <p:nvPr>
            <p:ph type="sldNum" sz="quarter" idx="11"/>
          </p:nvPr>
        </p:nvSpPr>
        <p:spPr>
          <a:noFill/>
        </p:spPr>
        <p:txBody>
          <a:bodyPr/>
          <a:lstStyle/>
          <a:p>
            <a:fld id="{D8155DC3-E7EF-47D3-8C31-18E3323BEA77}" type="slidenum">
              <a:rPr lang="de-DE" altLang="de-DE" smtClean="0"/>
              <a:pPr/>
              <a:t>78</a:t>
            </a:fld>
            <a:endParaRPr lang="de-DE" altLang="de-DE"/>
          </a:p>
        </p:txBody>
      </p:sp>
      <p:sp>
        <p:nvSpPr>
          <p:cNvPr id="2" name="Titel 1"/>
          <p:cNvSpPr>
            <a:spLocks noGrp="1"/>
          </p:cNvSpPr>
          <p:nvPr>
            <p:ph type="title"/>
          </p:nvPr>
        </p:nvSpPr>
        <p:spPr/>
        <p:txBody>
          <a:bodyPr/>
          <a:lstStyle/>
          <a:p>
            <a:r>
              <a:rPr lang="de-DE" dirty="0"/>
              <a:t>4.2 Vermögensverteilung</a:t>
            </a:r>
          </a:p>
        </p:txBody>
      </p:sp>
      <p:sp>
        <p:nvSpPr>
          <p:cNvPr id="5" name="Textfeld 4"/>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DB01DCA3-C324-4925-9D77-E837994A3187}" type="slidenum">
              <a:rPr lang="de-DE" smtClean="0"/>
              <a:pPr>
                <a:defRPr/>
              </a:pPr>
              <a:t>79</a:t>
            </a:fld>
            <a:endParaRPr lang="de-DE"/>
          </a:p>
        </p:txBody>
      </p:sp>
      <p:grpSp>
        <p:nvGrpSpPr>
          <p:cNvPr id="10" name="Gruppieren 9"/>
          <p:cNvGrpSpPr/>
          <p:nvPr/>
        </p:nvGrpSpPr>
        <p:grpSpPr>
          <a:xfrm>
            <a:off x="2989286" y="55365"/>
            <a:ext cx="5915026" cy="4165723"/>
            <a:chOff x="1614487" y="60649"/>
            <a:chExt cx="5915026" cy="4165723"/>
          </a:xfrm>
        </p:grpSpPr>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87" y="60649"/>
              <a:ext cx="5915025" cy="3648075"/>
            </a:xfrm>
            <a:prstGeom prst="rect">
              <a:avLst/>
            </a:prstGeom>
          </p:spPr>
        </p:pic>
        <p:sp>
          <p:nvSpPr>
            <p:cNvPr id="12" name="Textfeld 11"/>
            <p:cNvSpPr txBox="1"/>
            <p:nvPr/>
          </p:nvSpPr>
          <p:spPr>
            <a:xfrm>
              <a:off x="1614487" y="3764707"/>
              <a:ext cx="5915026" cy="461665"/>
            </a:xfrm>
            <a:prstGeom prst="rect">
              <a:avLst/>
            </a:prstGeom>
            <a:noFill/>
          </p:spPr>
          <p:txBody>
            <a:bodyPr wrap="square" rtlCol="0">
              <a:spAutoFit/>
            </a:bodyPr>
            <a:lstStyle/>
            <a:p>
              <a:r>
                <a:rPr lang="de-DE" sz="1200" dirty="0"/>
                <a:t>Alles eine Frage der Perspektive: Beim Pinkeln auf die anderen herunterschauen im Vorstands-WC der </a:t>
              </a:r>
              <a:r>
                <a:rPr lang="de-DE" sz="1200" dirty="0" err="1"/>
                <a:t>Commerzank</a:t>
              </a:r>
              <a:r>
                <a:rPr lang="de-DE" sz="1200" dirty="0"/>
                <a:t> Frankfurt; Bild: </a:t>
              </a:r>
              <a:r>
                <a:rPr lang="de-DE" sz="1200" dirty="0">
                  <a:hlinkClick r:id="rId3"/>
                </a:rPr>
                <a:t>dasinvestment.com</a:t>
              </a:r>
              <a:endParaRPr lang="de-DE" sz="1200" dirty="0"/>
            </a:p>
          </p:txBody>
        </p:sp>
      </p:grpSp>
      <p:sp>
        <p:nvSpPr>
          <p:cNvPr id="13" name="Textfeld 12"/>
          <p:cNvSpPr txBox="1"/>
          <p:nvPr/>
        </p:nvSpPr>
        <p:spPr>
          <a:xfrm>
            <a:off x="4151784" y="700405"/>
            <a:ext cx="3816424" cy="830997"/>
          </a:xfrm>
          <a:prstGeom prst="rect">
            <a:avLst/>
          </a:prstGeom>
          <a:noFill/>
        </p:spPr>
        <p:txBody>
          <a:bodyPr wrap="square" rtlCol="0">
            <a:spAutoFit/>
          </a:bodyPr>
          <a:lstStyle/>
          <a:p>
            <a:pPr algn="ctr"/>
            <a:r>
              <a:rPr lang="de-DE" sz="2400" dirty="0">
                <a:solidFill>
                  <a:srgbClr val="FFFF00"/>
                </a:solidFill>
              </a:rPr>
              <a:t>Niveau sieht nur von unten </a:t>
            </a:r>
            <a:br>
              <a:rPr lang="de-DE" sz="2400" dirty="0">
                <a:solidFill>
                  <a:srgbClr val="FFFF00"/>
                </a:solidFill>
              </a:rPr>
            </a:br>
            <a:r>
              <a:rPr lang="de-DE" sz="2400" dirty="0">
                <a:solidFill>
                  <a:srgbClr val="FFFF00"/>
                </a:solidFill>
              </a:rPr>
              <a:t>wie Arroganz aus</a:t>
            </a:r>
          </a:p>
        </p:txBody>
      </p:sp>
      <p:graphicFrame>
        <p:nvGraphicFramePr>
          <p:cNvPr id="6" name="Tabelle 5"/>
          <p:cNvGraphicFramePr>
            <a:graphicFrameLocks noGrp="1"/>
          </p:cNvGraphicFramePr>
          <p:nvPr>
            <p:extLst>
              <p:ext uri="{D42A27DB-BD31-4B8C-83A1-F6EECF244321}">
                <p14:modId xmlns:p14="http://schemas.microsoft.com/office/powerpoint/2010/main" val="3383074480"/>
              </p:ext>
            </p:extLst>
          </p:nvPr>
        </p:nvGraphicFramePr>
        <p:xfrm>
          <a:off x="119336" y="2626925"/>
          <a:ext cx="4104456" cy="4155361"/>
        </p:xfrm>
        <a:graphic>
          <a:graphicData uri="http://schemas.openxmlformats.org/drawingml/2006/table">
            <a:tbl>
              <a:tblPr/>
              <a:tblGrid>
                <a:gridCol w="1017398">
                  <a:extLst>
                    <a:ext uri="{9D8B030D-6E8A-4147-A177-3AD203B41FA5}">
                      <a16:colId xmlns:a16="http://schemas.microsoft.com/office/drawing/2014/main" val="20000"/>
                    </a:ext>
                  </a:extLst>
                </a:gridCol>
                <a:gridCol w="770180">
                  <a:extLst>
                    <a:ext uri="{9D8B030D-6E8A-4147-A177-3AD203B41FA5}">
                      <a16:colId xmlns:a16="http://schemas.microsoft.com/office/drawing/2014/main" val="20001"/>
                    </a:ext>
                  </a:extLst>
                </a:gridCol>
                <a:gridCol w="770180">
                  <a:extLst>
                    <a:ext uri="{9D8B030D-6E8A-4147-A177-3AD203B41FA5}">
                      <a16:colId xmlns:a16="http://schemas.microsoft.com/office/drawing/2014/main" val="20002"/>
                    </a:ext>
                  </a:extLst>
                </a:gridCol>
                <a:gridCol w="773349">
                  <a:extLst>
                    <a:ext uri="{9D8B030D-6E8A-4147-A177-3AD203B41FA5}">
                      <a16:colId xmlns:a16="http://schemas.microsoft.com/office/drawing/2014/main" val="20003"/>
                    </a:ext>
                  </a:extLst>
                </a:gridCol>
                <a:gridCol w="773349">
                  <a:extLst>
                    <a:ext uri="{9D8B030D-6E8A-4147-A177-3AD203B41FA5}">
                      <a16:colId xmlns:a16="http://schemas.microsoft.com/office/drawing/2014/main" val="20004"/>
                    </a:ext>
                  </a:extLst>
                </a:gridCol>
              </a:tblGrid>
              <a:tr h="338637">
                <a:tc>
                  <a:txBody>
                    <a:bodyPr/>
                    <a:lstStyle/>
                    <a:p>
                      <a:pPr algn="ctr" fontAlgn="ctr"/>
                      <a:r>
                        <a:rPr lang="de-DE" sz="1900" b="1" i="0" u="none" strike="noStrike" dirty="0">
                          <a:solidFill>
                            <a:srgbClr val="5B9BD5"/>
                          </a:solidFill>
                          <a:effectLst/>
                          <a:latin typeface="Arial" panose="020B0604020202020204" pitchFamily="34" charset="0"/>
                        </a:rPr>
                        <a:t> G02 </a:t>
                      </a:r>
                    </a:p>
                  </a:txBody>
                  <a:tcPr marL="0" marR="0" marT="0" marB="0" anchor="ctr">
                    <a:lnL>
                      <a:noFill/>
                    </a:lnL>
                    <a:lnR>
                      <a:noFill/>
                    </a:lnR>
                    <a:lnT>
                      <a:noFill/>
                    </a:lnT>
                    <a:lnB>
                      <a:noFill/>
                    </a:lnB>
                    <a:solidFill>
                      <a:srgbClr val="BFBFBF"/>
                    </a:solidFill>
                  </a:tcPr>
                </a:tc>
                <a:tc gridSpan="2">
                  <a:txBody>
                    <a:bodyPr/>
                    <a:lstStyle/>
                    <a:p>
                      <a:pPr algn="l" fontAlgn="ctr"/>
                      <a:r>
                        <a:rPr lang="de-DE" sz="1100" b="1" i="0" u="none" strike="noStrike">
                          <a:solidFill>
                            <a:srgbClr val="FFFFFF"/>
                          </a:solidFill>
                          <a:effectLst/>
                          <a:latin typeface="Arial" panose="020B0604020202020204" pitchFamily="34" charset="0"/>
                        </a:rPr>
                        <a:t>Vermögensverteilung</a:t>
                      </a:r>
                    </a:p>
                  </a:txBody>
                  <a:tcPr marL="0" marR="0" marT="0" marB="0" anchor="ctr">
                    <a:lnL>
                      <a:noFill/>
                    </a:lnL>
                    <a:lnR>
                      <a:noFill/>
                    </a:lnR>
                    <a:lnT>
                      <a:noFill/>
                    </a:lnT>
                    <a:lnB>
                      <a:noFill/>
                    </a:lnB>
                    <a:solidFill>
                      <a:srgbClr val="BFBFBF"/>
                    </a:solidFill>
                  </a:tcPr>
                </a:tc>
                <a:tc hMerge="1">
                  <a:txBody>
                    <a:bodyPr/>
                    <a:lstStyle/>
                    <a:p>
                      <a:endParaRPr lang="de-DE"/>
                    </a:p>
                  </a:txBody>
                  <a:tcPr/>
                </a:tc>
                <a:tc>
                  <a:txBody>
                    <a:bodyPr/>
                    <a:lstStyle/>
                    <a:p>
                      <a:pPr algn="l" fontAlgn="ctr"/>
                      <a:r>
                        <a:rPr lang="de-DE"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BFBFBF"/>
                    </a:solidFill>
                  </a:tcPr>
                </a:tc>
                <a:tc>
                  <a:txBody>
                    <a:bodyPr/>
                    <a:lstStyle/>
                    <a:p>
                      <a:pPr algn="l" fontAlgn="ctr"/>
                      <a:r>
                        <a:rPr lang="de-DE"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BFBFBF"/>
                    </a:solidFill>
                  </a:tcPr>
                </a:tc>
                <a:extLst>
                  <a:ext uri="{0D108BD9-81ED-4DB2-BD59-A6C34878D82A}">
                    <a16:rowId xmlns:a16="http://schemas.microsoft.com/office/drawing/2014/main" val="10000"/>
                  </a:ext>
                </a:extLst>
              </a:tr>
              <a:tr h="173920">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0001"/>
                  </a:ext>
                </a:extLst>
              </a:tr>
              <a:tr h="189182">
                <a:tc gridSpan="4">
                  <a:txBody>
                    <a:bodyPr/>
                    <a:lstStyle/>
                    <a:p>
                      <a:pPr algn="l" fontAlgn="t"/>
                      <a:r>
                        <a:rPr lang="de-DE" sz="1100" b="1" i="0" u="none" strike="noStrike" dirty="0">
                          <a:solidFill>
                            <a:srgbClr val="5B9BD5"/>
                          </a:solidFill>
                          <a:effectLst/>
                          <a:latin typeface="Arial" panose="020B0604020202020204" pitchFamily="34" charset="0"/>
                        </a:rPr>
                        <a:t>Verteilung des individuellen Nettovermögens</a:t>
                      </a:r>
                    </a:p>
                  </a:txBody>
                  <a:tcPr marL="0" marR="0" marT="0" marB="0">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t"/>
                      <a:endParaRPr lang="de-DE" sz="1100" b="0" i="0" u="none" strike="noStrike" dirty="0">
                        <a:solidFill>
                          <a:srgbClr val="000000"/>
                        </a:solidFill>
                        <a:effectLst/>
                        <a:latin typeface="Arial" panose="020B0604020202020204" pitchFamily="34"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10002"/>
                  </a:ext>
                </a:extLst>
              </a:tr>
              <a:tr h="173920">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0806">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gridSpan="4">
                  <a:txBody>
                    <a:bodyPr/>
                    <a:lstStyle/>
                    <a:p>
                      <a:pPr algn="ctr" fontAlgn="b"/>
                      <a:r>
                        <a:rPr lang="de-DE" sz="1050" b="0" i="0" u="none" strike="noStrike" dirty="0">
                          <a:solidFill>
                            <a:srgbClr val="000000"/>
                          </a:solidFill>
                          <a:effectLst/>
                          <a:latin typeface="Arial" panose="020B0604020202020204" pitchFamily="34" charset="0"/>
                        </a:rPr>
                        <a:t>SOEP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160806">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de-DE" sz="1050" b="0" i="0" u="none" strike="noStrike">
                          <a:solidFill>
                            <a:srgbClr val="000000"/>
                          </a:solidFill>
                          <a:effectLst/>
                          <a:latin typeface="Arial" panose="020B0604020202020204" pitchFamily="34" charset="0"/>
                        </a:rPr>
                        <a:t>2002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de-DE" sz="1050" b="0" i="0" u="none" strike="noStrike" dirty="0">
                          <a:solidFill>
                            <a:srgbClr val="000000"/>
                          </a:solidFill>
                          <a:effectLst/>
                          <a:latin typeface="Arial" panose="020B0604020202020204" pitchFamily="34" charset="0"/>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de-DE" sz="1050" b="0" i="0" u="none" strike="noStrike" dirty="0">
                          <a:solidFill>
                            <a:srgbClr val="000000"/>
                          </a:solidFill>
                          <a:effectLst/>
                          <a:latin typeface="Arial" panose="020B0604020202020204" pitchFamily="34" charset="0"/>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de-DE" sz="1050" b="0" i="0" u="none" strike="noStrike" dirty="0">
                          <a:solidFill>
                            <a:srgbClr val="000000"/>
                          </a:solidFill>
                          <a:effectLst/>
                          <a:latin typeface="Arial" panose="020B0604020202020204" pitchFamily="34"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160806">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60806">
                <a:tc>
                  <a:txBody>
                    <a:bodyPr/>
                    <a:lstStyle/>
                    <a:p>
                      <a:pPr algn="l" fontAlgn="ctr"/>
                      <a:r>
                        <a:rPr lang="de-DE" sz="1000" b="1" i="0" u="none" strike="noStrike" dirty="0" err="1">
                          <a:solidFill>
                            <a:srgbClr val="757171"/>
                          </a:solidFill>
                          <a:effectLst/>
                          <a:latin typeface="Arial" panose="020B0604020202020204" pitchFamily="34" charset="0"/>
                        </a:rPr>
                        <a:t>Gini</a:t>
                      </a:r>
                      <a:r>
                        <a:rPr lang="de-DE" sz="1000" b="1" i="0" u="none" strike="noStrike" dirty="0">
                          <a:solidFill>
                            <a:srgbClr val="757171"/>
                          </a:solidFill>
                          <a:effectLst/>
                          <a:latin typeface="Arial" panose="020B0604020202020204" pitchFamily="34" charset="0"/>
                        </a:rPr>
                        <a:t>-Koeffizient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0,766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0,801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0,783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0,783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60806">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dirty="0">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8"/>
                  </a:ext>
                </a:extLst>
              </a:tr>
              <a:tr h="160806">
                <a:tc gridSpan="3">
                  <a:txBody>
                    <a:bodyPr/>
                    <a:lstStyle/>
                    <a:p>
                      <a:pPr algn="l" fontAlgn="ctr"/>
                      <a:r>
                        <a:rPr lang="de-DE" sz="1000" b="1" i="0" u="none" strike="noStrike" dirty="0">
                          <a:solidFill>
                            <a:srgbClr val="757171"/>
                          </a:solidFill>
                          <a:effectLst/>
                          <a:latin typeface="Arial" panose="020B0604020202020204" pitchFamily="34" charset="0"/>
                        </a:rPr>
                        <a:t>Verteilung der Nettovermögen auf Dezile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10</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de-DE" sz="1100" b="0" i="0" u="none" strike="noStrike" dirty="0">
                          <a:solidFill>
                            <a:srgbClr val="000000"/>
                          </a:solidFill>
                          <a:effectLst/>
                          <a:latin typeface="Arial" panose="020B0604020202020204" pitchFamily="34" charset="0"/>
                        </a:rPr>
                        <a:t>55,7%</a:t>
                      </a:r>
                    </a:p>
                  </a:txBody>
                  <a:tcPr marL="0" marR="109411"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61,8%</a:t>
                      </a: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58,8%</a:t>
                      </a: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59,2%</a:t>
                      </a: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0"/>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9</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20,6%</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18,3%</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19,0%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18,9%</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1"/>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8</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12,4%</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10,8%</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11,5%</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11,5%</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2"/>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7</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7,4%</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6,1%</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7,0%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6,7%</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3"/>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6</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3,3%</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2,7%</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3,3%</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3,2%</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4"/>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5</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1,4%</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1,2%</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1,3%</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1,2%</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5"/>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4</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0,5%</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0,4%</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0,4%</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0,4%</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6"/>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3</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7"/>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2</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8"/>
                  </a:ext>
                </a:extLst>
              </a:tr>
              <a:tr h="198642">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1</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-1,2%</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-1,4%</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-1,4%</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-1,1%</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60806">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60806">
                <a:tc gridSpan="4">
                  <a:txBody>
                    <a:bodyPr/>
                    <a:lstStyle/>
                    <a:p>
                      <a:pPr algn="l" fontAlgn="b"/>
                      <a:r>
                        <a:rPr lang="de-DE" sz="1000" b="0" i="0" u="none" strike="noStrike" dirty="0">
                          <a:solidFill>
                            <a:srgbClr val="000000"/>
                          </a:solidFill>
                          <a:effectLst/>
                          <a:latin typeface="Arial" panose="020B0604020202020204" pitchFamily="34" charset="0"/>
                        </a:rPr>
                        <a:t>Quelle: SOEP v34, eigene Berechnungen (IAW)</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1"/>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44791223"/>
              </p:ext>
            </p:extLst>
          </p:nvPr>
        </p:nvGraphicFramePr>
        <p:xfrm>
          <a:off x="7056583" y="2626930"/>
          <a:ext cx="4656041" cy="4186446"/>
        </p:xfrm>
        <a:graphic>
          <a:graphicData uri="http://schemas.openxmlformats.org/drawingml/2006/table">
            <a:tbl>
              <a:tblPr/>
              <a:tblGrid>
                <a:gridCol w="949467">
                  <a:extLst>
                    <a:ext uri="{9D8B030D-6E8A-4147-A177-3AD203B41FA5}">
                      <a16:colId xmlns:a16="http://schemas.microsoft.com/office/drawing/2014/main" val="20000"/>
                    </a:ext>
                  </a:extLst>
                </a:gridCol>
                <a:gridCol w="739489">
                  <a:extLst>
                    <a:ext uri="{9D8B030D-6E8A-4147-A177-3AD203B41FA5}">
                      <a16:colId xmlns:a16="http://schemas.microsoft.com/office/drawing/2014/main" val="20001"/>
                    </a:ext>
                  </a:extLst>
                </a:gridCol>
                <a:gridCol w="739489">
                  <a:extLst>
                    <a:ext uri="{9D8B030D-6E8A-4147-A177-3AD203B41FA5}">
                      <a16:colId xmlns:a16="http://schemas.microsoft.com/office/drawing/2014/main" val="20002"/>
                    </a:ext>
                  </a:extLst>
                </a:gridCol>
                <a:gridCol w="742532">
                  <a:extLst>
                    <a:ext uri="{9D8B030D-6E8A-4147-A177-3AD203B41FA5}">
                      <a16:colId xmlns:a16="http://schemas.microsoft.com/office/drawing/2014/main" val="20003"/>
                    </a:ext>
                  </a:extLst>
                </a:gridCol>
                <a:gridCol w="742532">
                  <a:extLst>
                    <a:ext uri="{9D8B030D-6E8A-4147-A177-3AD203B41FA5}">
                      <a16:colId xmlns:a16="http://schemas.microsoft.com/office/drawing/2014/main" val="20004"/>
                    </a:ext>
                  </a:extLst>
                </a:gridCol>
                <a:gridCol w="742532">
                  <a:extLst>
                    <a:ext uri="{9D8B030D-6E8A-4147-A177-3AD203B41FA5}">
                      <a16:colId xmlns:a16="http://schemas.microsoft.com/office/drawing/2014/main" val="20005"/>
                    </a:ext>
                  </a:extLst>
                </a:gridCol>
              </a:tblGrid>
              <a:tr h="326409">
                <a:tc>
                  <a:txBody>
                    <a:bodyPr/>
                    <a:lstStyle/>
                    <a:p>
                      <a:pPr algn="ctr" fontAlgn="ctr"/>
                      <a:r>
                        <a:rPr lang="de-DE" sz="1900" b="1" i="0" u="none" strike="noStrike" dirty="0">
                          <a:solidFill>
                            <a:srgbClr val="5B9BD5"/>
                          </a:solidFill>
                          <a:effectLst/>
                          <a:latin typeface="Arial" panose="020B0604020202020204" pitchFamily="34" charset="0"/>
                        </a:rPr>
                        <a:t> G02 </a:t>
                      </a:r>
                    </a:p>
                  </a:txBody>
                  <a:tcPr marL="0" marR="0" marT="0" marB="0" anchor="ctr">
                    <a:lnL>
                      <a:noFill/>
                    </a:lnL>
                    <a:lnR>
                      <a:noFill/>
                    </a:lnR>
                    <a:lnT>
                      <a:noFill/>
                    </a:lnT>
                    <a:lnB>
                      <a:noFill/>
                    </a:lnB>
                    <a:solidFill>
                      <a:srgbClr val="BFBFBF"/>
                    </a:solidFill>
                  </a:tcPr>
                </a:tc>
                <a:tc gridSpan="2">
                  <a:txBody>
                    <a:bodyPr/>
                    <a:lstStyle/>
                    <a:p>
                      <a:pPr algn="l" fontAlgn="ctr"/>
                      <a:r>
                        <a:rPr lang="de-DE" sz="1100" b="1" i="0" u="none" strike="noStrike">
                          <a:solidFill>
                            <a:srgbClr val="FFFFFF"/>
                          </a:solidFill>
                          <a:effectLst/>
                          <a:latin typeface="Arial" panose="020B0604020202020204" pitchFamily="34" charset="0"/>
                        </a:rPr>
                        <a:t>Vermögensverteilung</a:t>
                      </a:r>
                    </a:p>
                  </a:txBody>
                  <a:tcPr marL="0" marR="0" marT="0" marB="0" anchor="ctr">
                    <a:lnL>
                      <a:noFill/>
                    </a:lnL>
                    <a:lnR>
                      <a:noFill/>
                    </a:lnR>
                    <a:lnT>
                      <a:noFill/>
                    </a:lnT>
                    <a:lnB>
                      <a:noFill/>
                    </a:lnB>
                    <a:solidFill>
                      <a:srgbClr val="BFBFBF"/>
                    </a:solidFill>
                  </a:tcPr>
                </a:tc>
                <a:tc hMerge="1">
                  <a:txBody>
                    <a:bodyPr/>
                    <a:lstStyle/>
                    <a:p>
                      <a:endParaRPr lang="de-DE"/>
                    </a:p>
                  </a:txBody>
                  <a:tcPr/>
                </a:tc>
                <a:tc>
                  <a:txBody>
                    <a:bodyPr/>
                    <a:lstStyle/>
                    <a:p>
                      <a:pPr algn="l" fontAlgn="ctr"/>
                      <a:r>
                        <a:rPr lang="de-DE"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BFBFBF"/>
                    </a:solidFill>
                  </a:tcPr>
                </a:tc>
                <a:tc>
                  <a:txBody>
                    <a:bodyPr/>
                    <a:lstStyle/>
                    <a:p>
                      <a:pPr algn="l" fontAlgn="ctr"/>
                      <a:r>
                        <a:rPr lang="de-DE"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BFBFBF"/>
                    </a:solidFill>
                  </a:tcPr>
                </a:tc>
                <a:tc>
                  <a:txBody>
                    <a:bodyPr/>
                    <a:lstStyle/>
                    <a:p>
                      <a:pPr algn="l" fontAlgn="ctr"/>
                      <a:r>
                        <a:rPr lang="de-DE"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BFBFBF"/>
                    </a:solidFill>
                  </a:tcPr>
                </a:tc>
                <a:extLst>
                  <a:ext uri="{0D108BD9-81ED-4DB2-BD59-A6C34878D82A}">
                    <a16:rowId xmlns:a16="http://schemas.microsoft.com/office/drawing/2014/main" val="10000"/>
                  </a:ext>
                </a:extLst>
              </a:tr>
              <a:tr h="162293">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0001"/>
                  </a:ext>
                </a:extLst>
              </a:tr>
              <a:tr h="182351">
                <a:tc gridSpan="4">
                  <a:txBody>
                    <a:bodyPr/>
                    <a:lstStyle/>
                    <a:p>
                      <a:pPr algn="l" fontAlgn="t"/>
                      <a:r>
                        <a:rPr lang="de-DE" sz="1100" b="1" i="0" u="none" strike="noStrike" dirty="0">
                          <a:solidFill>
                            <a:srgbClr val="5B9BD5"/>
                          </a:solidFill>
                          <a:effectLst/>
                          <a:latin typeface="Arial" panose="020B0604020202020204" pitchFamily="34" charset="0"/>
                        </a:rPr>
                        <a:t>Verteilung des Nettovermögens der Haushalte</a:t>
                      </a:r>
                    </a:p>
                  </a:txBody>
                  <a:tcPr marL="0" marR="0" marT="0" marB="0">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t"/>
                      <a:endParaRPr lang="de-DE" sz="1100" b="0" i="0" u="none" strike="noStrike">
                        <a:solidFill>
                          <a:srgbClr val="000000"/>
                        </a:solidFill>
                        <a:effectLst/>
                        <a:latin typeface="Arial" panose="020B0604020202020204" pitchFamily="34" charset="0"/>
                      </a:endParaRPr>
                    </a:p>
                  </a:txBody>
                  <a:tcPr marL="0" marR="0" marT="0" marB="0">
                    <a:lnL>
                      <a:noFill/>
                    </a:lnL>
                    <a:lnR>
                      <a:noFill/>
                    </a:lnR>
                    <a:lnT>
                      <a:noFill/>
                    </a:lnT>
                    <a:lnB>
                      <a:noFill/>
                    </a:lnB>
                    <a:solidFill>
                      <a:schemeClr val="bg1"/>
                    </a:solidFill>
                  </a:tcPr>
                </a:tc>
                <a:tc>
                  <a:txBody>
                    <a:bodyPr/>
                    <a:lstStyle/>
                    <a:p>
                      <a:pPr algn="l" fontAlgn="t"/>
                      <a:endParaRPr lang="de-DE" sz="1100" b="0" i="0" u="none" strike="noStrike">
                        <a:solidFill>
                          <a:srgbClr val="000000"/>
                        </a:solidFill>
                        <a:effectLst/>
                        <a:latin typeface="Arial" panose="020B0604020202020204" pitchFamily="34"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10002"/>
                  </a:ext>
                </a:extLst>
              </a:tr>
              <a:tr h="162293">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4999">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gridSpan="5">
                  <a:txBody>
                    <a:bodyPr/>
                    <a:lstStyle/>
                    <a:p>
                      <a:pPr algn="ctr" fontAlgn="b"/>
                      <a:r>
                        <a:rPr lang="de-DE" sz="1100" b="0" i="0" u="none" strike="noStrike" dirty="0">
                          <a:solidFill>
                            <a:srgbClr val="000000"/>
                          </a:solidFill>
                          <a:effectLst/>
                          <a:latin typeface="Arial" panose="020B0604020202020204" pitchFamily="34" charset="0"/>
                        </a:rPr>
                        <a:t>EVS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154999">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de-DE" sz="1100" b="0" i="0" u="none" strike="noStrike">
                          <a:solidFill>
                            <a:srgbClr val="000000"/>
                          </a:solidFill>
                          <a:effectLst/>
                          <a:latin typeface="Arial" panose="020B0604020202020204" pitchFamily="34" charset="0"/>
                        </a:rPr>
                        <a:t>1998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de-DE" sz="1100" b="0" i="0" u="none" strike="noStrike">
                          <a:solidFill>
                            <a:srgbClr val="000000"/>
                          </a:solidFill>
                          <a:effectLst/>
                          <a:latin typeface="Arial" panose="020B0604020202020204" pitchFamily="34" charset="0"/>
                        </a:rPr>
                        <a:t>2003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de-DE" sz="1100" b="0" i="0" u="none" strike="noStrike">
                          <a:solidFill>
                            <a:srgbClr val="000000"/>
                          </a:solidFill>
                          <a:effectLst/>
                          <a:latin typeface="Arial" panose="020B0604020202020204" pitchFamily="34" charset="0"/>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de-DE" sz="1100" b="0" i="0" u="none" strike="noStrike">
                          <a:solidFill>
                            <a:srgbClr val="000000"/>
                          </a:solidFill>
                          <a:effectLst/>
                          <a:latin typeface="Arial" panose="020B0604020202020204" pitchFamily="34" charset="0"/>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de-DE" sz="1100" b="0" i="0" u="none" strike="noStrike" dirty="0">
                          <a:solidFill>
                            <a:srgbClr val="000000"/>
                          </a:solidFill>
                          <a:effectLst/>
                          <a:latin typeface="Arial" panose="020B060402020202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154999">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54999">
                <a:tc>
                  <a:txBody>
                    <a:bodyPr/>
                    <a:lstStyle/>
                    <a:p>
                      <a:pPr algn="l" fontAlgn="b"/>
                      <a:r>
                        <a:rPr lang="de-DE" sz="1100" b="0" i="0" u="none" strike="noStrike" dirty="0" err="1">
                          <a:solidFill>
                            <a:srgbClr val="000000"/>
                          </a:solidFill>
                          <a:effectLst/>
                          <a:latin typeface="Arial" panose="020B0604020202020204" pitchFamily="34" charset="0"/>
                        </a:rPr>
                        <a:t>Gini</a:t>
                      </a:r>
                      <a:r>
                        <a:rPr lang="de-DE" sz="1100" b="0" i="0" u="none" strike="noStrike" dirty="0">
                          <a:solidFill>
                            <a:srgbClr val="000000"/>
                          </a:solidFill>
                          <a:effectLst/>
                          <a:latin typeface="Arial" panose="020B0604020202020204" pitchFamily="34" charset="0"/>
                        </a:rPr>
                        <a:t>-Koeffizient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0,674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0,714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0,748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0,743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     0,723   </a:t>
                      </a:r>
                    </a:p>
                  </a:txBody>
                  <a:tcPr marL="0" marR="109411"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54999">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dirty="0">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dirty="0">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de-DE" sz="1000" b="0" i="0" u="none" strike="noStrike">
                        <a:solidFill>
                          <a:srgbClr val="000000"/>
                        </a:solidFill>
                        <a:effectLst/>
                        <a:latin typeface="Arial" panose="020B0604020202020204" pitchFamily="34" charset="0"/>
                      </a:endParaRPr>
                    </a:p>
                  </a:txBody>
                  <a:tcPr marL="0" marR="109411" marT="0"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8"/>
                  </a:ext>
                </a:extLst>
              </a:tr>
              <a:tr h="154999">
                <a:tc gridSpan="3">
                  <a:txBody>
                    <a:bodyPr/>
                    <a:lstStyle/>
                    <a:p>
                      <a:pPr algn="l" fontAlgn="ctr"/>
                      <a:r>
                        <a:rPr lang="de-DE" sz="1000" b="1" i="0" u="none" strike="noStrike" dirty="0">
                          <a:solidFill>
                            <a:srgbClr val="757171"/>
                          </a:solidFill>
                          <a:effectLst/>
                          <a:latin typeface="Arial" panose="020B0604020202020204" pitchFamily="34" charset="0"/>
                        </a:rPr>
                        <a:t>Verteilung der Nettovermögen auf Dezile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1469">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10</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de-DE" sz="1100" b="0" i="0" u="none" strike="noStrike" dirty="0">
                          <a:solidFill>
                            <a:srgbClr val="000000"/>
                          </a:solidFill>
                          <a:effectLst/>
                          <a:latin typeface="Arial" panose="020B0604020202020204" pitchFamily="34" charset="0"/>
                        </a:rPr>
                        <a:t>44,7%</a:t>
                      </a:r>
                    </a:p>
                  </a:txBody>
                  <a:tcPr marL="0" marR="109411"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de-DE" sz="1100" b="0" i="0" u="none" strike="noStrike">
                          <a:solidFill>
                            <a:srgbClr val="000000"/>
                          </a:solidFill>
                          <a:effectLst/>
                          <a:latin typeface="Arial" panose="020B0604020202020204" pitchFamily="34" charset="0"/>
                        </a:rPr>
                        <a:t>49,6%</a:t>
                      </a:r>
                    </a:p>
                  </a:txBody>
                  <a:tcPr marL="0" marR="109411"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de-DE" sz="1100" b="0" i="0" u="none" strike="noStrike" dirty="0">
                          <a:solidFill>
                            <a:srgbClr val="000000"/>
                          </a:solidFill>
                          <a:effectLst/>
                          <a:latin typeface="Arial" panose="020B0604020202020204" pitchFamily="34" charset="0"/>
                        </a:rPr>
                        <a:t>53,0%</a:t>
                      </a:r>
                    </a:p>
                  </a:txBody>
                  <a:tcPr marL="0" marR="109411"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de-DE" sz="1100" b="0" i="0" u="none" strike="noStrike">
                          <a:solidFill>
                            <a:srgbClr val="000000"/>
                          </a:solidFill>
                          <a:effectLst/>
                          <a:latin typeface="Arial" panose="020B0604020202020204" pitchFamily="34" charset="0"/>
                        </a:rPr>
                        <a:t>51,9%</a:t>
                      </a:r>
                    </a:p>
                  </a:txBody>
                  <a:tcPr marL="0" marR="109411"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de-DE" sz="1100" b="0" i="0" u="none" strike="noStrike">
                          <a:solidFill>
                            <a:srgbClr val="000000"/>
                          </a:solidFill>
                          <a:effectLst/>
                          <a:latin typeface="Arial" panose="020B0604020202020204" pitchFamily="34" charset="0"/>
                        </a:rPr>
                        <a:t>50,9%</a:t>
                      </a:r>
                    </a:p>
                  </a:txBody>
                  <a:tcPr marL="0" marR="109411"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0"/>
                  </a:ext>
                </a:extLst>
              </a:tr>
              <a:tr h="191469">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9</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21,8%</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21,2%</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21,1%</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21,7%</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21,4%</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1"/>
                  </a:ext>
                </a:extLst>
              </a:tr>
              <a:tr h="191469">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8</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14,9%</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13,7%</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13,1%</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13,4%</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13,5%</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2"/>
                  </a:ext>
                </a:extLst>
              </a:tr>
              <a:tr h="191469">
                <a:tc>
                  <a:txBody>
                    <a:bodyPr/>
                    <a:lstStyle/>
                    <a:p>
                      <a:pPr algn="l" fontAlgn="b"/>
                      <a:r>
                        <a:rPr lang="de-DE" sz="1100" b="0" i="0" u="none" strike="noStrike" dirty="0">
                          <a:solidFill>
                            <a:srgbClr val="000000"/>
                          </a:solidFill>
                          <a:effectLst/>
                          <a:latin typeface="Arial" panose="020B0604020202020204" pitchFamily="34" charset="0"/>
                        </a:rPr>
                        <a:t>D</a:t>
                      </a:r>
                      <a:r>
                        <a:rPr lang="de-DE" sz="1100" b="0" i="0" u="none" strike="noStrike" baseline="-25000" dirty="0">
                          <a:solidFill>
                            <a:srgbClr val="000000"/>
                          </a:solidFill>
                          <a:effectLst/>
                          <a:latin typeface="Arial" panose="020B0604020202020204" pitchFamily="34" charset="0"/>
                        </a:rPr>
                        <a:t>7</a:t>
                      </a:r>
                      <a:endParaRPr lang="de-DE" sz="1100" b="0" i="0" u="none" strike="noStrike" dirty="0">
                        <a:solidFill>
                          <a:srgbClr val="000000"/>
                        </a:solidFill>
                        <a:effectLst/>
                        <a:latin typeface="Arial" panose="020B0604020202020204" pitchFamily="34" charset="0"/>
                      </a:endParaRPr>
                    </a:p>
                  </a:txBody>
                  <a:tcPr marL="109411" marR="0" marT="0" marB="0" anchor="b">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9,8%</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8,5%</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7,7%</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8,0%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8,2%</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3"/>
                  </a:ext>
                </a:extLst>
              </a:tr>
              <a:tr h="191469">
                <a:tc>
                  <a:txBody>
                    <a:bodyPr/>
                    <a:lstStyle/>
                    <a:p>
                      <a:pPr algn="l" fontAlgn="b"/>
                      <a:r>
                        <a:rPr lang="de-DE" sz="1100" b="0" i="0" u="none" strike="noStrike">
                          <a:solidFill>
                            <a:srgbClr val="000000"/>
                          </a:solidFill>
                          <a:effectLst/>
                          <a:latin typeface="Arial" panose="020B0604020202020204" pitchFamily="34" charset="0"/>
                        </a:rPr>
                        <a:t>D</a:t>
                      </a:r>
                      <a:r>
                        <a:rPr lang="de-DE" sz="1100" b="0" i="0" u="none" strike="noStrike" baseline="-25000">
                          <a:solidFill>
                            <a:srgbClr val="000000"/>
                          </a:solidFill>
                          <a:effectLst/>
                          <a:latin typeface="Arial" panose="020B0604020202020204" pitchFamily="34" charset="0"/>
                        </a:rPr>
                        <a:t>6</a:t>
                      </a:r>
                      <a:endParaRPr lang="de-DE" sz="1100" b="0" i="0" u="none" strike="noStrike">
                        <a:solidFill>
                          <a:srgbClr val="000000"/>
                        </a:solidFill>
                        <a:effectLst/>
                        <a:latin typeface="Arial" panose="020B0604020202020204" pitchFamily="34" charset="0"/>
                      </a:endParaRPr>
                    </a:p>
                  </a:txBody>
                  <a:tcPr marL="109411" marR="0" marT="0" marB="0" anchor="b">
                    <a:lnL>
                      <a:noFill/>
                    </a:lnL>
                    <a:lnR>
                      <a:noFill/>
                    </a:lnR>
                    <a:lnT>
                      <a:noFill/>
                    </a:lnT>
                    <a:lnB>
                      <a:noFill/>
                    </a:lnB>
                  </a:tcPr>
                </a:tc>
                <a:tc>
                  <a:txBody>
                    <a:bodyPr/>
                    <a:lstStyle/>
                    <a:p>
                      <a:pPr algn="r" fontAlgn="ctr"/>
                      <a:r>
                        <a:rPr lang="de-DE" sz="1100" b="0" i="0" u="none" strike="noStrike">
                          <a:solidFill>
                            <a:srgbClr val="000000"/>
                          </a:solidFill>
                          <a:effectLst/>
                          <a:latin typeface="Arial" panose="020B0604020202020204" pitchFamily="34" charset="0"/>
                        </a:rPr>
                        <a:t>5,2%</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4,5%</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4,0%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4,1%</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4,2%</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4"/>
                  </a:ext>
                </a:extLst>
              </a:tr>
              <a:tr h="191469">
                <a:tc>
                  <a:txBody>
                    <a:bodyPr/>
                    <a:lstStyle/>
                    <a:p>
                      <a:pPr algn="l" fontAlgn="b"/>
                      <a:r>
                        <a:rPr lang="de-DE" sz="1100" b="0" i="0" u="none" strike="noStrike">
                          <a:solidFill>
                            <a:srgbClr val="000000"/>
                          </a:solidFill>
                          <a:effectLst/>
                          <a:latin typeface="Arial" panose="020B0604020202020204" pitchFamily="34" charset="0"/>
                        </a:rPr>
                        <a:t>D</a:t>
                      </a:r>
                      <a:r>
                        <a:rPr lang="de-DE" sz="1100" b="0" i="0" u="none" strike="noStrike" baseline="-25000">
                          <a:solidFill>
                            <a:srgbClr val="000000"/>
                          </a:solidFill>
                          <a:effectLst/>
                          <a:latin typeface="Arial" panose="020B0604020202020204" pitchFamily="34" charset="0"/>
                        </a:rPr>
                        <a:t>5</a:t>
                      </a:r>
                      <a:endParaRPr lang="de-DE" sz="1100" b="0" i="0" u="none" strike="noStrike">
                        <a:solidFill>
                          <a:srgbClr val="000000"/>
                        </a:solidFill>
                        <a:effectLst/>
                        <a:latin typeface="Arial" panose="020B0604020202020204" pitchFamily="34" charset="0"/>
                      </a:endParaRPr>
                    </a:p>
                  </a:txBody>
                  <a:tcPr marL="109411" marR="0" marT="0" marB="0" anchor="b">
                    <a:lnL>
                      <a:noFill/>
                    </a:lnL>
                    <a:lnR>
                      <a:noFill/>
                    </a:lnR>
                    <a:lnT>
                      <a:noFill/>
                    </a:lnT>
                    <a:lnB>
                      <a:noFill/>
                    </a:lnB>
                  </a:tcPr>
                </a:tc>
                <a:tc>
                  <a:txBody>
                    <a:bodyPr/>
                    <a:lstStyle/>
                    <a:p>
                      <a:pPr algn="r" fontAlgn="ctr"/>
                      <a:r>
                        <a:rPr lang="de-DE" sz="1100" b="0" i="0" u="none" strike="noStrike">
                          <a:solidFill>
                            <a:srgbClr val="000000"/>
                          </a:solidFill>
                          <a:effectLst/>
                          <a:latin typeface="Arial" panose="020B0604020202020204" pitchFamily="34" charset="0"/>
                        </a:rPr>
                        <a:t>2,4%</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2,2%</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1,9%</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1,7%</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1,7%</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5"/>
                  </a:ext>
                </a:extLst>
              </a:tr>
              <a:tr h="191469">
                <a:tc>
                  <a:txBody>
                    <a:bodyPr/>
                    <a:lstStyle/>
                    <a:p>
                      <a:pPr algn="l" fontAlgn="b"/>
                      <a:r>
                        <a:rPr lang="de-DE" sz="1100" b="0" i="0" u="none" strike="noStrike">
                          <a:solidFill>
                            <a:srgbClr val="000000"/>
                          </a:solidFill>
                          <a:effectLst/>
                          <a:latin typeface="Arial" panose="020B0604020202020204" pitchFamily="34" charset="0"/>
                        </a:rPr>
                        <a:t>D</a:t>
                      </a:r>
                      <a:r>
                        <a:rPr lang="de-DE" sz="1100" b="0" i="0" u="none" strike="noStrike" baseline="-25000">
                          <a:solidFill>
                            <a:srgbClr val="000000"/>
                          </a:solidFill>
                          <a:effectLst/>
                          <a:latin typeface="Arial" panose="020B0604020202020204" pitchFamily="34" charset="0"/>
                        </a:rPr>
                        <a:t>4</a:t>
                      </a:r>
                      <a:endParaRPr lang="de-DE" sz="1100" b="0" i="0" u="none" strike="noStrike">
                        <a:solidFill>
                          <a:srgbClr val="000000"/>
                        </a:solidFill>
                        <a:effectLst/>
                        <a:latin typeface="Arial" panose="020B0604020202020204" pitchFamily="34" charset="0"/>
                      </a:endParaRPr>
                    </a:p>
                  </a:txBody>
                  <a:tcPr marL="109411" marR="0" marT="0" marB="0" anchor="b">
                    <a:lnL>
                      <a:noFill/>
                    </a:lnL>
                    <a:lnR>
                      <a:noFill/>
                    </a:lnR>
                    <a:lnT>
                      <a:noFill/>
                    </a:lnT>
                    <a:lnB>
                      <a:noFill/>
                    </a:lnB>
                  </a:tcPr>
                </a:tc>
                <a:tc>
                  <a:txBody>
                    <a:bodyPr/>
                    <a:lstStyle/>
                    <a:p>
                      <a:pPr algn="r" fontAlgn="ctr"/>
                      <a:r>
                        <a:rPr lang="de-DE" sz="1100" b="0" i="0" u="none" strike="noStrike">
                          <a:solidFill>
                            <a:srgbClr val="000000"/>
                          </a:solidFill>
                          <a:effectLst/>
                          <a:latin typeface="Arial" panose="020B0604020202020204" pitchFamily="34" charset="0"/>
                        </a:rPr>
                        <a:t>1,1%</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0,7%</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0,6%</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0,6%</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6"/>
                  </a:ext>
                </a:extLst>
              </a:tr>
              <a:tr h="191469">
                <a:tc>
                  <a:txBody>
                    <a:bodyPr/>
                    <a:lstStyle/>
                    <a:p>
                      <a:pPr algn="l" fontAlgn="b"/>
                      <a:r>
                        <a:rPr lang="de-DE" sz="1100" b="0" i="0" u="none" strike="noStrike">
                          <a:solidFill>
                            <a:srgbClr val="000000"/>
                          </a:solidFill>
                          <a:effectLst/>
                          <a:latin typeface="Arial" panose="020B0604020202020204" pitchFamily="34" charset="0"/>
                        </a:rPr>
                        <a:t>D</a:t>
                      </a:r>
                      <a:r>
                        <a:rPr lang="de-DE" sz="1100" b="0" i="0" u="none" strike="noStrike" baseline="-25000">
                          <a:solidFill>
                            <a:srgbClr val="000000"/>
                          </a:solidFill>
                          <a:effectLst/>
                          <a:latin typeface="Arial" panose="020B0604020202020204" pitchFamily="34" charset="0"/>
                        </a:rPr>
                        <a:t>3</a:t>
                      </a:r>
                      <a:endParaRPr lang="de-DE" sz="1100" b="0" i="0" u="none" strike="noStrike">
                        <a:solidFill>
                          <a:srgbClr val="000000"/>
                        </a:solidFill>
                        <a:effectLst/>
                        <a:latin typeface="Arial" panose="020B0604020202020204" pitchFamily="34" charset="0"/>
                      </a:endParaRPr>
                    </a:p>
                  </a:txBody>
                  <a:tcPr marL="109411" marR="0" marT="0" marB="0" anchor="b">
                    <a:lnL>
                      <a:noFill/>
                    </a:lnL>
                    <a:lnR>
                      <a:noFill/>
                    </a:lnR>
                    <a:lnT>
                      <a:noFill/>
                    </a:lnT>
                    <a:lnB>
                      <a:noFill/>
                    </a:lnB>
                  </a:tcPr>
                </a:tc>
                <a:tc>
                  <a:txBody>
                    <a:bodyPr/>
                    <a:lstStyle/>
                    <a:p>
                      <a:pPr algn="r" fontAlgn="ctr"/>
                      <a:r>
                        <a:rPr lang="de-DE" sz="1100" b="0" i="0" u="none" strike="noStrike" dirty="0">
                          <a:solidFill>
                            <a:srgbClr val="000000"/>
                          </a:solidFill>
                          <a:effectLst/>
                          <a:latin typeface="Arial" panose="020B0604020202020204" pitchFamily="34" charset="0"/>
                        </a:rPr>
                        <a:t>0,5%</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0,3%</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0,2%</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0,1%</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0,1%</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7"/>
                  </a:ext>
                </a:extLst>
              </a:tr>
              <a:tr h="191469">
                <a:tc>
                  <a:txBody>
                    <a:bodyPr/>
                    <a:lstStyle/>
                    <a:p>
                      <a:pPr algn="l" fontAlgn="b"/>
                      <a:r>
                        <a:rPr lang="de-DE" sz="1100" b="0" i="0" u="none" strike="noStrike">
                          <a:solidFill>
                            <a:srgbClr val="000000"/>
                          </a:solidFill>
                          <a:effectLst/>
                          <a:latin typeface="Arial" panose="020B0604020202020204" pitchFamily="34" charset="0"/>
                        </a:rPr>
                        <a:t>D</a:t>
                      </a:r>
                      <a:r>
                        <a:rPr lang="de-DE" sz="1100" b="0" i="0" u="none" strike="noStrike" baseline="-25000">
                          <a:solidFill>
                            <a:srgbClr val="000000"/>
                          </a:solidFill>
                          <a:effectLst/>
                          <a:latin typeface="Arial" panose="020B0604020202020204" pitchFamily="34" charset="0"/>
                        </a:rPr>
                        <a:t>2</a:t>
                      </a:r>
                      <a:endParaRPr lang="de-DE" sz="1100" b="0" i="0" u="none" strike="noStrike">
                        <a:solidFill>
                          <a:srgbClr val="000000"/>
                        </a:solidFill>
                        <a:effectLst/>
                        <a:latin typeface="Arial" panose="020B0604020202020204" pitchFamily="34" charset="0"/>
                      </a:endParaRPr>
                    </a:p>
                  </a:txBody>
                  <a:tcPr marL="109411" marR="0" marT="0" marB="0" anchor="b">
                    <a:lnL>
                      <a:noFill/>
                    </a:lnL>
                    <a:lnR>
                      <a:noFill/>
                    </a:lnR>
                    <a:lnT>
                      <a:noFill/>
                    </a:lnT>
                    <a:lnB>
                      <a:noFill/>
                    </a:lnB>
                  </a:tcPr>
                </a:tc>
                <a:tc>
                  <a:txBody>
                    <a:bodyPr/>
                    <a:lstStyle/>
                    <a:p>
                      <a:pPr algn="r" fontAlgn="ctr"/>
                      <a:r>
                        <a:rPr lang="de-DE" sz="1100" b="0" i="0" u="none" strike="noStrike">
                          <a:solidFill>
                            <a:srgbClr val="000000"/>
                          </a:solidFill>
                          <a:effectLst/>
                          <a:latin typeface="Arial" panose="020B0604020202020204" pitchFamily="34" charset="0"/>
                        </a:rPr>
                        <a:t>0,1%</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0,0%</a:t>
                      </a:r>
                    </a:p>
                  </a:txBody>
                  <a:tcPr marL="0" marR="109411" marT="0" marB="0" anchor="ctr">
                    <a:lnL>
                      <a:noFill/>
                    </a:lnL>
                    <a:lnR>
                      <a:noFill/>
                    </a:lnR>
                    <a:lnT>
                      <a:noFill/>
                    </a:lnT>
                    <a:lnB>
                      <a:noFill/>
                    </a:lnB>
                    <a:solidFill>
                      <a:schemeClr val="bg1"/>
                    </a:solidFill>
                  </a:tcPr>
                </a:tc>
                <a:extLst>
                  <a:ext uri="{0D108BD9-81ED-4DB2-BD59-A6C34878D82A}">
                    <a16:rowId xmlns:a16="http://schemas.microsoft.com/office/drawing/2014/main" val="10018"/>
                  </a:ext>
                </a:extLst>
              </a:tr>
              <a:tr h="191469">
                <a:tc>
                  <a:txBody>
                    <a:bodyPr/>
                    <a:lstStyle/>
                    <a:p>
                      <a:pPr algn="l" fontAlgn="b"/>
                      <a:r>
                        <a:rPr lang="de-DE" sz="1100" b="0" i="0" u="none" strike="noStrike">
                          <a:solidFill>
                            <a:srgbClr val="000000"/>
                          </a:solidFill>
                          <a:effectLst/>
                          <a:latin typeface="Arial" panose="020B0604020202020204" pitchFamily="34" charset="0"/>
                        </a:rPr>
                        <a:t>D</a:t>
                      </a:r>
                      <a:r>
                        <a:rPr lang="de-DE" sz="1100" b="0" i="0" u="none" strike="noStrike" baseline="-25000">
                          <a:solidFill>
                            <a:srgbClr val="000000"/>
                          </a:solidFill>
                          <a:effectLst/>
                          <a:latin typeface="Arial" panose="020B0604020202020204" pitchFamily="34" charset="0"/>
                        </a:rPr>
                        <a:t>1</a:t>
                      </a:r>
                      <a:endParaRPr lang="de-DE" sz="1100" b="0" i="0" u="none" strike="noStrike">
                        <a:solidFill>
                          <a:srgbClr val="000000"/>
                        </a:solidFill>
                        <a:effectLst/>
                        <a:latin typeface="Arial" panose="020B0604020202020204" pitchFamily="34" charset="0"/>
                      </a:endParaRPr>
                    </a:p>
                  </a:txBody>
                  <a:tcPr marL="109411"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e-DE" sz="1100" b="0" i="0" u="none" strike="noStrike">
                          <a:solidFill>
                            <a:srgbClr val="000000"/>
                          </a:solidFill>
                          <a:effectLst/>
                          <a:latin typeface="Arial" panose="020B0604020202020204" pitchFamily="34" charset="0"/>
                        </a:rPr>
                        <a:t>-0,4%</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-1,0%</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-1,6%</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a:solidFill>
                            <a:srgbClr val="000000"/>
                          </a:solidFill>
                          <a:effectLst/>
                          <a:latin typeface="Arial" panose="020B0604020202020204" pitchFamily="34" charset="0"/>
                        </a:rPr>
                        <a:t>-1,5%</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de-DE" sz="1100" b="0" i="0" u="none" strike="noStrike" dirty="0">
                          <a:solidFill>
                            <a:srgbClr val="000000"/>
                          </a:solidFill>
                          <a:effectLst/>
                          <a:latin typeface="Arial" panose="020B0604020202020204" pitchFamily="34" charset="0"/>
                        </a:rPr>
                        <a:t>-0,5%</a:t>
                      </a:r>
                    </a:p>
                  </a:txBody>
                  <a:tcPr marL="0" marR="109411"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54999">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de-DE" sz="10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0"/>
                  </a:ext>
                </a:extLst>
              </a:tr>
              <a:tr h="154999">
                <a:tc gridSpan="5">
                  <a:txBody>
                    <a:bodyPr/>
                    <a:lstStyle/>
                    <a:p>
                      <a:pPr algn="l" fontAlgn="b"/>
                      <a:r>
                        <a:rPr lang="de-DE" sz="1000" b="0" i="0" u="none" strike="noStrike" dirty="0">
                          <a:solidFill>
                            <a:srgbClr val="000000"/>
                          </a:solidFill>
                          <a:effectLst/>
                          <a:latin typeface="Arial" panose="020B0604020202020204" pitchFamily="34" charset="0"/>
                        </a:rPr>
                        <a:t>Quelle: EVS (98%-Stichprobe), eigene Berechnungen (IAW)</a:t>
                      </a:r>
                    </a:p>
                  </a:txBody>
                  <a:tcPr marL="0" marR="0" marT="0" marB="0" anchor="b">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1"/>
                  </a:ext>
                </a:extLst>
              </a:tr>
            </a:tbl>
          </a:graphicData>
        </a:graphic>
      </p:graphicFrame>
      <p:sp>
        <p:nvSpPr>
          <p:cNvPr id="9" name="Textfeld 8"/>
          <p:cNvSpPr txBox="1"/>
          <p:nvPr/>
        </p:nvSpPr>
        <p:spPr>
          <a:xfrm>
            <a:off x="3935760" y="6417418"/>
            <a:ext cx="3456384" cy="461665"/>
          </a:xfrm>
          <a:prstGeom prst="rect">
            <a:avLst/>
          </a:prstGeom>
          <a:noFill/>
        </p:spPr>
        <p:txBody>
          <a:bodyPr wrap="square" rtlCol="0">
            <a:spAutoFit/>
          </a:bodyPr>
          <a:lstStyle/>
          <a:p>
            <a:r>
              <a:rPr lang="de-DE" sz="1200" dirty="0"/>
              <a:t>Quelle: </a:t>
            </a:r>
            <a:r>
              <a:rPr lang="de-DE" sz="1200" dirty="0" err="1">
                <a:hlinkClick r:id="rId4"/>
              </a:rPr>
              <a:t>Indikatorensammlung</a:t>
            </a:r>
            <a:r>
              <a:rPr lang="de-DE" sz="1200" dirty="0">
                <a:hlinkClick r:id="rId4"/>
              </a:rPr>
              <a:t> zum 6. Armuts- und </a:t>
            </a:r>
            <a:r>
              <a:rPr lang="de-DE" sz="1200" dirty="0" err="1">
                <a:hlinkClick r:id="rId4"/>
              </a:rPr>
              <a:t>Reichtumsbericht</a:t>
            </a:r>
            <a:r>
              <a:rPr lang="de-DE" sz="1200" dirty="0">
                <a:hlinkClick r:id="rId4"/>
              </a:rPr>
              <a:t> der Bundesregierung</a:t>
            </a:r>
            <a:endParaRPr lang="de-DE" sz="1200" dirty="0"/>
          </a:p>
        </p:txBody>
      </p:sp>
      <p:sp>
        <p:nvSpPr>
          <p:cNvPr id="2" name="Fußzeilenplatzhalter 1">
            <a:extLst>
              <a:ext uri="{FF2B5EF4-FFF2-40B4-BE49-F238E27FC236}">
                <a16:creationId xmlns:a16="http://schemas.microsoft.com/office/drawing/2014/main" id="{324DF82F-DA4A-4F4A-BE4D-2E4AAC1E5AA9}"/>
              </a:ext>
            </a:extLst>
          </p:cNvPr>
          <p:cNvSpPr>
            <a:spLocks noGrp="1"/>
          </p:cNvSpPr>
          <p:nvPr>
            <p:ph type="ftr" sz="quarter" idx="10"/>
          </p:nvPr>
        </p:nvSpPr>
        <p:spPr/>
        <p:txBody>
          <a:bodyPr/>
          <a:lstStyle/>
          <a:p>
            <a:pPr>
              <a:defRPr/>
            </a:pPr>
            <a:r>
              <a:rPr lang="de-DE"/>
              <a:t>© Anselm Dohle-Beltinger 2023</a:t>
            </a:r>
          </a:p>
        </p:txBody>
      </p:sp>
    </p:spTree>
    <p:extLst>
      <p:ext uri="{BB962C8B-B14F-4D97-AF65-F5344CB8AC3E}">
        <p14:creationId xmlns:p14="http://schemas.microsoft.com/office/powerpoint/2010/main" val="22636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p:cNvGrpSpPr/>
          <p:nvPr/>
        </p:nvGrpSpPr>
        <p:grpSpPr>
          <a:xfrm>
            <a:off x="2370485" y="1455736"/>
            <a:ext cx="4572000" cy="4900615"/>
            <a:chOff x="61071" y="692696"/>
            <a:chExt cx="4572000" cy="4900615"/>
          </a:xfrm>
        </p:grpSpPr>
        <p:graphicFrame>
          <p:nvGraphicFramePr>
            <p:cNvPr id="24" name="Diagramm 23"/>
            <p:cNvGraphicFramePr>
              <a:graphicFrameLocks/>
            </p:cNvGraphicFramePr>
            <p:nvPr>
              <p:extLst>
                <p:ext uri="{D42A27DB-BD31-4B8C-83A1-F6EECF244321}">
                  <p14:modId xmlns:p14="http://schemas.microsoft.com/office/powerpoint/2010/main" val="3689877434"/>
                </p:ext>
              </p:extLst>
            </p:nvPr>
          </p:nvGraphicFramePr>
          <p:xfrm>
            <a:off x="61071" y="692696"/>
            <a:ext cx="4572000" cy="4900615"/>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feld 24"/>
            <p:cNvSpPr txBox="1"/>
            <p:nvPr/>
          </p:nvSpPr>
          <p:spPr>
            <a:xfrm>
              <a:off x="3071664" y="4695527"/>
              <a:ext cx="1368152" cy="461665"/>
            </a:xfrm>
            <a:prstGeom prst="rect">
              <a:avLst/>
            </a:prstGeom>
            <a:noFill/>
          </p:spPr>
          <p:txBody>
            <a:bodyPr wrap="square" rtlCol="0">
              <a:spAutoFit/>
            </a:bodyPr>
            <a:lstStyle/>
            <a:p>
              <a:r>
                <a:rPr lang="de-DE" sz="1200" dirty="0"/>
                <a:t>Quelle: </a:t>
              </a:r>
              <a:r>
                <a:rPr lang="de-DE" sz="1200" dirty="0" err="1">
                  <a:hlinkClick r:id="rId3"/>
                </a:rPr>
                <a:t>Eurostat</a:t>
              </a:r>
              <a:r>
                <a:rPr lang="de-DE" sz="1200" dirty="0"/>
                <a:t> Zahlen: EU-SILC</a:t>
              </a:r>
            </a:p>
          </p:txBody>
        </p:sp>
      </p:grpSp>
      <p:sp>
        <p:nvSpPr>
          <p:cNvPr id="9" name="Titel 8"/>
          <p:cNvSpPr>
            <a:spLocks noGrp="1"/>
          </p:cNvSpPr>
          <p:nvPr>
            <p:ph type="title"/>
          </p:nvPr>
        </p:nvSpPr>
        <p:spPr>
          <a:xfrm>
            <a:off x="1999011" y="430100"/>
            <a:ext cx="8229600" cy="1143000"/>
          </a:xfrm>
        </p:spPr>
        <p:txBody>
          <a:bodyPr/>
          <a:lstStyle/>
          <a:p>
            <a:r>
              <a:rPr lang="de-DE" altLang="de-DE" dirty="0"/>
              <a:t>Lorenzkurve</a:t>
            </a:r>
            <a:endParaRPr lang="de-DE" dirty="0"/>
          </a:p>
        </p:txBody>
      </p:sp>
      <p:sp>
        <p:nvSpPr>
          <p:cNvPr id="8" name="Foliennummernplatzhalter 7"/>
          <p:cNvSpPr>
            <a:spLocks noGrp="1"/>
          </p:cNvSpPr>
          <p:nvPr>
            <p:ph type="sldNum" sz="quarter" idx="11"/>
          </p:nvPr>
        </p:nvSpPr>
        <p:spPr/>
        <p:txBody>
          <a:bodyPr/>
          <a:lstStyle/>
          <a:p>
            <a:pPr>
              <a:defRPr/>
            </a:pPr>
            <a:fld id="{3F9B04E0-1FAE-4DAE-A67F-B7D5948AF3DF}" type="slidenum">
              <a:rPr lang="de-DE" smtClean="0"/>
              <a:pPr>
                <a:defRPr/>
              </a:pPr>
              <a:t>8</a:t>
            </a:fld>
            <a:endParaRPr lang="de-DE" dirty="0"/>
          </a:p>
        </p:txBody>
      </p:sp>
      <p:sp>
        <p:nvSpPr>
          <p:cNvPr id="11" name="Textfeld 10"/>
          <p:cNvSpPr txBox="1"/>
          <p:nvPr/>
        </p:nvSpPr>
        <p:spPr>
          <a:xfrm>
            <a:off x="1847850" y="-27384"/>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12" name="Textfeld 11"/>
          <p:cNvSpPr txBox="1"/>
          <p:nvPr/>
        </p:nvSpPr>
        <p:spPr>
          <a:xfrm>
            <a:off x="5591944" y="0"/>
            <a:ext cx="345638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Maße</a:t>
            </a:r>
            <a:br>
              <a:rPr lang="de-DE" sz="1400" dirty="0">
                <a:latin typeface="+mn-lt"/>
              </a:rPr>
            </a:br>
            <a:r>
              <a:rPr lang="de-DE" sz="1400" dirty="0">
                <a:solidFill>
                  <a:schemeClr val="bg1">
                    <a:lumMod val="50000"/>
                  </a:schemeClr>
                </a:solidFill>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p:txBody>
      </p:sp>
      <p:sp>
        <p:nvSpPr>
          <p:cNvPr id="7" name="Fußzeilenplatzhalter 6"/>
          <p:cNvSpPr>
            <a:spLocks noGrp="1"/>
          </p:cNvSpPr>
          <p:nvPr>
            <p:ph type="ftr" sz="quarter" idx="10"/>
          </p:nvPr>
        </p:nvSpPr>
        <p:spPr/>
        <p:txBody>
          <a:bodyPr/>
          <a:lstStyle/>
          <a:p>
            <a:pPr>
              <a:defRPr/>
            </a:pPr>
            <a:r>
              <a:rPr lang="de-DE"/>
              <a:t>© Anselm Dohle-Beltinger 2023</a:t>
            </a:r>
            <a:endParaRPr lang="de-DE" dirty="0"/>
          </a:p>
        </p:txBody>
      </p:sp>
      <p:sp>
        <p:nvSpPr>
          <p:cNvPr id="21" name="Textfeld 20"/>
          <p:cNvSpPr txBox="1"/>
          <p:nvPr/>
        </p:nvSpPr>
        <p:spPr>
          <a:xfrm>
            <a:off x="7653685" y="2060748"/>
            <a:ext cx="2808312" cy="3416320"/>
          </a:xfrm>
          <a:prstGeom prst="rect">
            <a:avLst/>
          </a:prstGeom>
          <a:noFill/>
        </p:spPr>
        <p:txBody>
          <a:bodyPr wrap="square" rtlCol="0">
            <a:spAutoFit/>
          </a:bodyPr>
          <a:lstStyle/>
          <a:p>
            <a:r>
              <a:rPr lang="de-DE" dirty="0">
                <a:solidFill>
                  <a:schemeClr val="bg1">
                    <a:lumMod val="50000"/>
                  </a:schemeClr>
                </a:solidFill>
              </a:rPr>
              <a:t>Definition: graphische Darstellung der kumulierten Anteile der Quantile</a:t>
            </a:r>
          </a:p>
          <a:p>
            <a:endParaRPr lang="de-DE" dirty="0"/>
          </a:p>
          <a:p>
            <a:endParaRPr lang="de-DE" dirty="0"/>
          </a:p>
          <a:p>
            <a:r>
              <a:rPr lang="de-DE" dirty="0"/>
              <a:t>Leseweise z.B.: </a:t>
            </a:r>
            <a:br>
              <a:rPr lang="de-DE" dirty="0"/>
            </a:br>
            <a:r>
              <a:rPr lang="de-DE" dirty="0"/>
              <a:t>Die unteren 50% der Einkommensverteilung haben dreißig % des Nettoeinkommens, die oberen 10% haben 25%.</a:t>
            </a:r>
          </a:p>
        </p:txBody>
      </p:sp>
      <p:sp>
        <p:nvSpPr>
          <p:cNvPr id="2" name="Textfeld 1"/>
          <p:cNvSpPr txBox="1"/>
          <p:nvPr/>
        </p:nvSpPr>
        <p:spPr>
          <a:xfrm>
            <a:off x="2874541" y="6193352"/>
            <a:ext cx="3941539" cy="338554"/>
          </a:xfrm>
          <a:prstGeom prst="rect">
            <a:avLst/>
          </a:prstGeom>
          <a:noFill/>
        </p:spPr>
        <p:txBody>
          <a:bodyPr wrap="square" rtlCol="0">
            <a:spAutoFit/>
          </a:bodyPr>
          <a:lstStyle/>
          <a:p>
            <a:r>
              <a:rPr lang="de-DE" sz="1600" dirty="0"/>
              <a:t>Bevölkerung in 10%-</a:t>
            </a:r>
            <a:r>
              <a:rPr lang="de-DE" sz="1600" dirty="0" err="1"/>
              <a:t>Quantilen</a:t>
            </a:r>
            <a:r>
              <a:rPr lang="de-DE" sz="1600" dirty="0"/>
              <a:t> = </a:t>
            </a:r>
            <a:r>
              <a:rPr lang="de-DE" sz="1600" dirty="0" err="1"/>
              <a:t>Dezilen</a:t>
            </a:r>
            <a:endParaRPr lang="de-DE" sz="1600" dirty="0"/>
          </a:p>
        </p:txBody>
      </p:sp>
      <p:sp>
        <p:nvSpPr>
          <p:cNvPr id="3" name="Textfeld 2"/>
          <p:cNvSpPr txBox="1"/>
          <p:nvPr/>
        </p:nvSpPr>
        <p:spPr>
          <a:xfrm rot="16200000">
            <a:off x="534281" y="3785984"/>
            <a:ext cx="3672408" cy="338554"/>
          </a:xfrm>
          <a:prstGeom prst="rect">
            <a:avLst/>
          </a:prstGeom>
          <a:noFill/>
        </p:spPr>
        <p:txBody>
          <a:bodyPr wrap="square" rtlCol="0">
            <a:spAutoFit/>
          </a:bodyPr>
          <a:lstStyle/>
          <a:p>
            <a:r>
              <a:rPr lang="de-DE" sz="1600" dirty="0"/>
              <a:t>Kumulierte Höhe des Einkommens</a:t>
            </a:r>
          </a:p>
        </p:txBody>
      </p:sp>
    </p:spTree>
    <p:extLst>
      <p:ext uri="{BB962C8B-B14F-4D97-AF65-F5344CB8AC3E}">
        <p14:creationId xmlns:p14="http://schemas.microsoft.com/office/powerpoint/2010/main" val="19122552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79</a:t>
            </a:r>
          </a:p>
        </p:txBody>
      </p:sp>
      <p:sp>
        <p:nvSpPr>
          <p:cNvPr id="3" name="Inhaltsplatzhalter 2"/>
          <p:cNvSpPr>
            <a:spLocks noGrp="1"/>
          </p:cNvSpPr>
          <p:nvPr>
            <p:ph idx="1"/>
          </p:nvPr>
        </p:nvSpPr>
        <p:spPr>
          <a:xfrm>
            <a:off x="609600" y="2276874"/>
            <a:ext cx="10972800" cy="4444602"/>
          </a:xfrm>
        </p:spPr>
        <p:txBody>
          <a:bodyPr>
            <a:normAutofit fontScale="70000" lnSpcReduction="20000"/>
          </a:bodyPr>
          <a:lstStyle/>
          <a:p>
            <a:r>
              <a:rPr lang="de-DE" dirty="0"/>
              <a:t>Wie schon bei den Einkommen, wird auch bei den Vermögen die Aussage über die Verteilungssituation maßgeblich von der Datenquelle, genauer von der Stichprobe, beeinflusst.</a:t>
            </a:r>
          </a:p>
          <a:p>
            <a:r>
              <a:rPr lang="de-DE" dirty="0"/>
              <a:t>Angesichts der Debatte über vermehrte Vermögenssteuern (Wiedereinführung Vermögenssteuer, Anhebung Erbschaftssteuer, angeblich aufkommensneutrale Umstellung der Grundsteuer auf heutige Immobilienwerte) sind die Unterschiede erheblich.</a:t>
            </a:r>
          </a:p>
          <a:p>
            <a:r>
              <a:rPr lang="de-DE" dirty="0"/>
              <a:t>Insgesamt ist die Verteilung der Vermögen bedeutend ungleicher als die der Einkommen. Sie ist auch international gesehen höher als in vielen anderen Ländern. </a:t>
            </a:r>
          </a:p>
          <a:p>
            <a:r>
              <a:rPr lang="de-DE" dirty="0"/>
              <a:t>Allerdings zeigt sich dabei eine wichtige Konstante: die meisten Industrieländer mit besonders ungleicher Vermögensverteilung haben ein (zumindest bisher) gut funktionierendes und dotiertes staatliche Rentensystem, das private Vorsorge weniger dringend erscheinen lässt. </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80</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solidFill>
                  <a:schemeClr val="bg1">
                    <a:lumMod val="50000"/>
                  </a:schemeClr>
                </a:solidFill>
              </a:rPr>
              <a:t>1. Einkommensverteilung</a:t>
            </a:r>
          </a:p>
          <a:p>
            <a:pPr marL="542925" lvl="1" indent="-514350"/>
            <a:r>
              <a:rPr lang="de-DE" sz="1400" dirty="0"/>
              <a:t>2. Vermögensverteilung</a:t>
            </a:r>
          </a:p>
        </p:txBody>
      </p:sp>
    </p:spTree>
    <p:extLst>
      <p:ext uri="{BB962C8B-B14F-4D97-AF65-F5344CB8AC3E}">
        <p14:creationId xmlns:p14="http://schemas.microsoft.com/office/powerpoint/2010/main" val="4560042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 Anselm Dohle-Beltinger 2023</a:t>
            </a:r>
          </a:p>
        </p:txBody>
      </p:sp>
      <p:sp>
        <p:nvSpPr>
          <p:cNvPr id="4" name="Foliennummernplatzhalter 3"/>
          <p:cNvSpPr>
            <a:spLocks noGrp="1"/>
          </p:cNvSpPr>
          <p:nvPr>
            <p:ph type="sldNum" sz="quarter" idx="11"/>
          </p:nvPr>
        </p:nvSpPr>
        <p:spPr/>
        <p:txBody>
          <a:bodyPr/>
          <a:lstStyle/>
          <a:p>
            <a:pPr>
              <a:defRPr/>
            </a:pPr>
            <a:fld id="{DB01DCA3-C324-4925-9D77-E837994A3187}" type="slidenum">
              <a:rPr lang="de-DE" smtClean="0"/>
              <a:pPr>
                <a:defRPr/>
              </a:pPr>
              <a:t>81</a:t>
            </a:fld>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863752" cy="6871149"/>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31304"/>
          <a:stretch/>
        </p:blipFill>
        <p:spPr>
          <a:xfrm>
            <a:off x="6939813" y="1127756"/>
            <a:ext cx="4892253" cy="3908319"/>
          </a:xfrm>
          <a:prstGeom prst="rect">
            <a:avLst/>
          </a:prstGeom>
        </p:spPr>
      </p:pic>
      <p:sp>
        <p:nvSpPr>
          <p:cNvPr id="10" name="Textfeld 9"/>
          <p:cNvSpPr txBox="1"/>
          <p:nvPr/>
        </p:nvSpPr>
        <p:spPr>
          <a:xfrm>
            <a:off x="6939813" y="476672"/>
            <a:ext cx="4892253" cy="646331"/>
          </a:xfrm>
          <a:prstGeom prst="rect">
            <a:avLst/>
          </a:prstGeom>
          <a:noFill/>
        </p:spPr>
        <p:txBody>
          <a:bodyPr wrap="square" rtlCol="0">
            <a:spAutoFit/>
          </a:bodyPr>
          <a:lstStyle/>
          <a:p>
            <a:r>
              <a:rPr lang="de-DE" dirty="0"/>
              <a:t>Indikatoren zur Verteilung der Nettovermögen in den Jahren 2010/2011, 2014 und 2017</a:t>
            </a:r>
          </a:p>
        </p:txBody>
      </p:sp>
      <p:sp>
        <p:nvSpPr>
          <p:cNvPr id="12" name="Textfeld 11"/>
          <p:cNvSpPr txBox="1"/>
          <p:nvPr/>
        </p:nvSpPr>
        <p:spPr>
          <a:xfrm>
            <a:off x="7165793" y="5373216"/>
            <a:ext cx="4235932" cy="646331"/>
          </a:xfrm>
          <a:prstGeom prst="rect">
            <a:avLst/>
          </a:prstGeom>
          <a:noFill/>
        </p:spPr>
        <p:txBody>
          <a:bodyPr wrap="square" rtlCol="0">
            <a:spAutoFit/>
          </a:bodyPr>
          <a:lstStyle/>
          <a:p>
            <a:r>
              <a:rPr lang="de-DE" sz="1200" dirty="0"/>
              <a:t>Quelle: </a:t>
            </a:r>
            <a:r>
              <a:rPr lang="de-DE" sz="1200" dirty="0">
                <a:hlinkClick r:id="rId4" tooltip="Vermögen und Finanzen privater Haushalte in Deutschland"/>
              </a:rPr>
              <a:t>Deutsche Bundesbank</a:t>
            </a:r>
            <a:r>
              <a:rPr lang="de-DE" sz="1200" dirty="0"/>
              <a:t>; </a:t>
            </a:r>
            <a:br>
              <a:rPr lang="de-DE" sz="1200" dirty="0"/>
            </a:br>
            <a:r>
              <a:rPr lang="de-DE" sz="1200" dirty="0"/>
              <a:t>Datenquelle: Umfrage „Private Haushalte und ihre Finanzen</a:t>
            </a:r>
            <a:br>
              <a:rPr lang="de-DE" sz="1200" dirty="0"/>
            </a:br>
            <a:r>
              <a:rPr lang="de-DE" sz="1200" dirty="0"/>
              <a:t>(PHF)</a:t>
            </a:r>
          </a:p>
        </p:txBody>
      </p:sp>
      <p:sp>
        <p:nvSpPr>
          <p:cNvPr id="14" name="Rechteck 13"/>
          <p:cNvSpPr/>
          <p:nvPr/>
        </p:nvSpPr>
        <p:spPr>
          <a:xfrm>
            <a:off x="8976320" y="2852936"/>
            <a:ext cx="2736304"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5902164" y="0"/>
            <a:ext cx="4248472" cy="523220"/>
          </a:xfrm>
          <a:prstGeom prst="rect">
            <a:avLst/>
          </a:prstGeom>
          <a:noFill/>
        </p:spPr>
        <p:txBody>
          <a:bodyPr wrap="square" rtlCol="0">
            <a:spAutoFit/>
          </a:bodyPr>
          <a:lstStyle/>
          <a:p>
            <a:pPr marL="542925" lvl="1" indent="-514350"/>
            <a:r>
              <a:rPr lang="de-DE" sz="1400" dirty="0">
                <a:solidFill>
                  <a:schemeClr val="bg1">
                    <a:lumMod val="50000"/>
                  </a:schemeClr>
                </a:solidFill>
              </a:rPr>
              <a:t>1. Einkommensverteilung</a:t>
            </a:r>
          </a:p>
          <a:p>
            <a:pPr marL="542925" lvl="1" indent="-514350"/>
            <a:r>
              <a:rPr lang="de-DE" sz="1400" dirty="0"/>
              <a:t>2. Vermögensverteilung</a:t>
            </a:r>
          </a:p>
        </p:txBody>
      </p:sp>
    </p:spTree>
    <p:extLst>
      <p:ext uri="{BB962C8B-B14F-4D97-AF65-F5344CB8AC3E}">
        <p14:creationId xmlns:p14="http://schemas.microsoft.com/office/powerpoint/2010/main" val="34237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81</a:t>
            </a:r>
          </a:p>
        </p:txBody>
      </p:sp>
      <p:sp>
        <p:nvSpPr>
          <p:cNvPr id="3" name="Inhaltsplatzhalter 2"/>
          <p:cNvSpPr>
            <a:spLocks noGrp="1"/>
          </p:cNvSpPr>
          <p:nvPr>
            <p:ph idx="1"/>
          </p:nvPr>
        </p:nvSpPr>
        <p:spPr/>
        <p:txBody>
          <a:bodyPr>
            <a:normAutofit fontScale="62500" lnSpcReduction="20000"/>
          </a:bodyPr>
          <a:lstStyle/>
          <a:p>
            <a:r>
              <a:rPr lang="de-DE" dirty="0"/>
              <a:t>Links zeigt sich, dass der Einkommensscheitel de Gesamtbevölkerung nicht – wie vielleicht erwartet – vor der Rente liegt, sondern vor dem 55. Lebensjahr. Dies hängt mit der deutlichen Langzeitarbeitslosigkeit und der beginnenden Frühverrentung von Arbeitnehmern zusammen. </a:t>
            </a:r>
          </a:p>
          <a:p>
            <a:r>
              <a:rPr lang="de-DE" dirty="0"/>
              <a:t>Das Nettovermögen wächst danach noch bis zur Rente an, v.a. da die restlichen Immobilienkredite abbezahlt werden und gerade im Immobilienbereich hier deutliche Wertsteigerungen zu Verzeichnen waren (damals noch bezahlbares innenstadtnahes Haus statt grüner Wiese)</a:t>
            </a:r>
          </a:p>
          <a:p>
            <a:r>
              <a:rPr lang="de-DE" dirty="0"/>
              <a:t>Anschließend beginnen Vermögensverzehr und Vererbung.</a:t>
            </a:r>
          </a:p>
          <a:p>
            <a:r>
              <a:rPr lang="de-DE" dirty="0"/>
              <a:t>Rechts überrascht, dass die obersten Verteilungsschichten – anders als beim Einkommen – hier nicht überproportionale Anteile gewonnen haben, sondern im Gegenteil einen </a:t>
            </a:r>
            <a:r>
              <a:rPr lang="de-DE" u="sng" dirty="0"/>
              <a:t>relativen</a:t>
            </a:r>
            <a:r>
              <a:rPr lang="de-DE" dirty="0"/>
              <a:t> Rückgang hinnehmen mussten. Ob dies der Niedrigzinsphase geschuldet ist (die unteren Schichten haben nichts zu verzinsen außer Schulden), ist unklar.</a:t>
            </a:r>
          </a:p>
          <a:p>
            <a:endParaRPr lang="de-DE" dirty="0"/>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82</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solidFill>
                  <a:schemeClr val="bg1">
                    <a:lumMod val="50000"/>
                  </a:schemeClr>
                </a:solidFill>
              </a:rPr>
              <a:t>1. Einkommensverteilung</a:t>
            </a:r>
          </a:p>
          <a:p>
            <a:pPr marL="542925" lvl="1" indent="-514350"/>
            <a:r>
              <a:rPr lang="de-DE" sz="1400" dirty="0"/>
              <a:t>2. Vermögensverteilung</a:t>
            </a:r>
          </a:p>
        </p:txBody>
      </p:sp>
    </p:spTree>
    <p:extLst>
      <p:ext uri="{BB962C8B-B14F-4D97-AF65-F5344CB8AC3E}">
        <p14:creationId xmlns:p14="http://schemas.microsoft.com/office/powerpoint/2010/main" val="8466225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027238" y="-3066"/>
            <a:ext cx="5117434" cy="1143000"/>
          </a:xfrm>
        </p:spPr>
        <p:txBody>
          <a:bodyPr/>
          <a:lstStyle/>
          <a:p>
            <a:r>
              <a:rPr lang="de-DE" dirty="0"/>
              <a:t>Oh, </a:t>
            </a:r>
            <a:r>
              <a:rPr lang="de-DE" dirty="0" err="1"/>
              <a:t>What</a:t>
            </a:r>
            <a:r>
              <a:rPr lang="de-DE" dirty="0"/>
              <a:t> a Feeling</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83</a:t>
            </a:fld>
            <a:endParaRPr lang="de-DE"/>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1" y="908720"/>
            <a:ext cx="6916419" cy="5949280"/>
          </a:xfrm>
          <a:prstGeom prst="rect">
            <a:avLst/>
          </a:prstGeom>
        </p:spPr>
      </p:pic>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908720"/>
            <a:ext cx="4680520" cy="5474596"/>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193" y="908720"/>
            <a:ext cx="4664447" cy="5532869"/>
          </a:xfrm>
          <a:prstGeom prst="rect">
            <a:avLst/>
          </a:prstGeom>
        </p:spPr>
      </p:pic>
      <p:sp>
        <p:nvSpPr>
          <p:cNvPr id="13" name="Textfeld 12"/>
          <p:cNvSpPr txBox="1"/>
          <p:nvPr/>
        </p:nvSpPr>
        <p:spPr>
          <a:xfrm>
            <a:off x="7176120" y="6405073"/>
            <a:ext cx="4680520" cy="276999"/>
          </a:xfrm>
          <a:prstGeom prst="rect">
            <a:avLst/>
          </a:prstGeom>
          <a:noFill/>
        </p:spPr>
        <p:txBody>
          <a:bodyPr wrap="square" rtlCol="0">
            <a:spAutoFit/>
          </a:bodyPr>
          <a:lstStyle/>
          <a:p>
            <a:r>
              <a:rPr lang="de-DE" sz="1200" dirty="0"/>
              <a:t>Quelle: </a:t>
            </a:r>
            <a:r>
              <a:rPr lang="de-DE" sz="1200" dirty="0">
                <a:hlinkClick r:id="rId5" tooltip="Vermögen und Finanzen privater Haushalte in Deutschland"/>
              </a:rPr>
              <a:t>Deutsche Bundesbank</a:t>
            </a:r>
            <a:r>
              <a:rPr lang="de-DE" sz="1200" dirty="0"/>
              <a:t>; </a:t>
            </a:r>
          </a:p>
        </p:txBody>
      </p:sp>
      <p:grpSp>
        <p:nvGrpSpPr>
          <p:cNvPr id="16" name="Gruppieren 15"/>
          <p:cNvGrpSpPr/>
          <p:nvPr/>
        </p:nvGrpSpPr>
        <p:grpSpPr>
          <a:xfrm>
            <a:off x="2423592" y="2780928"/>
            <a:ext cx="3960440" cy="3901144"/>
            <a:chOff x="2423592" y="2780928"/>
            <a:chExt cx="3960440" cy="3901144"/>
          </a:xfrm>
        </p:grpSpPr>
        <p:sp>
          <p:nvSpPr>
            <p:cNvPr id="14" name="Ellipse 13"/>
            <p:cNvSpPr/>
            <p:nvPr/>
          </p:nvSpPr>
          <p:spPr>
            <a:xfrm>
              <a:off x="2423592" y="6383316"/>
              <a:ext cx="576064" cy="2987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3503712" y="2780928"/>
              <a:ext cx="288032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 name="Gruppieren 20"/>
          <p:cNvGrpSpPr/>
          <p:nvPr/>
        </p:nvGrpSpPr>
        <p:grpSpPr>
          <a:xfrm>
            <a:off x="335360" y="3284984"/>
            <a:ext cx="3456384" cy="1236961"/>
            <a:chOff x="335360" y="3284984"/>
            <a:chExt cx="3456384" cy="1236961"/>
          </a:xfrm>
        </p:grpSpPr>
        <p:grpSp>
          <p:nvGrpSpPr>
            <p:cNvPr id="19" name="Gruppieren 18"/>
            <p:cNvGrpSpPr/>
            <p:nvPr/>
          </p:nvGrpSpPr>
          <p:grpSpPr>
            <a:xfrm>
              <a:off x="335360" y="3284984"/>
              <a:ext cx="3456384" cy="1236961"/>
              <a:chOff x="335360" y="3288648"/>
              <a:chExt cx="2485780" cy="873257"/>
            </a:xfrm>
          </p:grpSpPr>
          <p:pic>
            <p:nvPicPr>
              <p:cNvPr id="17" name="Grafik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360" y="3288648"/>
                <a:ext cx="1946250" cy="873000"/>
              </a:xfrm>
              <a:prstGeom prst="rect">
                <a:avLst/>
              </a:prstGeom>
            </p:spPr>
          </p:pic>
          <p:pic>
            <p:nvPicPr>
              <p:cNvPr id="18" name="Grafik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9340" y="3295372"/>
                <a:ext cx="1141800" cy="866533"/>
              </a:xfrm>
              <a:prstGeom prst="rect">
                <a:avLst/>
              </a:prstGeom>
            </p:spPr>
          </p:pic>
        </p:grpSp>
        <p:sp>
          <p:nvSpPr>
            <p:cNvPr id="20" name="Textfeld 19"/>
            <p:cNvSpPr txBox="1"/>
            <p:nvPr/>
          </p:nvSpPr>
          <p:spPr>
            <a:xfrm>
              <a:off x="2207568" y="3284984"/>
              <a:ext cx="1584176" cy="276999"/>
            </a:xfrm>
            <a:prstGeom prst="rect">
              <a:avLst/>
            </a:prstGeom>
            <a:noFill/>
          </p:spPr>
          <p:txBody>
            <a:bodyPr wrap="square" rtlCol="0">
              <a:spAutoFit/>
            </a:bodyPr>
            <a:lstStyle/>
            <a:p>
              <a:r>
                <a:rPr lang="de-DE" sz="1200" b="1" dirty="0">
                  <a:sym typeface="Symbol" panose="05050102010706020507" pitchFamily="18" charset="2"/>
                </a:rPr>
                <a:t>                Median</a:t>
              </a:r>
              <a:endParaRPr lang="de-DE" sz="1200" b="1" dirty="0"/>
            </a:p>
          </p:txBody>
        </p:sp>
      </p:grpSp>
      <p:sp>
        <p:nvSpPr>
          <p:cNvPr id="22" name="Ellipse 21"/>
          <p:cNvSpPr/>
          <p:nvPr/>
        </p:nvSpPr>
        <p:spPr>
          <a:xfrm>
            <a:off x="2351584" y="5099673"/>
            <a:ext cx="576064" cy="2987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0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83</a:t>
            </a:r>
          </a:p>
        </p:txBody>
      </p:sp>
      <p:sp>
        <p:nvSpPr>
          <p:cNvPr id="3" name="Inhaltsplatzhalter 2"/>
          <p:cNvSpPr>
            <a:spLocks noGrp="1"/>
          </p:cNvSpPr>
          <p:nvPr>
            <p:ph idx="1"/>
          </p:nvPr>
        </p:nvSpPr>
        <p:spPr/>
        <p:txBody>
          <a:bodyPr>
            <a:normAutofit fontScale="77500" lnSpcReduction="20000"/>
          </a:bodyPr>
          <a:lstStyle/>
          <a:p>
            <a:r>
              <a:rPr lang="de-DE" dirty="0"/>
              <a:t>Die Leute fühlen sich – relativ gesehen – deutlich ärmer als sie sind. Dies könnte v.a. in den unteren Gruppen damit zusammenhängen, dass sie Rentenansprüche nicht bewerten können, Autos als Gebrauchsgegenstände sehen etc. Aber anscheinend glauben auch nur 2% der Bevölkerung, dass sie zu den reichsten 20% gehören. (s. Justus und das Studentendarlehen)</a:t>
            </a:r>
          </a:p>
          <a:p>
            <a:r>
              <a:rPr lang="de-DE" dirty="0"/>
              <a:t>Links ein interessanter Widerspruch in der Beschriftung der Grafik: sind jetzt 555.000 € das Minimum oder Maximum des 9. </a:t>
            </a:r>
            <a:r>
              <a:rPr lang="de-DE" dirty="0" err="1"/>
              <a:t>Dezils</a:t>
            </a:r>
            <a:r>
              <a:rPr lang="de-DE" dirty="0"/>
              <a:t>.</a:t>
            </a:r>
          </a:p>
          <a:p>
            <a:r>
              <a:rPr lang="de-DE" dirty="0"/>
              <a:t>Der </a:t>
            </a:r>
            <a:r>
              <a:rPr lang="de-DE" dirty="0" err="1"/>
              <a:t>Inset</a:t>
            </a:r>
            <a:r>
              <a:rPr lang="de-DE" dirty="0"/>
              <a:t> zeigt den Vergleich von Durchschnitt und Median, wobei die Differenz unten (Kredit als negatives Vermögen und damit theoretisch beliebig im Minus) und oben (extreme Vermögen) besonders hoch ist.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84</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solidFill>
                  <a:schemeClr val="bg1">
                    <a:lumMod val="50000"/>
                  </a:schemeClr>
                </a:solidFill>
              </a:rPr>
              <a:t>1. Einkommensverteilung</a:t>
            </a:r>
          </a:p>
          <a:p>
            <a:pPr marL="542925" lvl="1" indent="-514350"/>
            <a:r>
              <a:rPr lang="de-DE" sz="1400" dirty="0"/>
              <a:t>2. Vermögensverteilung</a:t>
            </a:r>
          </a:p>
        </p:txBody>
      </p:sp>
    </p:spTree>
    <p:extLst>
      <p:ext uri="{BB962C8B-B14F-4D97-AF65-F5344CB8AC3E}">
        <p14:creationId xmlns:p14="http://schemas.microsoft.com/office/powerpoint/2010/main" val="1211474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85</a:t>
            </a:fld>
            <a:endParaRPr lang="de-DE"/>
          </a:p>
        </p:txBody>
      </p:sp>
      <p:sp>
        <p:nvSpPr>
          <p:cNvPr id="7" name="Textfeld 6"/>
          <p:cNvSpPr txBox="1"/>
          <p:nvPr/>
        </p:nvSpPr>
        <p:spPr>
          <a:xfrm>
            <a:off x="9115884" y="5013176"/>
            <a:ext cx="2088232" cy="369332"/>
          </a:xfrm>
          <a:prstGeom prst="rect">
            <a:avLst/>
          </a:prstGeom>
          <a:noFill/>
        </p:spPr>
        <p:txBody>
          <a:bodyPr wrap="square" rtlCol="0">
            <a:spAutoFit/>
          </a:bodyPr>
          <a:lstStyle/>
          <a:p>
            <a:r>
              <a:rPr lang="de-DE" dirty="0"/>
              <a:t>Quelle: </a:t>
            </a:r>
            <a:r>
              <a:rPr lang="de-DE" dirty="0" err="1">
                <a:hlinkClick r:id="rId2"/>
              </a:rPr>
              <a:t>iw</a:t>
            </a:r>
            <a:r>
              <a:rPr lang="de-DE" dirty="0">
                <a:hlinkClick r:id="rId2"/>
              </a:rPr>
              <a:t> Köln</a:t>
            </a:r>
            <a:endParaRPr lang="de-DE" dirty="0"/>
          </a:p>
        </p:txBody>
      </p:sp>
      <p:grpSp>
        <p:nvGrpSpPr>
          <p:cNvPr id="10" name="Gruppieren 9"/>
          <p:cNvGrpSpPr/>
          <p:nvPr/>
        </p:nvGrpSpPr>
        <p:grpSpPr>
          <a:xfrm>
            <a:off x="57979" y="2519757"/>
            <a:ext cx="6792842" cy="4338243"/>
            <a:chOff x="72008" y="620688"/>
            <a:chExt cx="6792842" cy="4338243"/>
          </a:xfrm>
        </p:grpSpPr>
        <p:pic>
          <p:nvPicPr>
            <p:cNvPr id="6" name="Grafik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336" y="620688"/>
              <a:ext cx="6745514" cy="4338243"/>
            </a:xfrm>
            <a:prstGeom prst="rect">
              <a:avLst/>
            </a:prstGeom>
          </p:spPr>
        </p:pic>
        <p:sp>
          <p:nvSpPr>
            <p:cNvPr id="8" name="Ellipse 7"/>
            <p:cNvSpPr/>
            <p:nvPr/>
          </p:nvSpPr>
          <p:spPr>
            <a:xfrm>
              <a:off x="72008" y="4149080"/>
              <a:ext cx="1559496"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p:nvGrpSpPr>
        <p:grpSpPr>
          <a:xfrm>
            <a:off x="5721818" y="23546"/>
            <a:ext cx="6312869" cy="3909510"/>
            <a:chOff x="5721818" y="23546"/>
            <a:chExt cx="6312869" cy="3909510"/>
          </a:xfrm>
        </p:grpSpPr>
        <p:grpSp>
          <p:nvGrpSpPr>
            <p:cNvPr id="12" name="Gruppieren 11"/>
            <p:cNvGrpSpPr/>
            <p:nvPr/>
          </p:nvGrpSpPr>
          <p:grpSpPr>
            <a:xfrm>
              <a:off x="5721818" y="23546"/>
              <a:ext cx="6312869" cy="3909510"/>
              <a:chOff x="5721818" y="23546"/>
              <a:chExt cx="6312869" cy="3909510"/>
            </a:xfrm>
          </p:grpSpPr>
          <p:pic>
            <p:nvPicPr>
              <p:cNvPr id="9" name="Grafik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1818" y="23546"/>
                <a:ext cx="6312869" cy="3909510"/>
              </a:xfrm>
              <a:prstGeom prst="rect">
                <a:avLst/>
              </a:prstGeom>
            </p:spPr>
          </p:pic>
          <p:sp>
            <p:nvSpPr>
              <p:cNvPr id="11" name="Ellipse 10"/>
              <p:cNvSpPr/>
              <p:nvPr/>
            </p:nvSpPr>
            <p:spPr>
              <a:xfrm>
                <a:off x="11064552" y="1052736"/>
                <a:ext cx="970134"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extfeld 12"/>
            <p:cNvSpPr txBox="1"/>
            <p:nvPr/>
          </p:nvSpPr>
          <p:spPr>
            <a:xfrm>
              <a:off x="6638034" y="404664"/>
              <a:ext cx="5074590" cy="369332"/>
            </a:xfrm>
            <a:prstGeom prst="rect">
              <a:avLst/>
            </a:prstGeom>
            <a:noFill/>
          </p:spPr>
          <p:txBody>
            <a:bodyPr wrap="square" rtlCol="0">
              <a:spAutoFit/>
            </a:bodyPr>
            <a:lstStyle/>
            <a:p>
              <a:pPr algn="ctr"/>
              <a:r>
                <a:rPr lang="de-DE" dirty="0">
                  <a:solidFill>
                    <a:srgbClr val="FF0000"/>
                  </a:solidFill>
                </a:rPr>
                <a:t>Geld macht sexy: </a:t>
              </a:r>
              <a:r>
                <a:rPr lang="de-DE" dirty="0" err="1">
                  <a:solidFill>
                    <a:srgbClr val="FF0000"/>
                  </a:solidFill>
                </a:rPr>
                <a:t>Trophy-Wife</a:t>
              </a:r>
              <a:r>
                <a:rPr lang="de-DE" dirty="0">
                  <a:solidFill>
                    <a:srgbClr val="FF0000"/>
                  </a:solidFill>
                </a:rPr>
                <a:t> oder </a:t>
              </a:r>
              <a:r>
                <a:rPr lang="de-DE" dirty="0" err="1">
                  <a:solidFill>
                    <a:srgbClr val="FF0000"/>
                  </a:solidFill>
                </a:rPr>
                <a:t>Golddigger</a:t>
              </a:r>
              <a:endParaRPr lang="de-DE" dirty="0">
                <a:solidFill>
                  <a:srgbClr val="FF0000"/>
                </a:solidFill>
              </a:endParaRPr>
            </a:p>
          </p:txBody>
        </p:sp>
      </p:grpSp>
      <p:sp>
        <p:nvSpPr>
          <p:cNvPr id="15" name="Textfeld 14"/>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Tree>
    <p:extLst>
      <p:ext uri="{BB962C8B-B14F-4D97-AF65-F5344CB8AC3E}">
        <p14:creationId xmlns:p14="http://schemas.microsoft.com/office/powerpoint/2010/main" val="152336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85</a:t>
            </a:r>
          </a:p>
        </p:txBody>
      </p:sp>
      <p:sp>
        <p:nvSpPr>
          <p:cNvPr id="3" name="Inhaltsplatzhalter 2"/>
          <p:cNvSpPr>
            <a:spLocks noGrp="1"/>
          </p:cNvSpPr>
          <p:nvPr>
            <p:ph idx="1"/>
          </p:nvPr>
        </p:nvSpPr>
        <p:spPr>
          <a:xfrm>
            <a:off x="609600" y="2276874"/>
            <a:ext cx="10972800" cy="4248470"/>
          </a:xfrm>
        </p:spPr>
        <p:txBody>
          <a:bodyPr>
            <a:normAutofit fontScale="77500" lnSpcReduction="20000"/>
          </a:bodyPr>
          <a:lstStyle/>
          <a:p>
            <a:r>
              <a:rPr lang="de-DE" dirty="0"/>
              <a:t>Des </a:t>
            </a:r>
            <a:r>
              <a:rPr lang="de-DE" dirty="0" err="1"/>
              <a:t>Geid</a:t>
            </a:r>
            <a:r>
              <a:rPr lang="de-DE" dirty="0"/>
              <a:t>, des d‘ </a:t>
            </a:r>
            <a:r>
              <a:rPr lang="de-DE" dirty="0" err="1"/>
              <a:t>daheiradst</a:t>
            </a:r>
            <a:r>
              <a:rPr lang="de-DE" dirty="0"/>
              <a:t>, des </a:t>
            </a:r>
            <a:r>
              <a:rPr lang="de-DE" dirty="0" err="1"/>
              <a:t>braukst</a:t>
            </a:r>
            <a:r>
              <a:rPr lang="de-DE" dirty="0"/>
              <a:t> </a:t>
            </a:r>
            <a:r>
              <a:rPr lang="de-DE" dirty="0" err="1"/>
              <a:t>ned</a:t>
            </a:r>
            <a:r>
              <a:rPr lang="de-DE" dirty="0"/>
              <a:t> </a:t>
            </a:r>
            <a:r>
              <a:rPr lang="de-DE" dirty="0" err="1"/>
              <a:t>daarbadn</a:t>
            </a:r>
            <a:r>
              <a:rPr lang="de-DE" dirty="0"/>
              <a:t> – </a:t>
            </a:r>
            <a:r>
              <a:rPr lang="de-DE" dirty="0" err="1"/>
              <a:t>aba</a:t>
            </a:r>
            <a:r>
              <a:rPr lang="de-DE" dirty="0"/>
              <a:t> du </a:t>
            </a:r>
            <a:r>
              <a:rPr lang="de-DE" dirty="0" err="1"/>
              <a:t>zoist</a:t>
            </a:r>
            <a:r>
              <a:rPr lang="de-DE" dirty="0"/>
              <a:t> de </a:t>
            </a:r>
            <a:r>
              <a:rPr lang="de-DE" dirty="0" err="1"/>
              <a:t>häckstn</a:t>
            </a:r>
            <a:r>
              <a:rPr lang="de-DE" dirty="0"/>
              <a:t> </a:t>
            </a:r>
            <a:r>
              <a:rPr lang="de-DE" dirty="0" err="1"/>
              <a:t>Zinsn</a:t>
            </a:r>
            <a:r>
              <a:rPr lang="de-DE" dirty="0"/>
              <a:t> </a:t>
            </a:r>
            <a:r>
              <a:rPr lang="de-DE" dirty="0" err="1"/>
              <a:t>dafir</a:t>
            </a:r>
            <a:r>
              <a:rPr lang="de-DE" dirty="0"/>
              <a:t>.</a:t>
            </a:r>
          </a:p>
          <a:p>
            <a:pPr marL="0" indent="0">
              <a:buNone/>
              <a:tabLst>
                <a:tab pos="360363" algn="l"/>
              </a:tabLst>
            </a:pPr>
            <a:r>
              <a:rPr lang="de-DE" dirty="0"/>
              <a:t>	= Das Geld, das Du erheiratest, brauchst Du nicht zu erarbeiten, aber Du</a:t>
            </a:r>
            <a:br>
              <a:rPr lang="de-DE" dirty="0"/>
            </a:br>
            <a:r>
              <a:rPr lang="de-DE" dirty="0"/>
              <a:t>	zahlst die höchsten Zinsen dafür.</a:t>
            </a:r>
          </a:p>
          <a:p>
            <a:r>
              <a:rPr lang="de-DE" dirty="0"/>
              <a:t>Das ist der Vorteil am Erbe: der Erblasser verlangt nicht ein Leben lang Dankeserweisungen.</a:t>
            </a:r>
          </a:p>
          <a:p>
            <a:r>
              <a:rPr lang="de-DE" dirty="0"/>
              <a:t>Interessant ist, dass der Erbanteil ab dem 8. Dezil wieder rückläufig ist. Das </a:t>
            </a:r>
            <a:r>
              <a:rPr lang="de-DE" u="sng" dirty="0"/>
              <a:t>kann</a:t>
            </a:r>
            <a:r>
              <a:rPr lang="de-DE" dirty="0"/>
              <a:t> auf die richtige Positionierung Deutschlands in der </a:t>
            </a:r>
            <a:r>
              <a:rPr lang="de-DE" dirty="0" err="1"/>
              <a:t>Gatsby</a:t>
            </a:r>
            <a:r>
              <a:rPr lang="de-DE" dirty="0"/>
              <a:t>-Kurve hindeuten: eigene Anstrengung kann immer noch materiell viel bewirken. </a:t>
            </a:r>
          </a:p>
          <a:p>
            <a:r>
              <a:rPr lang="de-DE" dirty="0"/>
              <a:t>Allerdings ist im 10. Dezil auch die Masse von Haus aus so groß, dass die Mehrung leichter fällt und so den Anteil drückt.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86</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solidFill>
                  <a:schemeClr val="bg1">
                    <a:lumMod val="50000"/>
                  </a:schemeClr>
                </a:solidFill>
              </a:rPr>
              <a:t>1. Einkommensverteilung</a:t>
            </a:r>
          </a:p>
          <a:p>
            <a:pPr marL="542925" lvl="1" indent="-514350"/>
            <a:r>
              <a:rPr lang="de-DE" sz="1400" dirty="0"/>
              <a:t>2. Vermögensverteilung</a:t>
            </a:r>
          </a:p>
        </p:txBody>
      </p:sp>
    </p:spTree>
    <p:extLst>
      <p:ext uri="{BB962C8B-B14F-4D97-AF65-F5344CB8AC3E}">
        <p14:creationId xmlns:p14="http://schemas.microsoft.com/office/powerpoint/2010/main" val="1085525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 Anselm Dohle-Beltinger 2023</a:t>
            </a:r>
          </a:p>
        </p:txBody>
      </p:sp>
      <p:grpSp>
        <p:nvGrpSpPr>
          <p:cNvPr id="12" name="Gruppieren 11"/>
          <p:cNvGrpSpPr/>
          <p:nvPr/>
        </p:nvGrpSpPr>
        <p:grpSpPr>
          <a:xfrm>
            <a:off x="4325160" y="0"/>
            <a:ext cx="7891520" cy="6826596"/>
            <a:chOff x="4325160" y="0"/>
            <a:chExt cx="7891520" cy="6826596"/>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160" y="0"/>
              <a:ext cx="7891520" cy="6826596"/>
            </a:xfrm>
            <a:prstGeom prst="rect">
              <a:avLst/>
            </a:prstGeom>
          </p:spPr>
        </p:pic>
        <p:sp>
          <p:nvSpPr>
            <p:cNvPr id="9" name="Ellipse 8"/>
            <p:cNvSpPr/>
            <p:nvPr/>
          </p:nvSpPr>
          <p:spPr>
            <a:xfrm>
              <a:off x="7445298" y="2239164"/>
              <a:ext cx="36004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7392144" y="4797152"/>
              <a:ext cx="43204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Foliennummernplatzhalter 3"/>
          <p:cNvSpPr>
            <a:spLocks noGrp="1"/>
          </p:cNvSpPr>
          <p:nvPr>
            <p:ph type="sldNum" sz="quarter" idx="11"/>
          </p:nvPr>
        </p:nvSpPr>
        <p:spPr/>
        <p:txBody>
          <a:bodyPr/>
          <a:lstStyle/>
          <a:p>
            <a:pPr>
              <a:defRPr/>
            </a:pPr>
            <a:fld id="{DB01DCA3-C324-4925-9D77-E837994A3187}" type="slidenum">
              <a:rPr lang="de-DE" smtClean="0"/>
              <a:pPr>
                <a:defRPr/>
              </a:pPr>
              <a:t>87</a:t>
            </a:fld>
            <a:endParaRPr lang="de-DE"/>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63752" cy="6826596"/>
          </a:xfrm>
          <a:prstGeom prst="rect">
            <a:avLst/>
          </a:prstGeom>
        </p:spPr>
      </p:pic>
      <p:sp>
        <p:nvSpPr>
          <p:cNvPr id="8" name="Textfeld 7"/>
          <p:cNvSpPr txBox="1"/>
          <p:nvPr/>
        </p:nvSpPr>
        <p:spPr>
          <a:xfrm>
            <a:off x="6096000" y="3319419"/>
            <a:ext cx="6096000" cy="369332"/>
          </a:xfrm>
          <a:prstGeom prst="rect">
            <a:avLst/>
          </a:prstGeom>
          <a:solidFill>
            <a:srgbClr val="FFFF00"/>
          </a:solidFill>
        </p:spPr>
        <p:txBody>
          <a:bodyPr wrap="square" rtlCol="0">
            <a:spAutoFit/>
          </a:bodyPr>
          <a:lstStyle/>
          <a:p>
            <a:pPr algn="ctr"/>
            <a:r>
              <a:rPr lang="de-DE" dirty="0"/>
              <a:t>Was fehlt hier ?</a:t>
            </a:r>
          </a:p>
        </p:txBody>
      </p:sp>
      <p:sp>
        <p:nvSpPr>
          <p:cNvPr id="11" name="Textfeld 10"/>
          <p:cNvSpPr txBox="1"/>
          <p:nvPr/>
        </p:nvSpPr>
        <p:spPr>
          <a:xfrm>
            <a:off x="9887744" y="6444477"/>
            <a:ext cx="2304256" cy="276999"/>
          </a:xfrm>
          <a:prstGeom prst="rect">
            <a:avLst/>
          </a:prstGeom>
          <a:noFill/>
        </p:spPr>
        <p:txBody>
          <a:bodyPr wrap="square" rtlCol="0">
            <a:spAutoFit/>
          </a:bodyPr>
          <a:lstStyle/>
          <a:p>
            <a:r>
              <a:rPr lang="de-DE" sz="1200" dirty="0"/>
              <a:t>Quelle: </a:t>
            </a:r>
            <a:r>
              <a:rPr lang="de-DE" sz="1200" dirty="0">
                <a:hlinkClick r:id="rId4" tooltip="Vermögen und Finanzen privater Haushalte in Deutschland"/>
              </a:rPr>
              <a:t>Deutsche Bundesbank</a:t>
            </a:r>
            <a:endParaRPr lang="de-DE" sz="1200" dirty="0"/>
          </a:p>
        </p:txBody>
      </p:sp>
    </p:spTree>
    <p:extLst>
      <p:ext uri="{BB962C8B-B14F-4D97-AF65-F5344CB8AC3E}">
        <p14:creationId xmlns:p14="http://schemas.microsoft.com/office/powerpoint/2010/main" val="8783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87</a:t>
            </a:r>
          </a:p>
        </p:txBody>
      </p:sp>
      <p:sp>
        <p:nvSpPr>
          <p:cNvPr id="3" name="Inhaltsplatzhalter 2"/>
          <p:cNvSpPr>
            <a:spLocks noGrp="1"/>
          </p:cNvSpPr>
          <p:nvPr>
            <p:ph idx="1"/>
          </p:nvPr>
        </p:nvSpPr>
        <p:spPr/>
        <p:txBody>
          <a:bodyPr>
            <a:normAutofit fontScale="70000" lnSpcReduction="20000"/>
          </a:bodyPr>
          <a:lstStyle/>
          <a:p>
            <a:r>
              <a:rPr lang="de-DE" dirty="0"/>
              <a:t>Für die Masse der Vermögenden ist der immobilienbesitz prägend.</a:t>
            </a:r>
          </a:p>
          <a:p>
            <a:r>
              <a:rPr lang="de-DE" dirty="0"/>
              <a:t>Die Deutschen sind nach wie vor kein Volk von Aktionären, was man ursprünglich mal mit der Volksaktie Telekom ändern wollte, mit deren Absturz dann aber wieder beerdigt hat. </a:t>
            </a:r>
          </a:p>
          <a:p>
            <a:r>
              <a:rPr lang="de-DE" dirty="0"/>
              <a:t>Bei Kleinvermögen ist das Auto – sofern nicht finanziert – meist der wichtigste Vermögensgegenstand.</a:t>
            </a:r>
          </a:p>
          <a:p>
            <a:r>
              <a:rPr lang="de-DE" dirty="0"/>
              <a:t>Man fragt sich, warum die erwarteten Renten und Altersversorgungsvermögen nicht drin sind. </a:t>
            </a:r>
          </a:p>
          <a:p>
            <a:r>
              <a:rPr lang="de-DE" dirty="0"/>
              <a:t>Bei den meisten Untersuchungen wird nicht zwischen ungebundenem und Altersversorgungsvermögen unterschieden, die gesetzliche Rente aber immer noch nicht einbezogen, was z.B. beim SOEP (Folie 77 links) den </a:t>
            </a:r>
            <a:r>
              <a:rPr lang="de-DE" dirty="0" err="1"/>
              <a:t>Gini</a:t>
            </a:r>
            <a:r>
              <a:rPr lang="de-DE" dirty="0"/>
              <a:t>-Koeffizienten weiter nach oben treibt.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88</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solidFill>
                  <a:schemeClr val="bg1">
                    <a:lumMod val="50000"/>
                  </a:schemeClr>
                </a:solidFill>
              </a:rPr>
              <a:t>1. Einkommensverteilung</a:t>
            </a:r>
          </a:p>
          <a:p>
            <a:pPr marL="542925" lvl="1" indent="-514350"/>
            <a:r>
              <a:rPr lang="de-DE" sz="1400" dirty="0"/>
              <a:t>2. Vermögensverteilung</a:t>
            </a:r>
          </a:p>
        </p:txBody>
      </p:sp>
    </p:spTree>
    <p:extLst>
      <p:ext uri="{BB962C8B-B14F-4D97-AF65-F5344CB8AC3E}">
        <p14:creationId xmlns:p14="http://schemas.microsoft.com/office/powerpoint/2010/main" val="2683855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573338"/>
            <a:ext cx="9144000" cy="3168650"/>
          </a:xfrm>
          <a:prstGeom prst="rect">
            <a:avLst/>
          </a:prstGeom>
          <a:noFill/>
          <a:ln w="9525">
            <a:noFill/>
            <a:miter lim="800000"/>
            <a:headEnd/>
            <a:tailEnd/>
          </a:ln>
        </p:spPr>
      </p:pic>
      <p:sp>
        <p:nvSpPr>
          <p:cNvPr id="19459" name="Fußzeilenplatzhalter 3"/>
          <p:cNvSpPr>
            <a:spLocks noGrp="1"/>
          </p:cNvSpPr>
          <p:nvPr>
            <p:ph type="ftr" sz="quarter" idx="10"/>
          </p:nvPr>
        </p:nvSpPr>
        <p:spPr>
          <a:noFill/>
        </p:spPr>
        <p:txBody>
          <a:bodyPr/>
          <a:lstStyle/>
          <a:p>
            <a:r>
              <a:rPr lang="de-DE" altLang="de-DE"/>
              <a:t>© Anselm Dohle-Beltinger 2023</a:t>
            </a:r>
          </a:p>
        </p:txBody>
      </p:sp>
      <p:sp>
        <p:nvSpPr>
          <p:cNvPr id="19460" name="Foliennummernplatzhalter 4"/>
          <p:cNvSpPr>
            <a:spLocks noGrp="1"/>
          </p:cNvSpPr>
          <p:nvPr>
            <p:ph type="sldNum" sz="quarter" idx="11"/>
          </p:nvPr>
        </p:nvSpPr>
        <p:spPr>
          <a:noFill/>
        </p:spPr>
        <p:txBody>
          <a:bodyPr/>
          <a:lstStyle/>
          <a:p>
            <a:fld id="{9746D4C8-C6AA-433E-BA21-6543B0D3649F}" type="slidenum">
              <a:rPr lang="de-DE" altLang="de-DE" smtClean="0"/>
              <a:pPr/>
              <a:t>89</a:t>
            </a:fld>
            <a:endParaRPr lang="de-DE" altLang="de-DE"/>
          </a:p>
        </p:txBody>
      </p:sp>
      <p:sp>
        <p:nvSpPr>
          <p:cNvPr id="19461" name="Rectangle 2"/>
          <p:cNvSpPr>
            <a:spLocks noGrp="1" noChangeArrowheads="1"/>
          </p:cNvSpPr>
          <p:nvPr>
            <p:ph type="title"/>
          </p:nvPr>
        </p:nvSpPr>
        <p:spPr>
          <a:xfrm>
            <a:off x="1919536" y="404664"/>
            <a:ext cx="8229600" cy="1143000"/>
          </a:xfrm>
        </p:spPr>
        <p:txBody>
          <a:bodyPr/>
          <a:lstStyle/>
          <a:p>
            <a:r>
              <a:rPr lang="de-DE" altLang="de-DE" sz="3200" dirty="0"/>
              <a:t>Erwartete Renten (Versorgungsvermögen)</a:t>
            </a:r>
          </a:p>
        </p:txBody>
      </p:sp>
      <p:sp>
        <p:nvSpPr>
          <p:cNvPr id="19462" name="Rectangle 3"/>
          <p:cNvSpPr>
            <a:spLocks noGrp="1" noChangeArrowheads="1"/>
          </p:cNvSpPr>
          <p:nvPr>
            <p:ph type="body" idx="1"/>
          </p:nvPr>
        </p:nvSpPr>
        <p:spPr>
          <a:xfrm>
            <a:off x="1992313" y="1628775"/>
            <a:ext cx="8424862" cy="4184650"/>
          </a:xfrm>
        </p:spPr>
        <p:txBody>
          <a:bodyPr/>
          <a:lstStyle/>
          <a:p>
            <a:r>
              <a:rPr lang="de-DE" altLang="de-DE" sz="1800" dirty="0"/>
              <a:t>Altersrenten aus der gesetzlichen Rentenversicherung sind relativ gleichmäßig verteilt (</a:t>
            </a:r>
            <a:r>
              <a:rPr lang="de-DE" altLang="de-DE" sz="1800" dirty="0" err="1"/>
              <a:t>Gini</a:t>
            </a:r>
            <a:r>
              <a:rPr lang="de-DE" altLang="de-DE" sz="1800" dirty="0"/>
              <a:t> 0,26-0,3) und größenmäßig bedeutend (Barwert bei Verrentung &gt;100.000 €), werden aber i.d.R. nicht bewertet.</a:t>
            </a:r>
            <a:br>
              <a:rPr lang="de-DE" altLang="de-DE" sz="1800" dirty="0"/>
            </a:br>
            <a:br>
              <a:rPr lang="de-DE" altLang="de-DE" sz="1800" dirty="0"/>
            </a:br>
            <a:endParaRPr lang="de-DE" altLang="de-DE" sz="1400" dirty="0"/>
          </a:p>
          <a:p>
            <a:endParaRPr lang="de-DE" altLang="de-DE" sz="2000" dirty="0"/>
          </a:p>
          <a:p>
            <a:endParaRPr lang="de-DE" altLang="de-DE" sz="2000" dirty="0"/>
          </a:p>
          <a:p>
            <a:endParaRPr lang="de-DE" altLang="de-DE" sz="2000" dirty="0"/>
          </a:p>
          <a:p>
            <a:endParaRPr lang="de-DE" altLang="de-DE" sz="2000" dirty="0"/>
          </a:p>
          <a:p>
            <a:endParaRPr lang="de-DE" altLang="de-DE" sz="2000" dirty="0"/>
          </a:p>
          <a:p>
            <a:endParaRPr lang="de-DE" altLang="de-DE" sz="2000" dirty="0"/>
          </a:p>
          <a:p>
            <a:endParaRPr lang="de-DE" altLang="de-DE" sz="2000" dirty="0"/>
          </a:p>
          <a:p>
            <a:r>
              <a:rPr lang="de-DE" altLang="de-DE" sz="1800" dirty="0"/>
              <a:t>Die Betriebsrentenansprüche streuen weit stärker. Wenige haben hohe Ansprüche, die Masse nur kleine oder keine. Insgesamt deutliche Korrelation mit Einkommenshöhe.</a:t>
            </a:r>
          </a:p>
        </p:txBody>
      </p:sp>
      <p:sp>
        <p:nvSpPr>
          <p:cNvPr id="19463" name="Textfeld 7"/>
          <p:cNvSpPr txBox="1">
            <a:spLocks noChangeArrowheads="1"/>
          </p:cNvSpPr>
          <p:nvPr/>
        </p:nvSpPr>
        <p:spPr bwMode="auto">
          <a:xfrm>
            <a:off x="4637088" y="6159500"/>
            <a:ext cx="6011862" cy="368300"/>
          </a:xfrm>
          <a:prstGeom prst="rect">
            <a:avLst/>
          </a:prstGeom>
          <a:noFill/>
          <a:ln w="9525">
            <a:noFill/>
            <a:miter lim="800000"/>
            <a:headEnd/>
            <a:tailEnd/>
          </a:ln>
        </p:spPr>
        <p:txBody>
          <a:bodyPr lIns="0" tIns="0" rIns="0" bIns="0">
            <a:spAutoFit/>
          </a:bodyPr>
          <a:lstStyle/>
          <a:p>
            <a:pPr algn="ctr" eaLnBrk="0" hangingPunct="0">
              <a:spcBef>
                <a:spcPct val="20000"/>
              </a:spcBef>
            </a:pPr>
            <a:r>
              <a:rPr lang="de-DE" altLang="de-DE" sz="1200"/>
              <a:t>Quelle: Ammermüller, Weber, Westerheide: Entwicklung und Verteilung des Vermögens privater Haushalte unter bes.Berücks.d.Produktivvermögens; ZEW 2005; S.154 ff</a:t>
            </a:r>
          </a:p>
        </p:txBody>
      </p:sp>
      <p:sp>
        <p:nvSpPr>
          <p:cNvPr id="8" name="Textfeld 7"/>
          <p:cNvSpPr txBox="1"/>
          <p:nvPr/>
        </p:nvSpPr>
        <p:spPr>
          <a:xfrm>
            <a:off x="1544688" y="19488"/>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Tree>
    <p:extLst>
      <p:ext uri="{BB962C8B-B14F-4D97-AF65-F5344CB8AC3E}">
        <p14:creationId xmlns:p14="http://schemas.microsoft.com/office/powerpoint/2010/main" val="365319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991544" y="692696"/>
            <a:ext cx="8229600" cy="1143000"/>
          </a:xfrm>
        </p:spPr>
        <p:txBody>
          <a:bodyPr/>
          <a:lstStyle/>
          <a:p>
            <a:pPr eaLnBrk="1" hangingPunct="1"/>
            <a:r>
              <a:rPr lang="de-DE" dirty="0"/>
              <a:t>1.1 Maße</a:t>
            </a:r>
          </a:p>
        </p:txBody>
      </p:sp>
      <p:sp>
        <p:nvSpPr>
          <p:cNvPr id="14" name="Textplatzhalter 13"/>
          <p:cNvSpPr>
            <a:spLocks noGrp="1"/>
          </p:cNvSpPr>
          <p:nvPr>
            <p:ph type="body" sz="quarter" idx="3"/>
          </p:nvPr>
        </p:nvSpPr>
        <p:spPr>
          <a:xfrm>
            <a:off x="1190129" y="1593614"/>
            <a:ext cx="4041775" cy="639763"/>
          </a:xfrm>
        </p:spPr>
        <p:txBody>
          <a:bodyPr/>
          <a:lstStyle/>
          <a:p>
            <a:r>
              <a:rPr lang="de-DE" dirty="0"/>
              <a:t>Kenngrößen</a:t>
            </a:r>
          </a:p>
        </p:txBody>
      </p:sp>
      <p:sp>
        <p:nvSpPr>
          <p:cNvPr id="10" name="Fußzeilenplatzhalter 9"/>
          <p:cNvSpPr>
            <a:spLocks noGrp="1"/>
          </p:cNvSpPr>
          <p:nvPr>
            <p:ph type="ftr" sz="quarter" idx="10"/>
          </p:nvPr>
        </p:nvSpPr>
        <p:spPr/>
        <p:txBody>
          <a:bodyPr/>
          <a:lstStyle/>
          <a:p>
            <a:pPr>
              <a:defRPr/>
            </a:pPr>
            <a:r>
              <a:rPr lang="de-DE"/>
              <a:t>© Anselm Dohle-Beltinger 2023</a:t>
            </a:r>
          </a:p>
        </p:txBody>
      </p:sp>
      <p:sp>
        <p:nvSpPr>
          <p:cNvPr id="9" name="Foliennummernplatzhalter 8"/>
          <p:cNvSpPr>
            <a:spLocks noGrp="1"/>
          </p:cNvSpPr>
          <p:nvPr>
            <p:ph type="sldNum" sz="quarter" idx="11"/>
          </p:nvPr>
        </p:nvSpPr>
        <p:spPr/>
        <p:txBody>
          <a:bodyPr/>
          <a:lstStyle/>
          <a:p>
            <a:pPr>
              <a:defRPr/>
            </a:pPr>
            <a:fld id="{237E0C88-52FB-4F28-89BE-B873E6B3728C}" type="slidenum">
              <a:rPr lang="de-DE"/>
              <a:pPr>
                <a:defRPr/>
              </a:pPr>
              <a:t>9</a:t>
            </a:fld>
            <a:endParaRPr lang="de-DE"/>
          </a:p>
        </p:txBody>
      </p:sp>
      <p:sp>
        <p:nvSpPr>
          <p:cNvPr id="11" name="Textfeld 10"/>
          <p:cNvSpPr txBox="1"/>
          <p:nvPr/>
        </p:nvSpPr>
        <p:spPr>
          <a:xfrm>
            <a:off x="1847850" y="0"/>
            <a:ext cx="338405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Statistische Grundlagen</a:t>
            </a:r>
            <a:br>
              <a:rPr lang="de-DE" sz="1400" dirty="0">
                <a:latin typeface="+mn-lt"/>
              </a:rPr>
            </a:br>
            <a:r>
              <a:rPr lang="de-DE" sz="1400" dirty="0">
                <a:solidFill>
                  <a:schemeClr val="bg1">
                    <a:lumMod val="50000"/>
                  </a:schemeClr>
                </a:solidFill>
                <a:latin typeface="+mn-lt"/>
              </a:rPr>
              <a:t>2. Grenzziehungen der Gesellschaften</a:t>
            </a:r>
          </a:p>
          <a:p>
            <a:pPr fontAlgn="auto">
              <a:spcBef>
                <a:spcPts val="0"/>
              </a:spcBef>
              <a:spcAft>
                <a:spcPts val="0"/>
              </a:spcAft>
              <a:defRPr/>
            </a:pPr>
            <a:r>
              <a:rPr lang="de-DE" sz="1400" dirty="0">
                <a:solidFill>
                  <a:schemeClr val="bg1">
                    <a:lumMod val="50000"/>
                  </a:schemeClr>
                </a:solidFill>
                <a:latin typeface="+mn-lt"/>
              </a:rPr>
              <a:t>3. Lebenslauf und Gestaltungschancen</a:t>
            </a:r>
          </a:p>
        </p:txBody>
      </p:sp>
      <p:sp>
        <p:nvSpPr>
          <p:cNvPr id="21" name="Textfeld 20"/>
          <p:cNvSpPr txBox="1"/>
          <p:nvPr/>
        </p:nvSpPr>
        <p:spPr>
          <a:xfrm>
            <a:off x="5591944" y="0"/>
            <a:ext cx="3456384" cy="738664"/>
          </a:xfrm>
          <a:prstGeom prst="rect">
            <a:avLst/>
          </a:prstGeom>
          <a:noFill/>
        </p:spPr>
        <p:txBody>
          <a:bodyPr wrap="square">
            <a:spAutoFit/>
          </a:bodyPr>
          <a:lstStyle/>
          <a:p>
            <a:pPr fontAlgn="auto">
              <a:spcBef>
                <a:spcPts val="0"/>
              </a:spcBef>
              <a:spcAft>
                <a:spcPts val="0"/>
              </a:spcAft>
              <a:buFontTx/>
              <a:buAutoNum type="arabicPeriod"/>
              <a:defRPr/>
            </a:pPr>
            <a:r>
              <a:rPr lang="de-DE" sz="1400" dirty="0">
                <a:latin typeface="+mn-lt"/>
              </a:rPr>
              <a:t> Maße</a:t>
            </a:r>
            <a:br>
              <a:rPr lang="de-DE" sz="1400" dirty="0">
                <a:latin typeface="+mn-lt"/>
              </a:rPr>
            </a:br>
            <a:r>
              <a:rPr lang="de-DE" sz="1400" dirty="0">
                <a:solidFill>
                  <a:schemeClr val="bg1">
                    <a:lumMod val="50000"/>
                  </a:schemeClr>
                </a:solidFill>
                <a:latin typeface="+mn-lt"/>
              </a:rPr>
              <a:t>2. Stichproben</a:t>
            </a:r>
          </a:p>
          <a:p>
            <a:pPr fontAlgn="auto">
              <a:spcBef>
                <a:spcPts val="0"/>
              </a:spcBef>
              <a:spcAft>
                <a:spcPts val="0"/>
              </a:spcAft>
              <a:defRPr/>
            </a:pPr>
            <a:r>
              <a:rPr lang="de-DE" sz="1400" dirty="0">
                <a:solidFill>
                  <a:schemeClr val="bg1">
                    <a:lumMod val="50000"/>
                  </a:schemeClr>
                </a:solidFill>
                <a:latin typeface="+mn-lt"/>
              </a:rPr>
              <a:t>3. Haushalte als wirtschaftliche Einheiten</a:t>
            </a:r>
          </a:p>
        </p:txBody>
      </p:sp>
      <p:sp>
        <p:nvSpPr>
          <p:cNvPr id="15" name="Inhaltsplatzhalter 14"/>
          <p:cNvSpPr>
            <a:spLocks noGrp="1"/>
          </p:cNvSpPr>
          <p:nvPr>
            <p:ph sz="quarter" idx="4"/>
          </p:nvPr>
        </p:nvSpPr>
        <p:spPr>
          <a:xfrm>
            <a:off x="7248128" y="2321448"/>
            <a:ext cx="4608512" cy="2913187"/>
          </a:xfrm>
        </p:spPr>
        <p:txBody>
          <a:bodyPr/>
          <a:lstStyle/>
          <a:p>
            <a:r>
              <a:rPr lang="de-DE" sz="2000" dirty="0"/>
              <a:t>Sonstige Kenngrößen (z.B. Varianz) werden nur bei der Stichprobenbeurteilung regelmäßig verwendet, nicht aber für die Darstellung von Ergebnissen.</a:t>
            </a:r>
          </a:p>
        </p:txBody>
      </p:sp>
      <p:sp>
        <p:nvSpPr>
          <p:cNvPr id="16" name="Inhaltsplatzhalter 2"/>
          <p:cNvSpPr txBox="1">
            <a:spLocks/>
          </p:cNvSpPr>
          <p:nvPr/>
        </p:nvSpPr>
        <p:spPr bwMode="auto">
          <a:xfrm>
            <a:off x="1127448" y="2321448"/>
            <a:ext cx="5223492" cy="3879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charset="0"/>
              <a:buChar char="•"/>
              <a:defRPr/>
            </a:pPr>
            <a:r>
              <a:rPr lang="de-DE" sz="2000" dirty="0">
                <a:latin typeface="+mn-lt"/>
              </a:rPr>
              <a:t>Die wichtigste Verteilungskenngröße ist der </a:t>
            </a:r>
            <a:r>
              <a:rPr lang="de-DE" sz="2000" b="1" dirty="0" err="1">
                <a:solidFill>
                  <a:srgbClr val="FF0000"/>
                </a:solidFill>
                <a:latin typeface="+mn-lt"/>
              </a:rPr>
              <a:t>Gini</a:t>
            </a:r>
            <a:r>
              <a:rPr lang="de-DE" sz="2000" b="1" dirty="0">
                <a:solidFill>
                  <a:srgbClr val="FF0000"/>
                </a:solidFill>
                <a:latin typeface="+mn-lt"/>
              </a:rPr>
              <a:t>-Koeffizient</a:t>
            </a:r>
          </a:p>
          <a:p>
            <a:pPr marL="342900" indent="-342900">
              <a:spcBef>
                <a:spcPct val="20000"/>
              </a:spcBef>
              <a:buFont typeface="Arial" charset="0"/>
              <a:buChar char="•"/>
              <a:defRPr/>
            </a:pPr>
            <a:r>
              <a:rPr lang="de-DE" sz="2000" dirty="0">
                <a:latin typeface="+mn-lt"/>
              </a:rPr>
              <a:t>Er gibt die Stärke der Abweichung von einer Gleichverteilung an und ist normiert auf eine maximale Abweichung von 100% bzw. 1.</a:t>
            </a:r>
          </a:p>
          <a:p>
            <a:pPr marL="342900" indent="-342900">
              <a:spcBef>
                <a:spcPct val="20000"/>
              </a:spcBef>
              <a:buFont typeface="Arial" charset="0"/>
              <a:buChar char="•"/>
              <a:defRPr/>
            </a:pPr>
            <a:r>
              <a:rPr lang="de-DE" sz="2000" dirty="0">
                <a:latin typeface="+mn-lt"/>
              </a:rPr>
              <a:t>Bei einem </a:t>
            </a:r>
            <a:r>
              <a:rPr lang="de-DE" sz="2000" dirty="0" err="1">
                <a:latin typeface="+mn-lt"/>
              </a:rPr>
              <a:t>Gini</a:t>
            </a:r>
            <a:r>
              <a:rPr lang="de-DE" sz="2000" dirty="0">
                <a:latin typeface="+mn-lt"/>
              </a:rPr>
              <a:t>-Koeffizienten von 0 wäre Y für jeden der N Merkmalsträger gleich. Bei 1 besitzt ein einziger Merkmalsträger das gesamte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89</a:t>
            </a:r>
          </a:p>
        </p:txBody>
      </p:sp>
      <p:sp>
        <p:nvSpPr>
          <p:cNvPr id="3" name="Inhaltsplatzhalter 2"/>
          <p:cNvSpPr>
            <a:spLocks noGrp="1"/>
          </p:cNvSpPr>
          <p:nvPr>
            <p:ph idx="1"/>
          </p:nvPr>
        </p:nvSpPr>
        <p:spPr/>
        <p:txBody>
          <a:bodyPr>
            <a:normAutofit/>
          </a:bodyPr>
          <a:lstStyle/>
          <a:p>
            <a:r>
              <a:rPr lang="de-DE" dirty="0"/>
              <a:t>Wie schon gesagt, senken gute staatliche Renten den Sparwillen.</a:t>
            </a:r>
          </a:p>
          <a:p>
            <a:r>
              <a:rPr lang="de-DE" dirty="0"/>
              <a:t>Dies wird insbesondere plausibel, wenn man hier sieht, dass die Ungleichheit der Ansprüche in etwa die gleiche wie die der Einkommen ist (auf denen sie basieren). Ihre Höhe und Verteilung würde bei Einbeziehung die Ungleichheitsdiskussion dramatisch entschärfen.</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90</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3. Lebenslauf und Gestaltungschancen</a:t>
            </a:r>
          </a:p>
          <a:p>
            <a:pPr fontAlgn="auto">
              <a:spcBef>
                <a:spcPts val="0"/>
              </a:spcBef>
              <a:spcAft>
                <a:spcPts val="0"/>
              </a:spcAft>
              <a:defRPr/>
            </a:pPr>
            <a:r>
              <a:rPr lang="de-DE" sz="1400" dirty="0">
                <a:latin typeface="+mn-lt"/>
              </a:rPr>
              <a:t>4. Situation in Deutschland</a:t>
            </a:r>
          </a:p>
          <a:p>
            <a:pPr fontAlgn="auto">
              <a:spcBef>
                <a:spcPts val="0"/>
              </a:spcBef>
              <a:spcAft>
                <a:spcPts val="0"/>
              </a:spcAft>
              <a:defRPr/>
            </a:pPr>
            <a:r>
              <a:rPr lang="de-DE" sz="1400" dirty="0">
                <a:solidFill>
                  <a:schemeClr val="bg1">
                    <a:lumMod val="50000"/>
                  </a:schemeClr>
                </a:solidFill>
                <a:latin typeface="+mn-lt"/>
              </a:rPr>
              <a:t>5. Situation Europa &amp; OECD</a:t>
            </a:r>
          </a:p>
        </p:txBody>
      </p:sp>
      <p:sp>
        <p:nvSpPr>
          <p:cNvPr id="7" name="Textfeld 6"/>
          <p:cNvSpPr txBox="1"/>
          <p:nvPr/>
        </p:nvSpPr>
        <p:spPr>
          <a:xfrm>
            <a:off x="5902164" y="0"/>
            <a:ext cx="4248472" cy="523220"/>
          </a:xfrm>
          <a:prstGeom prst="rect">
            <a:avLst/>
          </a:prstGeom>
          <a:noFill/>
        </p:spPr>
        <p:txBody>
          <a:bodyPr wrap="square" rtlCol="0">
            <a:spAutoFit/>
          </a:bodyPr>
          <a:lstStyle/>
          <a:p>
            <a:pPr marL="542925" lvl="1" indent="-514350"/>
            <a:r>
              <a:rPr lang="de-DE" sz="1400" dirty="0">
                <a:solidFill>
                  <a:schemeClr val="bg1">
                    <a:lumMod val="50000"/>
                  </a:schemeClr>
                </a:solidFill>
              </a:rPr>
              <a:t>1. Einkommensverteilung</a:t>
            </a:r>
          </a:p>
          <a:p>
            <a:pPr marL="542925" lvl="1" indent="-514350"/>
            <a:r>
              <a:rPr lang="de-DE" sz="1400" dirty="0"/>
              <a:t>2. Vermögensverteilung</a:t>
            </a:r>
          </a:p>
        </p:txBody>
      </p:sp>
    </p:spTree>
    <p:extLst>
      <p:ext uri="{BB962C8B-B14F-4D97-AF65-F5344CB8AC3E}">
        <p14:creationId xmlns:p14="http://schemas.microsoft.com/office/powerpoint/2010/main" val="2658802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5. Europäische Union und OECD</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91</a:t>
            </a:fld>
            <a:endParaRPr lang="de-DE"/>
          </a:p>
        </p:txBody>
      </p:sp>
      <p:sp>
        <p:nvSpPr>
          <p:cNvPr id="5" name="Textfeld 4"/>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6" name="Textfeld 5">
            <a:extLst>
              <a:ext uri="{FF2B5EF4-FFF2-40B4-BE49-F238E27FC236}">
                <a16:creationId xmlns:a16="http://schemas.microsoft.com/office/drawing/2014/main" id="{4AD1C08B-C4BA-423F-AC6F-4336A56C64D2}"/>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1530989"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Gestaltungsoptionen</a:t>
            </a:r>
          </a:p>
        </p:txBody>
      </p:sp>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92</a:t>
            </a:fld>
            <a:endParaRPr lang="de-DE"/>
          </a:p>
        </p:txBody>
      </p:sp>
      <p:sp>
        <p:nvSpPr>
          <p:cNvPr id="7" name="Textfeld 6"/>
          <p:cNvSpPr txBox="1"/>
          <p:nvPr/>
        </p:nvSpPr>
        <p:spPr>
          <a:xfrm>
            <a:off x="9408368" y="6079352"/>
            <a:ext cx="2808312" cy="276999"/>
          </a:xfrm>
          <a:prstGeom prst="rect">
            <a:avLst/>
          </a:prstGeom>
          <a:noFill/>
        </p:spPr>
        <p:txBody>
          <a:bodyPr wrap="square" rtlCol="0">
            <a:spAutoFit/>
          </a:bodyPr>
          <a:lstStyle/>
          <a:p>
            <a:r>
              <a:rPr lang="de-DE" sz="1200" dirty="0" err="1"/>
              <a:t>Quelle:</a:t>
            </a:r>
            <a:r>
              <a:rPr lang="de-DE" sz="1200" dirty="0" err="1">
                <a:hlinkClick r:id="rId2"/>
              </a:rPr>
              <a:t>Statistischer</a:t>
            </a:r>
            <a:r>
              <a:rPr lang="de-DE" sz="1200" dirty="0">
                <a:hlinkClick r:id="rId2"/>
              </a:rPr>
              <a:t> Atlas von </a:t>
            </a:r>
            <a:r>
              <a:rPr lang="de-DE" sz="1200" dirty="0" err="1">
                <a:hlinkClick r:id="rId2"/>
              </a:rPr>
              <a:t>Eurostat</a:t>
            </a:r>
            <a:endParaRPr lang="de-DE" sz="1200" dirty="0"/>
          </a:p>
        </p:txBody>
      </p:sp>
      <p:grpSp>
        <p:nvGrpSpPr>
          <p:cNvPr id="6" name="Gruppieren 5"/>
          <p:cNvGrpSpPr/>
          <p:nvPr/>
        </p:nvGrpSpPr>
        <p:grpSpPr>
          <a:xfrm>
            <a:off x="1656184" y="0"/>
            <a:ext cx="8184232" cy="6858000"/>
            <a:chOff x="1656184" y="0"/>
            <a:chExt cx="8184232" cy="685800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56184" y="0"/>
              <a:ext cx="7837715" cy="685800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84032" y="818795"/>
              <a:ext cx="3456384" cy="3456385"/>
            </a:xfrm>
            <a:prstGeom prst="rect">
              <a:avLst/>
            </a:prstGeom>
          </p:spPr>
        </p:pic>
      </p:grpSp>
      <p:sp>
        <p:nvSpPr>
          <p:cNvPr id="9" name="Textfeld 8">
            <a:extLst>
              <a:ext uri="{FF2B5EF4-FFF2-40B4-BE49-F238E27FC236}">
                <a16:creationId xmlns:a16="http://schemas.microsoft.com/office/drawing/2014/main" id="{98E6D1B5-0D11-4C77-B394-4C3A20C258F9}"/>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Takeaway</a:t>
            </a:r>
            <a:r>
              <a:rPr lang="de-DE" dirty="0"/>
              <a:t> zu Folie 91</a:t>
            </a:r>
          </a:p>
        </p:txBody>
      </p:sp>
      <p:sp>
        <p:nvSpPr>
          <p:cNvPr id="3" name="Inhaltsplatzhalter 2"/>
          <p:cNvSpPr>
            <a:spLocks noGrp="1"/>
          </p:cNvSpPr>
          <p:nvPr>
            <p:ph idx="1"/>
          </p:nvPr>
        </p:nvSpPr>
        <p:spPr/>
        <p:txBody>
          <a:bodyPr>
            <a:normAutofit/>
          </a:bodyPr>
          <a:lstStyle/>
          <a:p>
            <a:r>
              <a:rPr lang="de-DE" dirty="0"/>
              <a:t>Nicht nur hat die Osterweiterung der EU das soziale Gefälle innerhalb vergrößert, es ist auch vorher nicht gelungen gewesen, die Probleme der süd- und westeuropäischen Mitglieder zu lösen. </a:t>
            </a:r>
          </a:p>
          <a:p>
            <a:r>
              <a:rPr lang="de-DE" dirty="0"/>
              <a:t>Es fehl(t)en tragfähige Geschäftsmodelle, Massenkaufkraft, funktionierende und objektive Verwaltung und Justiz, …</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93</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7" name="Textfeld 6">
            <a:extLst>
              <a:ext uri="{FF2B5EF4-FFF2-40B4-BE49-F238E27FC236}">
                <a16:creationId xmlns:a16="http://schemas.microsoft.com/office/drawing/2014/main" id="{4BB16D05-CD12-4E14-BE50-EB7465F226C6}"/>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9984920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94</a:t>
            </a:fld>
            <a:endParaRPr lang="de-DE"/>
          </a:p>
        </p:txBody>
      </p:sp>
      <p:sp>
        <p:nvSpPr>
          <p:cNvPr id="5" name="Textfeld 4"/>
          <p:cNvSpPr txBox="1"/>
          <p:nvPr/>
        </p:nvSpPr>
        <p:spPr>
          <a:xfrm>
            <a:off x="8976320" y="6567587"/>
            <a:ext cx="3456384" cy="307777"/>
          </a:xfrm>
          <a:prstGeom prst="rect">
            <a:avLst/>
          </a:prstGeom>
          <a:noFill/>
        </p:spPr>
        <p:txBody>
          <a:bodyPr wrap="square" rtlCol="0">
            <a:spAutoFit/>
          </a:bodyPr>
          <a:lstStyle/>
          <a:p>
            <a:r>
              <a:rPr lang="de-DE" sz="1400" dirty="0" err="1"/>
              <a:t>Quelle:</a:t>
            </a:r>
            <a:r>
              <a:rPr lang="de-DE" sz="1400" dirty="0" err="1">
                <a:hlinkClick r:id="rId2"/>
              </a:rPr>
              <a:t>Statistischer</a:t>
            </a:r>
            <a:r>
              <a:rPr lang="de-DE" sz="1400" dirty="0">
                <a:hlinkClick r:id="rId2"/>
              </a:rPr>
              <a:t> Atlas von </a:t>
            </a:r>
            <a:r>
              <a:rPr lang="de-DE" sz="1400" dirty="0" err="1">
                <a:hlinkClick r:id="rId2"/>
              </a:rPr>
              <a:t>Eurostat</a:t>
            </a:r>
            <a:endParaRPr lang="de-DE" sz="1400" dirty="0"/>
          </a:p>
        </p:txBody>
      </p:sp>
      <p:sp>
        <p:nvSpPr>
          <p:cNvPr id="6" name="Textfeld 5"/>
          <p:cNvSpPr txBox="1"/>
          <p:nvPr/>
        </p:nvSpPr>
        <p:spPr>
          <a:xfrm>
            <a:off x="1530989"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Gestaltungsoptionen</a:t>
            </a: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36104" y="-27384"/>
            <a:ext cx="8112224" cy="6844689"/>
          </a:xfrm>
          <a:prstGeom prst="rect">
            <a:avLst/>
          </a:prstGeom>
        </p:spPr>
      </p:pic>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40016" y="-11435"/>
            <a:ext cx="3888432" cy="4392488"/>
          </a:xfrm>
          <a:prstGeom prst="rect">
            <a:avLst/>
          </a:prstGeom>
        </p:spPr>
      </p:pic>
      <p:sp>
        <p:nvSpPr>
          <p:cNvPr id="9" name="Textfeld 8">
            <a:extLst>
              <a:ext uri="{FF2B5EF4-FFF2-40B4-BE49-F238E27FC236}">
                <a16:creationId xmlns:a16="http://schemas.microsoft.com/office/drawing/2014/main" id="{8736C200-8409-4325-8B7B-A6BC909D9888}"/>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94</a:t>
            </a:r>
          </a:p>
        </p:txBody>
      </p:sp>
      <p:sp>
        <p:nvSpPr>
          <p:cNvPr id="3" name="Inhaltsplatzhalter 2"/>
          <p:cNvSpPr>
            <a:spLocks noGrp="1"/>
          </p:cNvSpPr>
          <p:nvPr>
            <p:ph idx="1"/>
          </p:nvPr>
        </p:nvSpPr>
        <p:spPr/>
        <p:txBody>
          <a:bodyPr>
            <a:normAutofit/>
          </a:bodyPr>
          <a:lstStyle/>
          <a:p>
            <a:r>
              <a:rPr lang="de-DE" dirty="0"/>
              <a:t>Die Heterogenität der Arbeitsmarktsituation ist im Ausland noch größer als in D (z.B.: Frankreich, Finnland, Polen)</a:t>
            </a:r>
          </a:p>
          <a:p>
            <a:r>
              <a:rPr lang="de-DE" dirty="0"/>
              <a:t>Die Türkei steht unter massivem ökonomischem Druck. Erdogan versucht dies durch Feindbilder aller Art zu verschleiern (wie alle kleinen Möchtegern-Diktatoren a la Trump, Orban, </a:t>
            </a:r>
            <a:r>
              <a:rPr lang="de-DE" dirty="0" err="1"/>
              <a:t>Kaczy</a:t>
            </a:r>
            <a:r>
              <a:rPr lang="de-DE" dirty="0" err="1">
                <a:latin typeface="Arial" panose="020B0604020202020204" pitchFamily="34" charset="0"/>
                <a:cs typeface="Arial" panose="020B0604020202020204" pitchFamily="34" charset="0"/>
              </a:rPr>
              <a:t>ń</a:t>
            </a:r>
            <a:r>
              <a:rPr lang="de-DE" dirty="0" err="1"/>
              <a:t>ski</a:t>
            </a:r>
            <a:r>
              <a:rPr lang="de-DE" dirty="0"/>
              <a: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95</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7" name="Textfeld 6">
            <a:extLst>
              <a:ext uri="{FF2B5EF4-FFF2-40B4-BE49-F238E27FC236}">
                <a16:creationId xmlns:a16="http://schemas.microsoft.com/office/drawing/2014/main" id="{6FB5A6D2-3AA3-45D9-8BEE-29A4E370BFDA}"/>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31735060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96</a:t>
            </a:fld>
            <a:endParaRPr lang="de-DE"/>
          </a:p>
        </p:txBody>
      </p:sp>
      <p:sp>
        <p:nvSpPr>
          <p:cNvPr id="6" name="Textfeld 5"/>
          <p:cNvSpPr txBox="1"/>
          <p:nvPr/>
        </p:nvSpPr>
        <p:spPr>
          <a:xfrm>
            <a:off x="10129581" y="4573994"/>
            <a:ext cx="2483296" cy="246221"/>
          </a:xfrm>
          <a:prstGeom prst="rect">
            <a:avLst/>
          </a:prstGeom>
          <a:noFill/>
        </p:spPr>
        <p:txBody>
          <a:bodyPr wrap="square" rtlCol="0">
            <a:spAutoFit/>
          </a:bodyPr>
          <a:lstStyle/>
          <a:p>
            <a:r>
              <a:rPr lang="de-DE" sz="1000" dirty="0"/>
              <a:t>Quelle: </a:t>
            </a:r>
            <a:r>
              <a:rPr lang="de-DE" sz="1000" dirty="0">
                <a:hlinkClick r:id="rId2"/>
              </a:rPr>
              <a:t>Eurostat</a:t>
            </a:r>
            <a:endParaRPr lang="de-DE" sz="1000" dirty="0"/>
          </a:p>
        </p:txBody>
      </p:sp>
      <p:sp>
        <p:nvSpPr>
          <p:cNvPr id="7" name="Textfeld 6"/>
          <p:cNvSpPr txBox="1"/>
          <p:nvPr/>
        </p:nvSpPr>
        <p:spPr>
          <a:xfrm>
            <a:off x="9480376" y="4717839"/>
            <a:ext cx="2368623" cy="461665"/>
          </a:xfrm>
          <a:prstGeom prst="rect">
            <a:avLst/>
          </a:prstGeom>
          <a:noFill/>
        </p:spPr>
        <p:txBody>
          <a:bodyPr wrap="square" rtlCol="0">
            <a:spAutoFit/>
          </a:bodyPr>
          <a:lstStyle/>
          <a:p>
            <a:r>
              <a:rPr lang="de-DE" sz="1200" dirty="0"/>
              <a:t>KKS: Kaufkraftstandards = </a:t>
            </a:r>
            <a:br>
              <a:rPr lang="de-DE" sz="1200" dirty="0"/>
            </a:br>
            <a:r>
              <a:rPr lang="de-DE" sz="1200" dirty="0" err="1"/>
              <a:t>Purchasing</a:t>
            </a:r>
            <a:r>
              <a:rPr lang="de-DE" sz="1200" dirty="0"/>
              <a:t> Power </a:t>
            </a:r>
            <a:r>
              <a:rPr lang="de-DE" sz="1200" dirty="0" err="1"/>
              <a:t>Parity</a:t>
            </a:r>
            <a:r>
              <a:rPr lang="de-DE" sz="1200" dirty="0"/>
              <a:t> (PPP)</a:t>
            </a:r>
          </a:p>
        </p:txBody>
      </p:sp>
      <p:grpSp>
        <p:nvGrpSpPr>
          <p:cNvPr id="16" name="Gruppieren 15"/>
          <p:cNvGrpSpPr/>
          <p:nvPr/>
        </p:nvGrpSpPr>
        <p:grpSpPr>
          <a:xfrm>
            <a:off x="4228850" y="52461"/>
            <a:ext cx="7854132" cy="3488531"/>
            <a:chOff x="1010355" y="12477"/>
            <a:chExt cx="7854132" cy="3488531"/>
          </a:xfrm>
        </p:grpSpPr>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355" y="12477"/>
              <a:ext cx="7854132" cy="3488531"/>
            </a:xfrm>
            <a:prstGeom prst="rect">
              <a:avLst/>
            </a:prstGeom>
          </p:spPr>
        </p:pic>
        <p:sp>
          <p:nvSpPr>
            <p:cNvPr id="11" name="Ellipse 10"/>
            <p:cNvSpPr/>
            <p:nvPr/>
          </p:nvSpPr>
          <p:spPr>
            <a:xfrm>
              <a:off x="2063552" y="2327023"/>
              <a:ext cx="288032" cy="1049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368" y="493660"/>
              <a:ext cx="6063409" cy="159051"/>
            </a:xfrm>
            <a:prstGeom prst="rect">
              <a:avLst/>
            </a:prstGeom>
          </p:spPr>
        </p:pic>
        <p:sp>
          <p:nvSpPr>
            <p:cNvPr id="15" name="Rechteck 14"/>
            <p:cNvSpPr/>
            <p:nvPr/>
          </p:nvSpPr>
          <p:spPr>
            <a:xfrm>
              <a:off x="8638976" y="3198167"/>
              <a:ext cx="121320" cy="230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uppieren 24"/>
          <p:cNvGrpSpPr/>
          <p:nvPr/>
        </p:nvGrpSpPr>
        <p:grpSpPr>
          <a:xfrm>
            <a:off x="26127" y="3319311"/>
            <a:ext cx="6869684" cy="3582649"/>
            <a:chOff x="26127" y="3319311"/>
            <a:chExt cx="6869684" cy="3582649"/>
          </a:xfrm>
        </p:grpSpPr>
        <p:grpSp>
          <p:nvGrpSpPr>
            <p:cNvPr id="22" name="Gruppieren 21"/>
            <p:cNvGrpSpPr/>
            <p:nvPr/>
          </p:nvGrpSpPr>
          <p:grpSpPr>
            <a:xfrm>
              <a:off x="26127" y="3319311"/>
              <a:ext cx="6869684" cy="3582649"/>
              <a:chOff x="26127" y="3319311"/>
              <a:chExt cx="6869684" cy="3582649"/>
            </a:xfrm>
          </p:grpSpPr>
          <p:grpSp>
            <p:nvGrpSpPr>
              <p:cNvPr id="19" name="Gruppieren 18"/>
              <p:cNvGrpSpPr/>
              <p:nvPr/>
            </p:nvGrpSpPr>
            <p:grpSpPr>
              <a:xfrm>
                <a:off x="26127" y="3319311"/>
                <a:ext cx="6869684" cy="3582649"/>
                <a:chOff x="26127" y="3275350"/>
                <a:chExt cx="6869684" cy="3582649"/>
              </a:xfrm>
            </p:grpSpPr>
            <p:pic>
              <p:nvPicPr>
                <p:cNvPr id="17" name="Grafi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7" y="3275350"/>
                  <a:ext cx="6869684" cy="3582649"/>
                </a:xfrm>
                <a:prstGeom prst="rect">
                  <a:avLst/>
                </a:prstGeom>
              </p:spPr>
            </p:pic>
            <p:sp>
              <p:nvSpPr>
                <p:cNvPr id="18" name="Rechteck 17"/>
                <p:cNvSpPr/>
                <p:nvPr/>
              </p:nvSpPr>
              <p:spPr>
                <a:xfrm>
                  <a:off x="6672064" y="6721476"/>
                  <a:ext cx="144016" cy="13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 name="Ellipse 19"/>
              <p:cNvSpPr/>
              <p:nvPr/>
            </p:nvSpPr>
            <p:spPr>
              <a:xfrm>
                <a:off x="2578862" y="5908291"/>
                <a:ext cx="174260" cy="669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3057026" y="5927327"/>
                <a:ext cx="230662" cy="6507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4" name="Grafik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736" y="3603982"/>
              <a:ext cx="4709904" cy="251506"/>
            </a:xfrm>
            <a:prstGeom prst="rect">
              <a:avLst/>
            </a:prstGeom>
          </p:spPr>
        </p:pic>
      </p:grpSp>
      <p:sp>
        <p:nvSpPr>
          <p:cNvPr id="23" name="Textfeld 22"/>
          <p:cNvSpPr txBox="1"/>
          <p:nvPr/>
        </p:nvSpPr>
        <p:spPr>
          <a:xfrm>
            <a:off x="623392" y="19292"/>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26" name="Textfeld 25">
            <a:extLst>
              <a:ext uri="{FF2B5EF4-FFF2-40B4-BE49-F238E27FC236}">
                <a16:creationId xmlns:a16="http://schemas.microsoft.com/office/drawing/2014/main" id="{060FCB4C-450B-4558-82CB-6C084F64C653}"/>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20742339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96</a:t>
            </a:r>
          </a:p>
        </p:txBody>
      </p:sp>
      <p:sp>
        <p:nvSpPr>
          <p:cNvPr id="3" name="Inhaltsplatzhalter 2"/>
          <p:cNvSpPr>
            <a:spLocks noGrp="1"/>
          </p:cNvSpPr>
          <p:nvPr>
            <p:ph idx="1"/>
          </p:nvPr>
        </p:nvSpPr>
        <p:spPr/>
        <p:txBody>
          <a:bodyPr>
            <a:normAutofit fontScale="92500" lnSpcReduction="20000"/>
          </a:bodyPr>
          <a:lstStyle/>
          <a:p>
            <a:r>
              <a:rPr lang="de-DE" dirty="0"/>
              <a:t>Obere Grafik: Als Folge der massiven Einkommensunterschiede variieren auch die Armutsschwellen extrem zwischen Luxemburg und Rumänien. Dass Tschechien die geringste Armutsgefährdung hat, liegt an der seit Längerem anhaltenden Vollbeschäftigung durch die dortige Fertigung für Mitteleuropa. </a:t>
            </a:r>
          </a:p>
          <a:p>
            <a:r>
              <a:rPr lang="de-DE" dirty="0"/>
              <a:t>Die untere Grafik zeigt, dass die Länder unterschiedlich wirksame Mechanismen bei den Transfers haben. Ob dies nur an deren relativer Höhe oder evtl. auch an dem damit verbundenen Anreizsystem liegt, bleibt unklar.</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97</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7" name="Textfeld 6">
            <a:extLst>
              <a:ext uri="{FF2B5EF4-FFF2-40B4-BE49-F238E27FC236}">
                <a16:creationId xmlns:a16="http://schemas.microsoft.com/office/drawing/2014/main" id="{07B30413-032D-4D67-84F0-3A3909077EBA}"/>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39566450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a:t>© Anselm Dohle-Beltinger 2023</a:t>
            </a:r>
          </a:p>
        </p:txBody>
      </p:sp>
      <p:sp>
        <p:nvSpPr>
          <p:cNvPr id="3" name="Foliennummernplatzhalter 2"/>
          <p:cNvSpPr>
            <a:spLocks noGrp="1"/>
          </p:cNvSpPr>
          <p:nvPr>
            <p:ph type="sldNum" sz="quarter" idx="11"/>
          </p:nvPr>
        </p:nvSpPr>
        <p:spPr/>
        <p:txBody>
          <a:bodyPr/>
          <a:lstStyle/>
          <a:p>
            <a:pPr>
              <a:defRPr/>
            </a:pPr>
            <a:fld id="{AD3D9C7F-ED86-4121-88ED-8B62BC2C88F5}" type="slidenum">
              <a:rPr lang="de-DE" smtClean="0"/>
              <a:pPr>
                <a:defRPr/>
              </a:pPr>
              <a:t>98</a:t>
            </a:fld>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7041"/>
            <a:ext cx="9144000" cy="5961924"/>
          </a:xfrm>
          <a:prstGeom prst="rect">
            <a:avLst/>
          </a:prstGeom>
        </p:spPr>
      </p:pic>
      <p:sp>
        <p:nvSpPr>
          <p:cNvPr id="5" name="Textfeld 4"/>
          <p:cNvSpPr txBox="1"/>
          <p:nvPr/>
        </p:nvSpPr>
        <p:spPr>
          <a:xfrm>
            <a:off x="2279576" y="44625"/>
            <a:ext cx="8136904" cy="646331"/>
          </a:xfrm>
          <a:prstGeom prst="rect">
            <a:avLst/>
          </a:prstGeom>
          <a:noFill/>
        </p:spPr>
        <p:txBody>
          <a:bodyPr wrap="square" rtlCol="0">
            <a:spAutoFit/>
          </a:bodyPr>
          <a:lstStyle/>
          <a:p>
            <a:r>
              <a:rPr lang="de-DE" dirty="0"/>
              <a:t>Tabelle 2: Armutsgefährdungsquote nach Sozialtransfers, aufgeschlüsselt nach dem häufigsten Erwerbsstatus, 2013 (</a:t>
            </a:r>
            <a:r>
              <a:rPr lang="de-DE" baseline="30000" dirty="0"/>
              <a:t>1</a:t>
            </a:r>
            <a:r>
              <a:rPr lang="de-DE" dirty="0"/>
              <a:t>) (in %)</a:t>
            </a:r>
          </a:p>
        </p:txBody>
      </p:sp>
      <p:sp>
        <p:nvSpPr>
          <p:cNvPr id="6" name="Textfeld 5"/>
          <p:cNvSpPr txBox="1"/>
          <p:nvPr/>
        </p:nvSpPr>
        <p:spPr>
          <a:xfrm>
            <a:off x="8207953" y="6356351"/>
            <a:ext cx="2483296" cy="246221"/>
          </a:xfrm>
          <a:prstGeom prst="rect">
            <a:avLst/>
          </a:prstGeom>
          <a:noFill/>
        </p:spPr>
        <p:txBody>
          <a:bodyPr wrap="square" rtlCol="0">
            <a:spAutoFit/>
          </a:bodyPr>
          <a:lstStyle/>
          <a:p>
            <a:r>
              <a:rPr lang="de-DE" sz="1000" dirty="0"/>
              <a:t>Quelle: </a:t>
            </a:r>
            <a:r>
              <a:rPr lang="de-DE" sz="1000" dirty="0">
                <a:hlinkClick r:id="rId3"/>
              </a:rPr>
              <a:t>Eurostat</a:t>
            </a:r>
            <a:endParaRPr lang="de-DE" sz="1000" dirty="0"/>
          </a:p>
        </p:txBody>
      </p:sp>
      <p:sp>
        <p:nvSpPr>
          <p:cNvPr id="7" name="Ellipse 6"/>
          <p:cNvSpPr/>
          <p:nvPr/>
        </p:nvSpPr>
        <p:spPr>
          <a:xfrm>
            <a:off x="1415480" y="1988840"/>
            <a:ext cx="1138312" cy="197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6960096" y="1052736"/>
            <a:ext cx="720080" cy="529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5807968" y="1556792"/>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829672" y="5086253"/>
            <a:ext cx="432048" cy="4040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5807968" y="3284983"/>
            <a:ext cx="432048" cy="322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786264" y="2422858"/>
            <a:ext cx="432048" cy="318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786264" y="2852936"/>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5786264" y="2104177"/>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8396136" y="3429000"/>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8378552" y="2121761"/>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8421960" y="1556792"/>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3223084" y="2852936"/>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3223084" y="2422858"/>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3233936" y="3429000"/>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3215889" y="4565617"/>
            <a:ext cx="432048" cy="166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7BC58EE8-36F5-4F29-B3C1-5ABEDFFBB307}"/>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32391001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Takeaway zu Folie 98</a:t>
            </a:r>
          </a:p>
        </p:txBody>
      </p:sp>
      <p:sp>
        <p:nvSpPr>
          <p:cNvPr id="3" name="Inhaltsplatzhalter 2"/>
          <p:cNvSpPr>
            <a:spLocks noGrp="1"/>
          </p:cNvSpPr>
          <p:nvPr>
            <p:ph idx="1"/>
          </p:nvPr>
        </p:nvSpPr>
        <p:spPr/>
        <p:txBody>
          <a:bodyPr>
            <a:normAutofit/>
          </a:bodyPr>
          <a:lstStyle/>
          <a:p>
            <a:r>
              <a:rPr lang="de-DE" dirty="0"/>
              <a:t>Altersarmut ist zwar in einzelnen Ländern etwas deutlicher, der wichtigste Grund für den ökonomischen (und sozialen) Abstieg ist jedoch mit Abstand Arbeitslosigkeit.</a:t>
            </a:r>
          </a:p>
          <a:p>
            <a:r>
              <a:rPr lang="de-DE" dirty="0"/>
              <a:t>Es überrascht, wie hoch in manchen Ländern der Anteil marginal Selbständigen-Existenzen ist.</a:t>
            </a:r>
          </a:p>
        </p:txBody>
      </p:sp>
      <p:sp>
        <p:nvSpPr>
          <p:cNvPr id="4" name="Fußzeilenplatzhalter 3"/>
          <p:cNvSpPr>
            <a:spLocks noGrp="1"/>
          </p:cNvSpPr>
          <p:nvPr>
            <p:ph type="ftr" sz="quarter" idx="10"/>
          </p:nvPr>
        </p:nvSpPr>
        <p:spPr/>
        <p:txBody>
          <a:bodyPr/>
          <a:lstStyle/>
          <a:p>
            <a:pPr>
              <a:defRPr/>
            </a:pPr>
            <a:r>
              <a:rPr lang="de-DE"/>
              <a:t>© Anselm Dohle-Beltinger 2023</a:t>
            </a:r>
          </a:p>
        </p:txBody>
      </p:sp>
      <p:sp>
        <p:nvSpPr>
          <p:cNvPr id="5" name="Foliennummernplatzhalter 4"/>
          <p:cNvSpPr>
            <a:spLocks noGrp="1"/>
          </p:cNvSpPr>
          <p:nvPr>
            <p:ph type="sldNum" sz="quarter" idx="11"/>
          </p:nvPr>
        </p:nvSpPr>
        <p:spPr/>
        <p:txBody>
          <a:bodyPr/>
          <a:lstStyle/>
          <a:p>
            <a:pPr>
              <a:defRPr/>
            </a:pPr>
            <a:fld id="{E30DA896-0134-4BE5-B637-D316821E572E}" type="slidenum">
              <a:rPr lang="de-DE" smtClean="0"/>
              <a:pPr>
                <a:defRPr/>
              </a:pPr>
              <a:t>99</a:t>
            </a:fld>
            <a:endParaRPr lang="de-DE"/>
          </a:p>
        </p:txBody>
      </p:sp>
      <p:sp>
        <p:nvSpPr>
          <p:cNvPr id="6" name="Textfeld 5"/>
          <p:cNvSpPr txBox="1"/>
          <p:nvPr/>
        </p:nvSpPr>
        <p:spPr>
          <a:xfrm>
            <a:off x="1847850" y="0"/>
            <a:ext cx="3384054" cy="738664"/>
          </a:xfrm>
          <a:prstGeom prst="rect">
            <a:avLst/>
          </a:prstGeom>
          <a:noFill/>
        </p:spPr>
        <p:txBody>
          <a:bodyPr wrap="square">
            <a:spAutoFit/>
          </a:bodyPr>
          <a:lstStyle/>
          <a:p>
            <a:pPr fontAlgn="auto">
              <a:spcBef>
                <a:spcPts val="0"/>
              </a:spcBef>
              <a:spcAft>
                <a:spcPts val="0"/>
              </a:spcAft>
              <a:defRPr/>
            </a:pPr>
            <a:r>
              <a:rPr lang="de-DE" sz="1400" dirty="0">
                <a:solidFill>
                  <a:schemeClr val="bg1">
                    <a:lumMod val="50000"/>
                  </a:schemeClr>
                </a:solidFill>
                <a:latin typeface="+mn-lt"/>
              </a:rPr>
              <a:t>4. Situation in Deutschland</a:t>
            </a:r>
          </a:p>
          <a:p>
            <a:pPr fontAlgn="auto">
              <a:spcBef>
                <a:spcPts val="0"/>
              </a:spcBef>
              <a:spcAft>
                <a:spcPts val="0"/>
              </a:spcAft>
              <a:defRPr/>
            </a:pPr>
            <a:r>
              <a:rPr lang="de-DE" sz="1400" dirty="0">
                <a:latin typeface="+mn-lt"/>
              </a:rPr>
              <a:t>5. Situation Europa &amp; OECD</a:t>
            </a:r>
          </a:p>
          <a:p>
            <a:pPr fontAlgn="auto">
              <a:spcBef>
                <a:spcPts val="0"/>
              </a:spcBef>
              <a:spcAft>
                <a:spcPts val="0"/>
              </a:spcAft>
              <a:defRPr/>
            </a:pPr>
            <a:r>
              <a:rPr lang="de-DE" sz="1400" dirty="0">
                <a:solidFill>
                  <a:schemeClr val="bg1">
                    <a:lumMod val="50000"/>
                  </a:schemeClr>
                </a:solidFill>
                <a:latin typeface="+mn-lt"/>
              </a:rPr>
              <a:t>6. Politische Gestaltungsmöglichkeiten</a:t>
            </a:r>
          </a:p>
        </p:txBody>
      </p:sp>
      <p:sp>
        <p:nvSpPr>
          <p:cNvPr id="7" name="Textfeld 6">
            <a:extLst>
              <a:ext uri="{FF2B5EF4-FFF2-40B4-BE49-F238E27FC236}">
                <a16:creationId xmlns:a16="http://schemas.microsoft.com/office/drawing/2014/main" id="{13591044-8FAB-4BBE-BF59-B52A8B169B5B}"/>
              </a:ext>
            </a:extLst>
          </p:cNvPr>
          <p:cNvSpPr txBox="1"/>
          <p:nvPr/>
        </p:nvSpPr>
        <p:spPr>
          <a:xfrm>
            <a:off x="6888088" y="260648"/>
            <a:ext cx="3096344" cy="369332"/>
          </a:xfrm>
          <a:prstGeom prst="rect">
            <a:avLst/>
          </a:prstGeom>
          <a:noFill/>
        </p:spPr>
        <p:txBody>
          <a:bodyPr wrap="square" rtlCol="0">
            <a:spAutoFit/>
          </a:bodyPr>
          <a:lstStyle/>
          <a:p>
            <a:r>
              <a:rPr lang="de-DE" dirty="0">
                <a:highlight>
                  <a:srgbClr val="00FFFF"/>
                </a:highlight>
              </a:rPr>
              <a:t>Kein Klausurstoff</a:t>
            </a:r>
          </a:p>
        </p:txBody>
      </p:sp>
    </p:spTree>
    <p:extLst>
      <p:ext uri="{BB962C8B-B14F-4D97-AF65-F5344CB8AC3E}">
        <p14:creationId xmlns:p14="http://schemas.microsoft.com/office/powerpoint/2010/main" val="4065357945"/>
      </p:ext>
    </p:extLst>
  </p:cSld>
  <p:clrMapOvr>
    <a:masterClrMapping/>
  </p:clrMapOvr>
</p:sld>
</file>

<file path=ppt/theme/theme1.xml><?xml version="1.0" encoding="utf-8"?>
<a:theme xmlns:a="http://schemas.openxmlformats.org/drawingml/2006/main" name="Vorlesungsdesign neu">
  <a:themeElements>
    <a:clrScheme name="Benutzerdefiniert 1">
      <a:dk1>
        <a:sysClr val="windowText" lastClr="000000"/>
      </a:dk1>
      <a:lt1>
        <a:sysClr val="window" lastClr="FFFFFF"/>
      </a:lt1>
      <a:dk2>
        <a:srgbClr val="0070C0"/>
      </a:dk2>
      <a:lt2>
        <a:srgbClr val="00B0F0"/>
      </a:lt2>
      <a:accent1>
        <a:srgbClr val="FF0000"/>
      </a:accent1>
      <a:accent2>
        <a:srgbClr val="FFC000"/>
      </a:accent2>
      <a:accent3>
        <a:srgbClr val="C00000"/>
      </a:accent3>
      <a:accent4>
        <a:srgbClr val="F9B639"/>
      </a:accent4>
      <a:accent5>
        <a:srgbClr val="CF6DA4"/>
      </a:accent5>
      <a:accent6>
        <a:srgbClr val="FA8D3D"/>
      </a:accent6>
      <a:hlink>
        <a:srgbClr val="002060"/>
      </a:hlink>
      <a:folHlink>
        <a:srgbClr val="D490C5"/>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TM03090434[[fn=Holzart]]</Template>
  <TotalTime>0</TotalTime>
  <Words>14083</Words>
  <Application>Microsoft Office PowerPoint</Application>
  <PresentationFormat>Breitbild</PresentationFormat>
  <Paragraphs>3198</Paragraphs>
  <Slides>132</Slides>
  <Notes>4</Notes>
  <HiddenSlides>50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3</vt:i4>
      </vt:variant>
      <vt:variant>
        <vt:lpstr>Folientitel</vt:lpstr>
      </vt:variant>
      <vt:variant>
        <vt:i4>132</vt:i4>
      </vt:variant>
    </vt:vector>
  </HeadingPairs>
  <TitlesOfParts>
    <vt:vector size="140" baseType="lpstr">
      <vt:lpstr>Arial</vt:lpstr>
      <vt:lpstr>Calibri</vt:lpstr>
      <vt:lpstr>Symbol</vt:lpstr>
      <vt:lpstr>Times New Roman</vt:lpstr>
      <vt:lpstr>Vorlesungsdesign neu</vt:lpstr>
      <vt:lpstr>Formel</vt:lpstr>
      <vt:lpstr>Document</vt:lpstr>
      <vt:lpstr>Diagramm</vt:lpstr>
      <vt:lpstr>Verteilungs- und Sozialpolitik</vt:lpstr>
      <vt:lpstr>PowerPoint-Präsentation</vt:lpstr>
      <vt:lpstr>1. Statistische Grundlagen</vt:lpstr>
      <vt:lpstr>1.1 Maße</vt:lpstr>
      <vt:lpstr>1.1 Maße</vt:lpstr>
      <vt:lpstr>1.1 Maße</vt:lpstr>
      <vt:lpstr>1.1 Maße</vt:lpstr>
      <vt:lpstr>Lorenzkurve</vt:lpstr>
      <vt:lpstr>1.1 Maße</vt:lpstr>
      <vt:lpstr>1.2 Stichprobe</vt:lpstr>
      <vt:lpstr>1.3 Haushalte als Basiseinheiten</vt:lpstr>
      <vt:lpstr>1.4 Vorschläge zur Begriffsklärung Einkommen und Vermögen</vt:lpstr>
      <vt:lpstr>Gängige Einkommensbegriffe</vt:lpstr>
      <vt:lpstr>PowerPoint-Präsentation</vt:lpstr>
      <vt:lpstr>Takeaway Folie 14</vt:lpstr>
      <vt:lpstr>2. Gesellschaftliche Grenzziehungen</vt:lpstr>
      <vt:lpstr>Gerechtigkeit</vt:lpstr>
      <vt:lpstr>2.1 Armut</vt:lpstr>
      <vt:lpstr>PowerPoint-Präsentation</vt:lpstr>
      <vt:lpstr>Takeaway Folie 19</vt:lpstr>
      <vt:lpstr>Anschluss an die Gesellschaft</vt:lpstr>
      <vt:lpstr>Messproblem</vt:lpstr>
      <vt:lpstr>Deprivation</vt:lpstr>
      <vt:lpstr>2.2 Reichtum</vt:lpstr>
      <vt:lpstr>2.3 Entwicklungen</vt:lpstr>
      <vt:lpstr>Takeaway zu Folie 25</vt:lpstr>
      <vt:lpstr>PowerPoint-Präsentation</vt:lpstr>
      <vt:lpstr>Takeaway zu Folie 27</vt:lpstr>
      <vt:lpstr>PowerPoint-Präsentation</vt:lpstr>
      <vt:lpstr>Takeaway zu Folie 29</vt:lpstr>
      <vt:lpstr>PowerPoint-Präsentation</vt:lpstr>
      <vt:lpstr>Takeaway zu Folie 31</vt:lpstr>
      <vt:lpstr>3. Lebenslauf und Gestaltungschancen</vt:lpstr>
      <vt:lpstr>3.1 Geburt und Kindheit</vt:lpstr>
      <vt:lpstr>Kindheit</vt:lpstr>
      <vt:lpstr>3.2 Junge Erwachsene</vt:lpstr>
      <vt:lpstr>PowerPoint-Präsentation</vt:lpstr>
      <vt:lpstr>Takeaway zu Folie 37</vt:lpstr>
      <vt:lpstr>3.3 Erwachsene</vt:lpstr>
      <vt:lpstr>PowerPoint-Präsentation</vt:lpstr>
      <vt:lpstr>Takeaway zu Folie 40</vt:lpstr>
      <vt:lpstr>Schwerpunkte der Armutsfolgenvermeidung</vt:lpstr>
      <vt:lpstr>4. Situation in Deutschland</vt:lpstr>
      <vt:lpstr>4.1 Einkommensverteilung</vt:lpstr>
      <vt:lpstr>PowerPoint-Präsentation</vt:lpstr>
      <vt:lpstr>Takeaway zu Folie 45</vt:lpstr>
      <vt:lpstr>PowerPoint-Präsentation</vt:lpstr>
      <vt:lpstr>Takeaway zu Folie 47</vt:lpstr>
      <vt:lpstr>National- vs Regionalkonzept</vt:lpstr>
      <vt:lpstr>Einkommen vs. Kaufkraft</vt:lpstr>
      <vt:lpstr>Takeaway zu Folie 50</vt:lpstr>
      <vt:lpstr>PowerPoint-Präsentation</vt:lpstr>
      <vt:lpstr>Takeaway zu Folie 52</vt:lpstr>
      <vt:lpstr>PowerPoint-Präsentation</vt:lpstr>
      <vt:lpstr>Takeaway zu Folie 54</vt:lpstr>
      <vt:lpstr>PowerPoint-Präsentation</vt:lpstr>
      <vt:lpstr>Takeaway zu Folie 56</vt:lpstr>
      <vt:lpstr>PowerPoint-Präsentation</vt:lpstr>
      <vt:lpstr>Takeaway zu Folie 58</vt:lpstr>
      <vt:lpstr>Deprivation sinkt</vt:lpstr>
      <vt:lpstr>Takeaway zu Folie 60</vt:lpstr>
      <vt:lpstr>Umfang der Deprivation</vt:lpstr>
      <vt:lpstr>Takeaway zu Folie 62</vt:lpstr>
      <vt:lpstr>Effizienz der Sozialtransfers sinkt</vt:lpstr>
      <vt:lpstr>Takeaway zu Folie 64</vt:lpstr>
      <vt:lpstr>Einkommensquantile</vt:lpstr>
      <vt:lpstr>Takeaway zu Folie 66</vt:lpstr>
      <vt:lpstr>Stärker abgehängt aber besser drauf</vt:lpstr>
      <vt:lpstr>Takeaway zu Folie 68</vt:lpstr>
      <vt:lpstr>PowerPoint-Präsentation</vt:lpstr>
      <vt:lpstr>PowerPoint-Präsentation</vt:lpstr>
      <vt:lpstr>Takeaway zu Folie 71</vt:lpstr>
      <vt:lpstr>Staatliche Zwangsabgaben Gebühren, Beiträge, Steuern</vt:lpstr>
      <vt:lpstr>PowerPoint-Präsentation</vt:lpstr>
      <vt:lpstr>Takeaway zu Folie 74</vt:lpstr>
      <vt:lpstr>Einkommensschere geht auf</vt:lpstr>
      <vt:lpstr>Takeaway zu Folie 76</vt:lpstr>
      <vt:lpstr>4.2 Vermögensverteilung</vt:lpstr>
      <vt:lpstr>PowerPoint-Präsentation</vt:lpstr>
      <vt:lpstr>Takeaway zu Folie 79</vt:lpstr>
      <vt:lpstr>PowerPoint-Präsentation</vt:lpstr>
      <vt:lpstr>Takeaway zu Folie 81</vt:lpstr>
      <vt:lpstr>Oh, What a Feeling</vt:lpstr>
      <vt:lpstr>Takeaway zu Folie 83</vt:lpstr>
      <vt:lpstr>PowerPoint-Präsentation</vt:lpstr>
      <vt:lpstr>Takeaway zu Folie 85</vt:lpstr>
      <vt:lpstr>PowerPoint-Präsentation</vt:lpstr>
      <vt:lpstr>Takeaway zu Folie 87</vt:lpstr>
      <vt:lpstr>Erwartete Renten (Versorgungsvermögen)</vt:lpstr>
      <vt:lpstr>Takeaway zu Folie 89</vt:lpstr>
      <vt:lpstr>5. Europäische Union und OECD</vt:lpstr>
      <vt:lpstr>PowerPoint-Präsentation</vt:lpstr>
      <vt:lpstr>Takeaway zu Folie 91</vt:lpstr>
      <vt:lpstr>PowerPoint-Präsentation</vt:lpstr>
      <vt:lpstr>Takeaway zu Folie 94</vt:lpstr>
      <vt:lpstr>PowerPoint-Präsentation</vt:lpstr>
      <vt:lpstr>Takeaway zu Folie 96</vt:lpstr>
      <vt:lpstr>PowerPoint-Präsentation</vt:lpstr>
      <vt:lpstr>Takeaway zu Folie 98</vt:lpstr>
      <vt:lpstr>PowerPoint-Präsentation</vt:lpstr>
      <vt:lpstr>Takeaway zu Folie 99</vt:lpstr>
      <vt:lpstr>PowerPoint-Präsentation</vt:lpstr>
      <vt:lpstr>Takeaway zu Folie 102</vt:lpstr>
      <vt:lpstr>PowerPoint-Präsentation</vt:lpstr>
      <vt:lpstr>6. Politische Gestaltungsmöglichkeiten</vt:lpstr>
      <vt:lpstr>Gestaltungselemente</vt:lpstr>
      <vt:lpstr>6.1 Abgaben an den Staat</vt:lpstr>
      <vt:lpstr>Staatliche Abgaben =</vt:lpstr>
      <vt:lpstr>Steuern</vt:lpstr>
      <vt:lpstr>Abgabenerhebung</vt:lpstr>
      <vt:lpstr>Begriffsdefinitionen</vt:lpstr>
      <vt:lpstr>Besteuerungsobjekte</vt:lpstr>
      <vt:lpstr>Erbschaft / Kapitalertrag</vt:lpstr>
      <vt:lpstr>Modelle der Lastenverteilung Indikatorsuche</vt:lpstr>
      <vt:lpstr>Bemessungsgrundlage und Tarif</vt:lpstr>
      <vt:lpstr>Bemessungsgrundlage und Tarif</vt:lpstr>
      <vt:lpstr>Modelle der Lastenverteilung Höhe der Zumessung</vt:lpstr>
      <vt:lpstr>6.2 Einkommensteuer</vt:lpstr>
      <vt:lpstr>Bemessungsgrundlage</vt:lpstr>
      <vt:lpstr>Steuertarif: Berücksichtigung des Existenzminimums</vt:lpstr>
      <vt:lpstr>Aktueller Einkommensteuertarif 2023 Grundtabelle, d.h. für Ledige</vt:lpstr>
      <vt:lpstr>Takeaway zu Folie 121</vt:lpstr>
      <vt:lpstr>Entwicklung von Einkommen- und Körperschaftssteuersätzen</vt:lpstr>
      <vt:lpstr>Takeaway zu Folie 123</vt:lpstr>
      <vt:lpstr>PowerPoint-Präsentation</vt:lpstr>
      <vt:lpstr>Entscheidung</vt:lpstr>
      <vt:lpstr>Unternemenssteuern 2003-2018</vt:lpstr>
      <vt:lpstr>Takeaway zu Folie 126</vt:lpstr>
      <vt:lpstr>6.3 Umsatzsteuer</vt:lpstr>
      <vt:lpstr>Gegenbeispiel Umsatzsteuer (Vgl Grafik Folie 73)</vt:lpstr>
      <vt:lpstr>Distributive Wirkung der  gespaltenen Mehrwertsteuer</vt:lpstr>
      <vt:lpstr>Takeaway zu Folie 130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Anselm</dc:creator>
  <cp:lastModifiedBy>Anselm Dohle-Beltinger</cp:lastModifiedBy>
  <cp:revision>824</cp:revision>
  <cp:lastPrinted>2019-07-01T04:44:36Z</cp:lastPrinted>
  <dcterms:created xsi:type="dcterms:W3CDTF">2015-09-16T07:31:21Z</dcterms:created>
  <dcterms:modified xsi:type="dcterms:W3CDTF">2023-06-17T19:27:33Z</dcterms:modified>
</cp:coreProperties>
</file>