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2" r:id="rId3"/>
    <p:sldId id="294" r:id="rId4"/>
    <p:sldId id="293" r:id="rId5"/>
    <p:sldId id="257" r:id="rId6"/>
    <p:sldId id="264" r:id="rId7"/>
    <p:sldId id="258" r:id="rId8"/>
    <p:sldId id="263" r:id="rId9"/>
    <p:sldId id="262" r:id="rId10"/>
    <p:sldId id="265" r:id="rId11"/>
    <p:sldId id="288" r:id="rId12"/>
    <p:sldId id="274" r:id="rId13"/>
    <p:sldId id="259" r:id="rId14"/>
    <p:sldId id="260" r:id="rId15"/>
    <p:sldId id="272" r:id="rId16"/>
    <p:sldId id="261" r:id="rId17"/>
    <p:sldId id="267" r:id="rId18"/>
    <p:sldId id="297" r:id="rId19"/>
    <p:sldId id="298" r:id="rId20"/>
    <p:sldId id="275" r:id="rId21"/>
    <p:sldId id="277" r:id="rId22"/>
    <p:sldId id="269" r:id="rId23"/>
    <p:sldId id="295" r:id="rId24"/>
    <p:sldId id="296" r:id="rId25"/>
    <p:sldId id="271" r:id="rId26"/>
    <p:sldId id="276" r:id="rId27"/>
    <p:sldId id="278" r:id="rId28"/>
    <p:sldId id="279" r:id="rId29"/>
    <p:sldId id="299" r:id="rId30"/>
    <p:sldId id="300" r:id="rId31"/>
    <p:sldId id="280" r:id="rId32"/>
    <p:sldId id="302" r:id="rId33"/>
    <p:sldId id="283" r:id="rId34"/>
    <p:sldId id="286" r:id="rId35"/>
    <p:sldId id="281" r:id="rId36"/>
    <p:sldId id="301" r:id="rId37"/>
    <p:sldId id="303" r:id="rId38"/>
    <p:sldId id="282" r:id="rId39"/>
    <p:sldId id="287" r:id="rId40"/>
    <p:sldId id="284" r:id="rId41"/>
    <p:sldId id="285" r:id="rId42"/>
    <p:sldId id="304" r:id="rId43"/>
    <p:sldId id="289" r:id="rId44"/>
    <p:sldId id="306" r:id="rId45"/>
    <p:sldId id="307" r:id="rId46"/>
    <p:sldId id="308" r:id="rId47"/>
    <p:sldId id="305" r:id="rId48"/>
    <p:sldId id="290" r:id="rId49"/>
    <p:sldId id="291" r:id="rId50"/>
  </p:sldIdLst>
  <p:sldSz cx="9144000" cy="5143500" type="screen16x9"/>
  <p:notesSz cx="6797675" cy="99298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EAEAEA"/>
    <a:srgbClr val="99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8" autoAdjust="0"/>
  </p:normalViewPr>
  <p:slideViewPr>
    <p:cSldViewPr snapToGrid="0">
      <p:cViewPr varScale="1">
        <p:scale>
          <a:sx n="132" d="100"/>
          <a:sy n="132" d="100"/>
        </p:scale>
        <p:origin x="9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0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h%20kempten\vwl\Quellenmaterial%20VWL\Sozialversicherung\Rente%20und%20Gehalt\Erwerbst&#228;tigenprojektion%20206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Sozialversicherungspflicht und Erwerbstätigkeit 2060 </a:t>
            </a:r>
            <a:r>
              <a:rPr lang="de-DE" sz="1200" dirty="0"/>
              <a:t>(Variante 2</a:t>
            </a:r>
            <a:r>
              <a:rPr lang="de-DE" sz="1200" baseline="0" dirty="0"/>
              <a:t> (G2-L2-W2); </a:t>
            </a:r>
            <a:r>
              <a:rPr lang="de-DE" sz="1200" dirty="0"/>
              <a:t>Basis Bev-Anteile 2018/19)</a:t>
            </a:r>
            <a:endParaRPr lang="de-DE" dirty="0"/>
          </a:p>
        </c:rich>
      </c:tx>
      <c:layout>
        <c:manualLayout>
          <c:xMode val="edge"/>
          <c:yMode val="edge"/>
          <c:x val="0.14319526627218937"/>
          <c:y val="2.3255813953488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'Bevölkerung 2060'!$B$29</c:f>
              <c:strCache>
                <c:ptCount val="1"/>
                <c:pt idx="0">
                  <c:v>Sozverspfl.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'Bevölkerung 2060'!$A$30:$A$49</c:f>
              <c:strCache>
                <c:ptCount val="20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</c:v>
                </c:pt>
              </c:strCache>
            </c:strRef>
          </c:cat>
          <c:val>
            <c:numRef>
              <c:f>'Bevölkerung 2060'!$B$30:$B$49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-508</c:v>
                </c:pt>
                <c:pt idx="4">
                  <c:v>-1197</c:v>
                </c:pt>
                <c:pt idx="5">
                  <c:v>-1524</c:v>
                </c:pt>
                <c:pt idx="6">
                  <c:v>-1843</c:v>
                </c:pt>
                <c:pt idx="7">
                  <c:v>-1894</c:v>
                </c:pt>
                <c:pt idx="8">
                  <c:v>-1882</c:v>
                </c:pt>
                <c:pt idx="9">
                  <c:v>-1629</c:v>
                </c:pt>
                <c:pt idx="10">
                  <c:v>-1593</c:v>
                </c:pt>
                <c:pt idx="11">
                  <c:v>-1587</c:v>
                </c:pt>
                <c:pt idx="12">
                  <c:v>-1292</c:v>
                </c:pt>
                <c:pt idx="13">
                  <c:v>-255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0-4321-851A-D36E4E1DA194}"/>
            </c:ext>
          </c:extLst>
        </c:ser>
        <c:ser>
          <c:idx val="1"/>
          <c:order val="1"/>
          <c:tx>
            <c:strRef>
              <c:f>'Bevölkerung 2060'!$C$29</c:f>
              <c:strCache>
                <c:ptCount val="1"/>
                <c:pt idx="0">
                  <c:v>Sonst. Erwerbst.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'Bevölkerung 2060'!$A$30:$A$49</c:f>
              <c:strCache>
                <c:ptCount val="20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</c:v>
                </c:pt>
              </c:strCache>
            </c:strRef>
          </c:cat>
          <c:val>
            <c:numRef>
              <c:f>'Bevölkerung 2060'!$C$30:$C$49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-15</c:v>
                </c:pt>
                <c:pt idx="4">
                  <c:v>-72</c:v>
                </c:pt>
                <c:pt idx="5">
                  <c:v>-191</c:v>
                </c:pt>
                <c:pt idx="6">
                  <c:v>-164</c:v>
                </c:pt>
                <c:pt idx="7">
                  <c:v>-290</c:v>
                </c:pt>
                <c:pt idx="8">
                  <c:v>-376</c:v>
                </c:pt>
                <c:pt idx="9">
                  <c:v>-510</c:v>
                </c:pt>
                <c:pt idx="10">
                  <c:v>-474</c:v>
                </c:pt>
                <c:pt idx="11">
                  <c:v>-402</c:v>
                </c:pt>
                <c:pt idx="12">
                  <c:v>-410</c:v>
                </c:pt>
                <c:pt idx="13">
                  <c:v>-282</c:v>
                </c:pt>
                <c:pt idx="14">
                  <c:v>-268</c:v>
                </c:pt>
                <c:pt idx="15">
                  <c:v>-100</c:v>
                </c:pt>
                <c:pt idx="16">
                  <c:v>-35</c:v>
                </c:pt>
                <c:pt idx="17">
                  <c:v>-12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0-4321-851A-D36E4E1DA194}"/>
            </c:ext>
          </c:extLst>
        </c:ser>
        <c:ser>
          <c:idx val="2"/>
          <c:order val="2"/>
          <c:tx>
            <c:strRef>
              <c:f>'Bevölkerung 2060'!$D$29</c:f>
              <c:strCache>
                <c:ptCount val="1"/>
                <c:pt idx="0">
                  <c:v>Erwerbslos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'Bevölkerung 2060'!$A$30:$A$49</c:f>
              <c:strCache>
                <c:ptCount val="20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</c:v>
                </c:pt>
              </c:strCache>
            </c:strRef>
          </c:cat>
          <c:val>
            <c:numRef>
              <c:f>'Bevölkerung 2060'!$D$30:$D$49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-66</c:v>
                </c:pt>
                <c:pt idx="4">
                  <c:v>-108</c:v>
                </c:pt>
                <c:pt idx="5">
                  <c:v>-114</c:v>
                </c:pt>
                <c:pt idx="6">
                  <c:v>-106</c:v>
                </c:pt>
                <c:pt idx="7">
                  <c:v>-100</c:v>
                </c:pt>
                <c:pt idx="8">
                  <c:v>-86</c:v>
                </c:pt>
                <c:pt idx="9">
                  <c:v>-76</c:v>
                </c:pt>
                <c:pt idx="10">
                  <c:v>-65</c:v>
                </c:pt>
                <c:pt idx="11">
                  <c:v>-72</c:v>
                </c:pt>
                <c:pt idx="12">
                  <c:v>-80</c:v>
                </c:pt>
                <c:pt idx="13">
                  <c:v>-6</c:v>
                </c:pt>
                <c:pt idx="14">
                  <c:v>-2</c:v>
                </c:pt>
                <c:pt idx="15">
                  <c:v>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0-4321-851A-D36E4E1DA194}"/>
            </c:ext>
          </c:extLst>
        </c:ser>
        <c:ser>
          <c:idx val="3"/>
          <c:order val="3"/>
          <c:tx>
            <c:strRef>
              <c:f>'Bevölkerung 2060'!$E$29</c:f>
              <c:strCache>
                <c:ptCount val="1"/>
                <c:pt idx="0">
                  <c:v>Nicht-Erwerbspers.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'Bevölkerung 2060'!$A$30:$A$49</c:f>
              <c:strCache>
                <c:ptCount val="20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</c:v>
                </c:pt>
              </c:strCache>
            </c:strRef>
          </c:cat>
          <c:val>
            <c:numRef>
              <c:f>'Bevölkerung 2060'!$E$30:$E$49</c:f>
              <c:numCache>
                <c:formatCode>General</c:formatCode>
                <c:ptCount val="20"/>
                <c:pt idx="0">
                  <c:v>-1767</c:v>
                </c:pt>
                <c:pt idx="1">
                  <c:v>-1819</c:v>
                </c:pt>
                <c:pt idx="2">
                  <c:v>-1815</c:v>
                </c:pt>
                <c:pt idx="3">
                  <c:v>-1218</c:v>
                </c:pt>
                <c:pt idx="4">
                  <c:v>-527</c:v>
                </c:pt>
                <c:pt idx="5">
                  <c:v>-250</c:v>
                </c:pt>
                <c:pt idx="6">
                  <c:v>-143</c:v>
                </c:pt>
                <c:pt idx="7">
                  <c:v>-123</c:v>
                </c:pt>
                <c:pt idx="8">
                  <c:v>-134</c:v>
                </c:pt>
                <c:pt idx="9">
                  <c:v>-140</c:v>
                </c:pt>
                <c:pt idx="10">
                  <c:v>-170</c:v>
                </c:pt>
                <c:pt idx="11">
                  <c:v>-280</c:v>
                </c:pt>
                <c:pt idx="12">
                  <c:v>-815</c:v>
                </c:pt>
                <c:pt idx="13">
                  <c:v>-1997</c:v>
                </c:pt>
                <c:pt idx="14">
                  <c:v>-2299</c:v>
                </c:pt>
                <c:pt idx="15">
                  <c:v>-2011</c:v>
                </c:pt>
                <c:pt idx="16">
                  <c:v>-1583</c:v>
                </c:pt>
                <c:pt idx="17">
                  <c:v>-1086</c:v>
                </c:pt>
                <c:pt idx="18">
                  <c:v>-729</c:v>
                </c:pt>
                <c:pt idx="19">
                  <c:v>-304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A0-4321-851A-D36E4E1DA194}"/>
            </c:ext>
          </c:extLst>
        </c:ser>
        <c:ser>
          <c:idx val="4"/>
          <c:order val="4"/>
          <c:tx>
            <c:strRef>
              <c:f>'Bevölkerung 2060'!$F$29</c:f>
              <c:strCache>
                <c:ptCount val="1"/>
                <c:pt idx="0">
                  <c:v>Sozverspfl.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'Bevölkerung 2060'!$A$30:$A$49</c:f>
              <c:strCache>
                <c:ptCount val="20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</c:v>
                </c:pt>
              </c:strCache>
            </c:strRef>
          </c:cat>
          <c:val>
            <c:numRef>
              <c:f>'Bevölkerung 2060'!$F$30:$F$49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349</c:v>
                </c:pt>
                <c:pt idx="4">
                  <c:v>1034</c:v>
                </c:pt>
                <c:pt idx="5">
                  <c:v>1351</c:v>
                </c:pt>
                <c:pt idx="6">
                  <c:v>1505</c:v>
                </c:pt>
                <c:pt idx="7">
                  <c:v>1563</c:v>
                </c:pt>
                <c:pt idx="8">
                  <c:v>1585</c:v>
                </c:pt>
                <c:pt idx="9">
                  <c:v>1399</c:v>
                </c:pt>
                <c:pt idx="10">
                  <c:v>1414</c:v>
                </c:pt>
                <c:pt idx="11">
                  <c:v>1414</c:v>
                </c:pt>
                <c:pt idx="12">
                  <c:v>1060</c:v>
                </c:pt>
                <c:pt idx="13">
                  <c:v>142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0-4321-851A-D36E4E1DA194}"/>
            </c:ext>
          </c:extLst>
        </c:ser>
        <c:ser>
          <c:idx val="5"/>
          <c:order val="5"/>
          <c:tx>
            <c:strRef>
              <c:f>'Bevölkerung 2060'!$G$29</c:f>
              <c:strCache>
                <c:ptCount val="1"/>
                <c:pt idx="0">
                  <c:v>Sonst. Erwerbst.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'Bevölkerung 2060'!$A$30:$A$49</c:f>
              <c:strCache>
                <c:ptCount val="20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</c:v>
                </c:pt>
              </c:strCache>
            </c:strRef>
          </c:cat>
          <c:val>
            <c:numRef>
              <c:f>'Bevölkerung 2060'!$G$30:$G$49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72</c:v>
                </c:pt>
                <c:pt idx="4">
                  <c:v>163</c:v>
                </c:pt>
                <c:pt idx="5">
                  <c:v>290</c:v>
                </c:pt>
                <c:pt idx="6">
                  <c:v>176</c:v>
                </c:pt>
                <c:pt idx="7">
                  <c:v>269</c:v>
                </c:pt>
                <c:pt idx="8">
                  <c:v>390</c:v>
                </c:pt>
                <c:pt idx="9">
                  <c:v>511</c:v>
                </c:pt>
                <c:pt idx="10">
                  <c:v>414</c:v>
                </c:pt>
                <c:pt idx="11">
                  <c:v>321</c:v>
                </c:pt>
                <c:pt idx="12">
                  <c:v>309</c:v>
                </c:pt>
                <c:pt idx="13">
                  <c:v>181</c:v>
                </c:pt>
                <c:pt idx="14">
                  <c:v>138</c:v>
                </c:pt>
                <c:pt idx="15">
                  <c:v>45</c:v>
                </c:pt>
                <c:pt idx="16">
                  <c:v>15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A0-4321-851A-D36E4E1DA194}"/>
            </c:ext>
          </c:extLst>
        </c:ser>
        <c:ser>
          <c:idx val="6"/>
          <c:order val="6"/>
          <c:tx>
            <c:strRef>
              <c:f>'Bevölkerung 2060'!$H$29</c:f>
              <c:strCache>
                <c:ptCount val="1"/>
                <c:pt idx="0">
                  <c:v>Erwerbslos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'Bevölkerung 2060'!$A$30:$A$49</c:f>
              <c:strCache>
                <c:ptCount val="20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</c:v>
                </c:pt>
              </c:strCache>
            </c:strRef>
          </c:cat>
          <c:val>
            <c:numRef>
              <c:f>'Bevölkerung 2060'!$H$30:$H$49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48</c:v>
                </c:pt>
                <c:pt idx="4">
                  <c:v>72</c:v>
                </c:pt>
                <c:pt idx="5">
                  <c:v>75</c:v>
                </c:pt>
                <c:pt idx="6">
                  <c:v>77</c:v>
                </c:pt>
                <c:pt idx="7">
                  <c:v>75</c:v>
                </c:pt>
                <c:pt idx="8">
                  <c:v>64</c:v>
                </c:pt>
                <c:pt idx="9">
                  <c:v>52</c:v>
                </c:pt>
                <c:pt idx="10">
                  <c:v>48</c:v>
                </c:pt>
                <c:pt idx="11">
                  <c:v>51</c:v>
                </c:pt>
                <c:pt idx="12">
                  <c:v>48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A0-4321-851A-D36E4E1DA194}"/>
            </c:ext>
          </c:extLst>
        </c:ser>
        <c:ser>
          <c:idx val="7"/>
          <c:order val="7"/>
          <c:tx>
            <c:strRef>
              <c:f>'Bevölkerung 2060'!$I$29</c:f>
              <c:strCache>
                <c:ptCount val="1"/>
                <c:pt idx="0">
                  <c:v>Nicht-Erwerbspers.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'Bevölkerung 2060'!$A$30:$A$49</c:f>
              <c:strCache>
                <c:ptCount val="20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</c:v>
                </c:pt>
              </c:strCache>
            </c:strRef>
          </c:cat>
          <c:val>
            <c:numRef>
              <c:f>'Bevölkerung 2060'!$I$30:$I$49</c:f>
              <c:numCache>
                <c:formatCode>General</c:formatCode>
                <c:ptCount val="20"/>
                <c:pt idx="0">
                  <c:v>1682</c:v>
                </c:pt>
                <c:pt idx="1">
                  <c:v>1739</c:v>
                </c:pt>
                <c:pt idx="2">
                  <c:v>1739</c:v>
                </c:pt>
                <c:pt idx="3">
                  <c:v>1266</c:v>
                </c:pt>
                <c:pt idx="4">
                  <c:v>582</c:v>
                </c:pt>
                <c:pt idx="5">
                  <c:v>303</c:v>
                </c:pt>
                <c:pt idx="6">
                  <c:v>424</c:v>
                </c:pt>
                <c:pt idx="7">
                  <c:v>416</c:v>
                </c:pt>
                <c:pt idx="8">
                  <c:v>356</c:v>
                </c:pt>
                <c:pt idx="9">
                  <c:v>300</c:v>
                </c:pt>
                <c:pt idx="10">
                  <c:v>340</c:v>
                </c:pt>
                <c:pt idx="11">
                  <c:v>479</c:v>
                </c:pt>
                <c:pt idx="12">
                  <c:v>1048</c:v>
                </c:pt>
                <c:pt idx="13">
                  <c:v>2125</c:v>
                </c:pt>
                <c:pt idx="14">
                  <c:v>2453</c:v>
                </c:pt>
                <c:pt idx="15">
                  <c:v>2254</c:v>
                </c:pt>
                <c:pt idx="16">
                  <c:v>1920</c:v>
                </c:pt>
                <c:pt idx="17">
                  <c:v>1471</c:v>
                </c:pt>
                <c:pt idx="18">
                  <c:v>1116</c:v>
                </c:pt>
                <c:pt idx="19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A0-4321-851A-D36E4E1D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0304288"/>
        <c:axId val="890310816"/>
      </c:barChart>
      <c:catAx>
        <c:axId val="89030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0310816"/>
        <c:crosses val="autoZero"/>
        <c:auto val="1"/>
        <c:lblAlgn val="ctr"/>
        <c:lblOffset val="100"/>
        <c:noMultiLvlLbl val="0"/>
      </c:catAx>
      <c:valAx>
        <c:axId val="89031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030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0.08837</cdr:x>
      <cdr:y>0.17115</cdr:y>
    </cdr:from>
    <cdr:to>
      <cdr:x>0.29419</cdr:x>
      <cdr:y>0.22751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26762" y="841201"/>
          <a:ext cx="99391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Männer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44D08-BF1F-40FD-BA37-092D7FBCEC41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E4FB2-1B1F-4541-9448-CCCFD77A92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386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1A62-BBFC-4B2D-9864-84077E260F0F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F1B1-DDD1-458E-B114-8230973F72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25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FF1B1-DDD1-458E-B114-8230973F726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60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43000" y="273846"/>
            <a:ext cx="6858000" cy="1739150"/>
          </a:xfrm>
          <a:solidFill>
            <a:srgbClr val="FFC000"/>
          </a:solidFill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6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5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72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6114228" cy="3263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0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063932"/>
            <a:ext cx="7886700" cy="1357925"/>
          </a:xfrm>
          <a:solidFill>
            <a:srgbClr val="FFC000"/>
          </a:solidFill>
        </p:spPr>
        <p:txBody>
          <a:bodyPr anchor="b"/>
          <a:lstStyle>
            <a:lvl1pPr algn="l">
              <a:defRPr sz="337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39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18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6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43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82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1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© Anselm Dohle-Beltinger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6BAF4D-FE96-443E-837B-4E3013AE95A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23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grafie-portal.de/DE/Fakten/rentenzugang.html?nn=677082" TargetMode="External"/><Relationship Id="rId2" Type="http://schemas.openxmlformats.org/officeDocument/2006/relationships/hyperlink" Target="https://www.bmas.de/DE/Themen/Rente/Gesetzliche-Rentenversicherung/Geschichte-GUV/geschichte-der-gesetzlichen-rentenversicherung.htm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destatis.de/bevoelkerungspyramide/#!v=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demografie-portal.de/DE/Fakten/aeltere-bevoelkerung-regional.html?nn=67678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mografie-portal.de/DE/Fakten/bevoelkerungsentwicklung-regional-zukunft.html?nn=676784" TargetMode="External"/><Relationship Id="rId5" Type="http://schemas.openxmlformats.org/officeDocument/2006/relationships/hyperlink" Target="https://www.demografie-portal.de/DE/Fakten/bevoelkerung-altersstruktur.html?nn=676784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www.demografie-portal.de/DE/Fakten/aeltere-bevoelkerung-regional.html?nn=67678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mografie-portal.de/DE/Fakten/bevoelkerungsentwicklung-regional-zukunft.html?nn=676784" TargetMode="External"/><Relationship Id="rId5" Type="http://schemas.openxmlformats.org/officeDocument/2006/relationships/hyperlink" Target="https://www.demografie-portal.de/DE/Fakten/bevoelkerung-altersstruktur.html?nn=676784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31.xml"/><Relationship Id="rId3" Type="http://schemas.openxmlformats.org/officeDocument/2006/relationships/slide" Target="slide4.xml"/><Relationship Id="rId21" Type="http://schemas.openxmlformats.org/officeDocument/2006/relationships/slide" Target="slide41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8.xml"/><Relationship Id="rId2" Type="http://schemas.openxmlformats.org/officeDocument/2006/relationships/slide" Target="slide3.xml"/><Relationship Id="rId16" Type="http://schemas.openxmlformats.org/officeDocument/2006/relationships/slide" Target="slide27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23.xml"/><Relationship Id="rId10" Type="http://schemas.openxmlformats.org/officeDocument/2006/relationships/slide" Target="slide12.xml"/><Relationship Id="rId19" Type="http://schemas.openxmlformats.org/officeDocument/2006/relationships/slide" Target="slide34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25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Themen/Gesellschaft-Umwelt/Bevoelkerung/Bevoelkerungsvorausberechnung/Publikationen/Downloads-Vorausberechnung/bevoelkerung-deutschland-2060-5124202199015.xlsx?__blob=publicationFile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destatis.de/DE/Themen/Arbeit/Arbeitsmarkt/Erwerbstaetigkeit/Tabellen/altersgruppen.html" TargetMode="External"/><Relationship Id="rId4" Type="http://schemas.openxmlformats.org/officeDocument/2006/relationships/hyperlink" Target="https://www.destatis.de/DE/Themen/Arbeit/Arbeitsmarkt/Erwerbstaetigkeit/Publikationen/Downloads-Erwerbstaetigkeit/erwerbsbeteiligung-bevoelkung-2010410187005.xlsx?__blob=publicationFil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okumente/pdf/stabpr_veranstaltung_2013_09_26_chancen_und_risiken_aus_der_demografischen_entwicklung_maretzke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grafie-portal.de/DE/Fakten/altersrentner-beitragszahler.html?nn=6770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grafie-portal.de/DE/Fakten/renteneintrittsalter.html?nn=67708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grafie-portal.de/DE/Fakten/wahlbeteiligung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statis.de/DE/Presse/Pressemitteilungen/2024/01/PD24_027_621.html" TargetMode="External"/><Relationship Id="rId4" Type="http://schemas.openxmlformats.org/officeDocument/2006/relationships/hyperlink" Target="https://www.destatis.de/DE/Themen/Arbeit/Verdienste/Verdienste-Branche-Berufe/Publikationen/Downloads/broschuere-verdienste-blick-0160013179004.pdf?__blob=publicationFil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hyperlink" Target="https://www.destatis.de/DE/Methoden/WISTA-Wirtschaft-und-Statistik/2018/04/verdienstunterschiede-bundeslaender-042018.pdf?__blob=publicationFi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amawhitehouse.archives.gov/blog/2013/06/11/what-great-gatsby-curve" TargetMode="External"/><Relationship Id="rId4" Type="http://schemas.openxmlformats.org/officeDocument/2006/relationships/hyperlink" Target="http://ftp.iza.org/dp9929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hk.de/de/themen-und-positionen/fachkraefte/berufliche-weiterbildung-zahlt-sich-au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stik.arbeitsagentur.de/Statistikdaten/Detail/Aktuell/iiia4/alo-qualiquote/alo-qualiquote-dlkrdaa-0-xlsm.xlsm?__blob=publicationFile&amp;v=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o.de/DocDL/UI_ifo_Bildungsstudie_2017.pdf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bericht.sachsen.de/zusammenhang-zwischen-sozialer-lage-und-gesundheit-in-sachsen-4213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b.de/system/files/dokument_pdf/abb3_Lesekompetenz.pdf" TargetMode="External"/><Relationship Id="rId2" Type="http://schemas.openxmlformats.org/officeDocument/2006/relationships/hyperlink" Target="https://www.tagesschau.de/inland/gesellschaft/pisa-studie-12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bpb.de/system/files/dokument_pdf/bpb_abb4_Schulbesuch_Migrationsstatus_0.pdf" TargetMode="External"/><Relationship Id="rId4" Type="http://schemas.openxmlformats.org/officeDocument/2006/relationships/hyperlink" Target="https://www.bpb.de/shop/zeitschriften/izpb/soziale-ungleichheit-354/520843/soziale-herkunft-und-bildun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hyperlink" Target="https://www.studierendenwerke.de/fileadmin/api/files/Soz22_Hauptbericht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zialerhebung.de/download/21/Soz21_zusammenfassung.pdf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hdr.undp.org/sites/default/files/hdr2019.pdf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dr.undp.org/sites/default/files/hdr_2015_web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iris.who.int/bitstream/handle/10665/134014/9789241507691_eng.pdf?sequence=1" TargetMode="External"/><Relationship Id="rId4" Type="http://schemas.openxmlformats.org/officeDocument/2006/relationships/hyperlink" Target="https://hdr.undp.org/system/files/documents/global-report-document/hdr2023-24reporten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ilc_li41/default/map?lang=en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ilc_mddd21/default/map?lang=e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eurostat/databrowser/view/lfsa_urgaeddl__custom_10963766/default/map?lang=en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5.png"/><Relationship Id="rId7" Type="http://schemas.openxmlformats.org/officeDocument/2006/relationships/image" Target="../media/image47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emf"/><Relationship Id="rId5" Type="http://schemas.openxmlformats.org/officeDocument/2006/relationships/hyperlink" Target="https://ec.europa.eu/eurostat/databrowser/view/tgs00107/default/map?lang=en&amp;category=t_ilc.t_ilc_pe" TargetMode="External"/><Relationship Id="rId10" Type="http://schemas.openxmlformats.org/officeDocument/2006/relationships/image" Target="../media/image50.emf"/><Relationship Id="rId4" Type="http://schemas.openxmlformats.org/officeDocument/2006/relationships/hyperlink" Target="https://ec.europa.eu/eurostat/web/products-key-figures/w/ks-hc-23-001" TargetMode="External"/><Relationship Id="rId9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hyperlink" Target="https://ec.europa.eu/eurostat/web/products-key-figures/w/ks-hc-23-0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products-key-figures/w/ks-hc-23-001" TargetMode="Externa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hyperlink" Target="https://ec.europa.eu/eurostat/statistics-explained/index.php?title=Disability_statistics_-_poverty_and_income_inequaliti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chiffshypothekenbank" TargetMode="External"/><Relationship Id="rId2" Type="http://schemas.openxmlformats.org/officeDocument/2006/relationships/hyperlink" Target="https://www.haufe.de/finance/haufe-finance-office-premium/tonnagebesteuerung-zusammenfassung_idesk_PI20354_LI571641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bler-banklexikon.de/definition/schiffsfinanzierung-6117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eltinger.de/vwl_barv/vwr_foli/dhbw-mat_3-4/r3-1_vgr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274267"/>
            <a:ext cx="6858000" cy="1343025"/>
          </a:xfrm>
        </p:spPr>
        <p:txBody>
          <a:bodyPr>
            <a:normAutofit/>
          </a:bodyPr>
          <a:lstStyle/>
          <a:p>
            <a:r>
              <a:rPr lang="de-DE" altLang="de-DE"/>
              <a:t>Grundlagen der Sozialpolitik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altLang="de-DE" sz="1400" dirty="0"/>
          </a:p>
          <a:p>
            <a:endParaRPr lang="de-DE" altLang="de-DE" sz="1400" dirty="0"/>
          </a:p>
          <a:p>
            <a:endParaRPr lang="de-DE" alt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27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Sozialpolitische Themenfelder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87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11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992671"/>
            <a:ext cx="743902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7F56330-48CA-476F-9E91-EA98BDFE7535}"/>
              </a:ext>
            </a:extLst>
          </p:cNvPr>
          <p:cNvSpPr txBox="1"/>
          <p:nvPr/>
        </p:nvSpPr>
        <p:spPr>
          <a:xfrm>
            <a:off x="5014685" y="3585028"/>
            <a:ext cx="914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Umschulung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203FD20-73ED-49ED-B82B-AAD68DA19C1C}"/>
              </a:ext>
            </a:extLst>
          </p:cNvPr>
          <p:cNvSpPr txBox="1"/>
          <p:nvPr/>
        </p:nvSpPr>
        <p:spPr>
          <a:xfrm>
            <a:off x="972457" y="3824514"/>
            <a:ext cx="7249886" cy="276999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Bedingungsloses Grundeinkommen</a:t>
            </a:r>
          </a:p>
        </p:txBody>
      </p:sp>
    </p:spTree>
    <p:extLst>
      <p:ext uri="{BB962C8B-B14F-4D97-AF65-F5344CB8AC3E}">
        <p14:creationId xmlns:p14="http://schemas.microsoft.com/office/powerpoint/2010/main" val="146957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Chancengerechtigkeit - Chancengleichheit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507581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Behinderungen</a:t>
            </a:r>
          </a:p>
          <a:p>
            <a:r>
              <a:rPr lang="de-DE" dirty="0"/>
              <a:t>einschränkende soziale Umgebung</a:t>
            </a:r>
          </a:p>
          <a:p>
            <a:r>
              <a:rPr lang="de-DE" dirty="0"/>
              <a:t>Benachteiligung </a:t>
            </a:r>
            <a:r>
              <a:rPr lang="de-DE" dirty="0" err="1"/>
              <a:t>abh.</a:t>
            </a:r>
            <a:r>
              <a:rPr lang="de-DE" dirty="0"/>
              <a:t> von </a:t>
            </a:r>
          </a:p>
          <a:p>
            <a:pPr lvl="1"/>
            <a:r>
              <a:rPr lang="de-DE" dirty="0"/>
              <a:t>Option für kollektive oder private Erziehung</a:t>
            </a:r>
          </a:p>
          <a:p>
            <a:pPr lvl="1"/>
            <a:r>
              <a:rPr lang="de-DE" dirty="0"/>
              <a:t>Geschlecht, Herkunft, Lebensalter, …</a:t>
            </a:r>
          </a:p>
          <a:p>
            <a:pPr lvl="1"/>
            <a:r>
              <a:rPr lang="de-DE" dirty="0"/>
              <a:t>sexuelle Orientierung</a:t>
            </a:r>
          </a:p>
          <a:p>
            <a:r>
              <a:rPr lang="de-DE" dirty="0"/>
              <a:t>Berufswahl und –</a:t>
            </a:r>
            <a:r>
              <a:rPr lang="de-DE" dirty="0" err="1"/>
              <a:t>wechsel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Bekanntheit</a:t>
            </a:r>
          </a:p>
          <a:p>
            <a:pPr lvl="1"/>
            <a:r>
              <a:rPr lang="de-DE" dirty="0"/>
              <a:t>Befähigung</a:t>
            </a:r>
          </a:p>
          <a:p>
            <a:pPr lvl="1"/>
            <a:r>
              <a:rPr lang="de-DE" dirty="0"/>
              <a:t>Erfahrung/Beziehungen</a:t>
            </a:r>
          </a:p>
          <a:p>
            <a:r>
              <a:rPr lang="de-DE" dirty="0"/>
              <a:t>Gleichwertige/gleiche Lebensbedingungen</a:t>
            </a:r>
          </a:p>
          <a:p>
            <a:pPr lvl="1"/>
            <a:r>
              <a:rPr lang="de-DE" dirty="0"/>
              <a:t>Infrastruktur: Wasser, Abwasser, Verkehr, Bildung, Gesundheit, Kommunikation, Freizeit</a:t>
            </a:r>
          </a:p>
          <a:p>
            <a:pPr lvl="1"/>
            <a:r>
              <a:rPr lang="de-DE" dirty="0"/>
              <a:t>Einkommenschancen vs. Lebenshaltungskosten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9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Arbeitswelt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Machtverteilung Arbeitgeber-Arbeitnehmer bei Verhandlung über Arbeitsbedingungen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Einzelverhandlung oder Klein-/Großgewerkschaften oder Staat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Machtunterschiede je nach Hierarchieebene</a:t>
            </a:r>
          </a:p>
          <a:p>
            <a:pPr>
              <a:lnSpc>
                <a:spcPct val="110000"/>
              </a:lnSpc>
            </a:pPr>
            <a:endParaRPr lang="de-DE" dirty="0"/>
          </a:p>
          <a:p>
            <a:pPr>
              <a:lnSpc>
                <a:spcPct val="110000"/>
              </a:lnSpc>
            </a:pPr>
            <a:r>
              <a:rPr lang="de-DE" dirty="0"/>
              <a:t>Verteilung der Soziallasten auf Produktionsfaktoren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Steuer- oder Beitragsfinanzierung der sozialen Sicherung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Mieterträge und Rente</a:t>
            </a:r>
          </a:p>
          <a:p>
            <a:pPr lvl="1">
              <a:lnSpc>
                <a:spcPct val="110000"/>
              </a:lnSpc>
            </a:pPr>
            <a:r>
              <a:rPr lang="de-DE" dirty="0" err="1"/>
              <a:t>Niedrigst</a:t>
            </a:r>
            <a:r>
              <a:rPr lang="de-DE" dirty="0"/>
              <a:t>- und Hocheinkommen </a:t>
            </a:r>
            <a:r>
              <a:rPr lang="de-DE" dirty="0">
                <a:sym typeface="Symbol" panose="05050102010706020507" pitchFamily="18" charset="2"/>
              </a:rPr>
              <a:t></a:t>
            </a:r>
            <a:r>
              <a:rPr lang="de-DE" dirty="0"/>
              <a:t> Befreiung von GKV und GRV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13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F12CE4-13E1-4F7A-857F-AF3DF0C5CE41}"/>
              </a:ext>
            </a:extLst>
          </p:cNvPr>
          <p:cNvSpPr txBox="1"/>
          <p:nvPr/>
        </p:nvSpPr>
        <p:spPr>
          <a:xfrm>
            <a:off x="1088571" y="4581924"/>
            <a:ext cx="67273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GKV: Gesetzliche Krankenversicherung; GRV: Gesetzliche Rentenversicherung</a:t>
            </a:r>
          </a:p>
        </p:txBody>
      </p:sp>
    </p:spTree>
    <p:extLst>
      <p:ext uri="{BB962C8B-B14F-4D97-AF65-F5344CB8AC3E}">
        <p14:creationId xmlns:p14="http://schemas.microsoft.com/office/powerpoint/2010/main" val="10500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Arbeitsunfähigkeit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Arbeit als wesentliche Wohlstandsquelle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Einschränkungen durch</a:t>
            </a:r>
          </a:p>
          <a:p>
            <a:pPr lvl="1"/>
            <a:r>
              <a:rPr lang="de-DE" dirty="0"/>
              <a:t>Arbeitslosigkeit</a:t>
            </a:r>
          </a:p>
          <a:p>
            <a:pPr lvl="2"/>
            <a:r>
              <a:rPr lang="de-DE" dirty="0"/>
              <a:t>Gründe: Konjunktur, technologischer Wandel, Demografie, …</a:t>
            </a:r>
          </a:p>
          <a:p>
            <a:pPr lvl="1"/>
            <a:r>
              <a:rPr lang="de-DE" dirty="0"/>
              <a:t>Alter</a:t>
            </a:r>
          </a:p>
          <a:p>
            <a:pPr lvl="1"/>
            <a:r>
              <a:rPr lang="de-DE" dirty="0"/>
              <a:t>Krankheit, Pflegebedürftigkeit</a:t>
            </a:r>
          </a:p>
          <a:p>
            <a:pPr lvl="1"/>
            <a:r>
              <a:rPr lang="de-DE" dirty="0"/>
              <a:t>Soziale Aufgaben (Kinder, Eltern, …)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06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701402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1889 führte Bismarck zur Abwehr der sozialistischen Ideen die gesetzliche Rentenversicherung ein. Beitragszahler: alle Arbeiter sowie einfache Angestellte von 16 bis 69; Rentenbeginn: mit 70; </a:t>
            </a:r>
            <a:br>
              <a:rPr lang="de-DE" dirty="0"/>
            </a:br>
            <a:r>
              <a:rPr lang="de-DE" dirty="0"/>
              <a:t>Beitrag: 1,7% des Lohns zahlen zu je 50 % AG und AN. </a:t>
            </a:r>
            <a:br>
              <a:rPr lang="de-DE" dirty="0"/>
            </a:br>
            <a:endParaRPr lang="de-DE" dirty="0"/>
          </a:p>
          <a:p>
            <a:r>
              <a:rPr lang="de-DE" dirty="0"/>
              <a:t>Die durchschnittliche Lebenserwartung lag damals bei ca. 42 Jahren, die mittlere Rentenbezugsdauer im Renteneintrittsalter bei etwa 5 Jahren.</a:t>
            </a:r>
          </a:p>
          <a:p>
            <a:r>
              <a:rPr lang="de-DE" dirty="0"/>
              <a:t>Die durchschnittliche Lebenserwartung liegt heute bei Geburt bei etwa 80 Jahren und im gesetzlichen Renteneintrittsalter (ab 1916 für Männer 65 Jahre; z.Zt. 66,9) bei etwa 18 Jahren. </a:t>
            </a:r>
            <a:br>
              <a:rPr lang="de-DE" dirty="0"/>
            </a:br>
            <a:r>
              <a:rPr lang="de-DE" dirty="0"/>
              <a:t>Der tatsächliche Renteneintritt erfolgt derzeit im Schnitt mit knapp über 64 Jahren.</a:t>
            </a:r>
          </a:p>
          <a:p>
            <a:r>
              <a:rPr lang="de-DE" dirty="0"/>
              <a:t>Quellen: </a:t>
            </a:r>
            <a:r>
              <a:rPr lang="de-DE" dirty="0">
                <a:hlinkClick r:id="rId2" tooltip="Sozialministerium"/>
              </a:rPr>
              <a:t>1</a:t>
            </a:r>
            <a:r>
              <a:rPr lang="de-DE" dirty="0"/>
              <a:t>, </a:t>
            </a:r>
            <a:r>
              <a:rPr lang="de-DE" dirty="0">
                <a:hlinkClick r:id="rId3"/>
              </a:rPr>
              <a:t>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6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Alterung der Bevölkerung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>
                <a:hlinkClick r:id="rId2"/>
              </a:rPr>
              <a:t>Änderung des Altersaufbaus</a:t>
            </a:r>
            <a:r>
              <a:rPr lang="de-DE" dirty="0"/>
              <a:t> je nach Annahmen zu</a:t>
            </a:r>
          </a:p>
          <a:p>
            <a:pPr lvl="1"/>
            <a:r>
              <a:rPr lang="de-DE" dirty="0"/>
              <a:t>Geburtenhäufigkeit</a:t>
            </a:r>
          </a:p>
          <a:p>
            <a:pPr lvl="1"/>
            <a:r>
              <a:rPr lang="de-DE" dirty="0"/>
              <a:t>Zuwanderungssaldo</a:t>
            </a:r>
          </a:p>
          <a:p>
            <a:pPr lvl="1"/>
            <a:r>
              <a:rPr lang="de-DE" dirty="0"/>
              <a:t>Lebenserwartung</a:t>
            </a:r>
          </a:p>
          <a:p>
            <a:r>
              <a:rPr lang="de-DE" dirty="0"/>
              <a:t>In jedem Szenario:</a:t>
            </a:r>
          </a:p>
          <a:p>
            <a:pPr lvl="1"/>
            <a:r>
              <a:rPr lang="de-DE" dirty="0"/>
              <a:t>Sinkende Erwerbsbevölkerung</a:t>
            </a:r>
          </a:p>
          <a:p>
            <a:pPr lvl="1"/>
            <a:r>
              <a:rPr lang="de-DE" dirty="0"/>
              <a:t>Steigende Alterslast</a:t>
            </a:r>
          </a:p>
          <a:p>
            <a:r>
              <a:rPr lang="de-DE" dirty="0"/>
              <a:t>Folgethemen</a:t>
            </a:r>
          </a:p>
          <a:p>
            <a:pPr lvl="1"/>
            <a:r>
              <a:rPr lang="de-DE" dirty="0"/>
              <a:t>Finanzierung der Nicht-Arbeitsphase</a:t>
            </a:r>
          </a:p>
          <a:p>
            <a:pPr lvl="1"/>
            <a:r>
              <a:rPr lang="de-DE" dirty="0"/>
              <a:t>Zusätzliche Krankheitslast durch Alterung und medizinischen Fortschritt</a:t>
            </a:r>
          </a:p>
          <a:p>
            <a:pPr lvl="1"/>
            <a:r>
              <a:rPr lang="de-DE" dirty="0"/>
              <a:t>Pflegebedürftigkeit mit Fremdbetreuung </a:t>
            </a:r>
            <a:br>
              <a:rPr lang="de-DE" dirty="0"/>
            </a:br>
            <a:r>
              <a:rPr lang="de-DE" dirty="0"/>
              <a:t>wegen Mobilitätsforderung und „</a:t>
            </a:r>
            <a:r>
              <a:rPr lang="de-DE" dirty="0" err="1"/>
              <a:t>Versingelung</a:t>
            </a:r>
            <a:r>
              <a:rPr lang="de-DE" dirty="0"/>
              <a:t>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6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99D9F31-3C24-4F6B-AB18-46742C94C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3" y="0"/>
            <a:ext cx="7488331" cy="5143500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1668F99-A42A-4736-8294-1A622FE6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791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17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D606DA1-68F2-4252-B278-606CAF95AE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8"/>
          <a:stretch/>
        </p:blipFill>
        <p:spPr>
          <a:xfrm>
            <a:off x="4059161" y="0"/>
            <a:ext cx="5084839" cy="51435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132C3C7-5E6F-4576-8F58-29F73A0C9619}"/>
              </a:ext>
            </a:extLst>
          </p:cNvPr>
          <p:cNvSpPr txBox="1"/>
          <p:nvPr/>
        </p:nvSpPr>
        <p:spPr>
          <a:xfrm>
            <a:off x="0" y="4979552"/>
            <a:ext cx="171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demografie-portal.de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2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3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99D9F31-3C24-4F6B-AB18-46742C94C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3" y="0"/>
            <a:ext cx="7488331" cy="5143500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1668F99-A42A-4736-8294-1A622FE6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791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18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D606DA1-68F2-4252-B278-606CAF95AE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8"/>
          <a:stretch/>
        </p:blipFill>
        <p:spPr>
          <a:xfrm>
            <a:off x="4059161" y="0"/>
            <a:ext cx="5084839" cy="51435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132C3C7-5E6F-4576-8F58-29F73A0C9619}"/>
              </a:ext>
            </a:extLst>
          </p:cNvPr>
          <p:cNvSpPr txBox="1"/>
          <p:nvPr/>
        </p:nvSpPr>
        <p:spPr>
          <a:xfrm>
            <a:off x="0" y="4979552"/>
            <a:ext cx="171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demografie-portal.de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2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3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26B9EA8-D4D6-44CA-BA68-FB8A597B12B3}"/>
              </a:ext>
            </a:extLst>
          </p:cNvPr>
          <p:cNvGrpSpPr/>
          <p:nvPr/>
        </p:nvGrpSpPr>
        <p:grpSpPr>
          <a:xfrm>
            <a:off x="4593478" y="-12798"/>
            <a:ext cx="3585027" cy="5156298"/>
            <a:chOff x="2583543" y="11372"/>
            <a:chExt cx="3585027" cy="515629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D27A3E3-9B7F-4AFB-B375-86B9D73BB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3543" y="11372"/>
              <a:ext cx="3585027" cy="5156298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E21EF1C-B669-4F2D-BABB-FE0DC7405F5B}"/>
                </a:ext>
              </a:extLst>
            </p:cNvPr>
            <p:cNvSpPr txBox="1"/>
            <p:nvPr/>
          </p:nvSpPr>
          <p:spPr>
            <a:xfrm>
              <a:off x="2742897" y="19542"/>
              <a:ext cx="315587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Zweitstimmenanteile der AfD Bundestag 2021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96406016-876A-4BD7-8CE6-192908C7DB9E}"/>
              </a:ext>
            </a:extLst>
          </p:cNvPr>
          <p:cNvSpPr txBox="1"/>
          <p:nvPr/>
        </p:nvSpPr>
        <p:spPr>
          <a:xfrm>
            <a:off x="2641398" y="3171371"/>
            <a:ext cx="2067690" cy="830997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Alter, Abwanderung, abgekoppelt fühlen</a:t>
            </a:r>
            <a:b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AfD</a:t>
            </a:r>
          </a:p>
        </p:txBody>
      </p:sp>
    </p:spTree>
    <p:extLst>
      <p:ext uri="{BB962C8B-B14F-4D97-AF65-F5344CB8AC3E}">
        <p14:creationId xmlns:p14="http://schemas.microsoft.com/office/powerpoint/2010/main" val="33067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79E-6 L -0.50243 0.0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22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71580-4847-447B-AED5-55EBB4D8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Lösungswege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958840-2EFA-46DE-BECD-D8CE1D93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Infrastrukturverbesserung/-aufrechterhaltung</a:t>
            </a:r>
          </a:p>
          <a:p>
            <a:pPr lvl="1"/>
            <a:r>
              <a:rPr lang="de-DE" dirty="0"/>
              <a:t>Daten</a:t>
            </a:r>
          </a:p>
          <a:p>
            <a:pPr lvl="1"/>
            <a:r>
              <a:rPr lang="de-DE" dirty="0"/>
              <a:t>Verkehr</a:t>
            </a:r>
          </a:p>
          <a:p>
            <a:pPr lvl="1"/>
            <a:r>
              <a:rPr lang="de-DE" dirty="0"/>
              <a:t>Einkauf</a:t>
            </a:r>
          </a:p>
          <a:p>
            <a:r>
              <a:rPr lang="de-DE" dirty="0"/>
              <a:t>Regionale Ansiedelungspolitik</a:t>
            </a:r>
          </a:p>
          <a:p>
            <a:pPr lvl="1"/>
            <a:r>
              <a:rPr lang="de-DE" dirty="0"/>
              <a:t>Unternehmen</a:t>
            </a:r>
          </a:p>
          <a:p>
            <a:pPr lvl="1"/>
            <a:r>
              <a:rPr lang="de-DE" dirty="0"/>
              <a:t>Verwaltungsstrukturen</a:t>
            </a:r>
          </a:p>
          <a:p>
            <a:pPr lvl="1"/>
            <a:r>
              <a:rPr lang="de-DE" dirty="0"/>
              <a:t>Museumsteile</a:t>
            </a:r>
          </a:p>
          <a:p>
            <a:r>
              <a:rPr lang="de-DE" dirty="0"/>
              <a:t>Hochschulen als Entwicklungskerne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E58AE7-6DBB-4651-B92C-6D77782E8A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4475C9-D803-4F9F-9E21-C44CEACCD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19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8DF09B-FC18-46AE-A4D5-56420E69CB9C}"/>
              </a:ext>
            </a:extLst>
          </p:cNvPr>
          <p:cNvSpPr txBox="1"/>
          <p:nvPr/>
        </p:nvSpPr>
        <p:spPr>
          <a:xfrm>
            <a:off x="2235200" y="1769865"/>
            <a:ext cx="201022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Freizeit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Bildung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78D418-B211-4534-82BB-4BEB831DDA52}"/>
              </a:ext>
            </a:extLst>
          </p:cNvPr>
          <p:cNvSpPr txBox="1"/>
          <p:nvPr/>
        </p:nvSpPr>
        <p:spPr>
          <a:xfrm>
            <a:off x="4245429" y="1769865"/>
            <a:ext cx="31496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Kinderbetreuung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Gastronomie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E9BAFB-C5BC-4E7E-AF1E-F0F9F8CA2D14}"/>
              </a:ext>
            </a:extLst>
          </p:cNvPr>
          <p:cNvSpPr txBox="1"/>
          <p:nvPr/>
        </p:nvSpPr>
        <p:spPr>
          <a:xfrm>
            <a:off x="3577772" y="3098686"/>
            <a:ext cx="39043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Weiterführende Schulen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Berufliche Bildungszentren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13C97D63-4015-496F-B7A6-1DA44BFC5DCB}"/>
              </a:ext>
            </a:extLst>
          </p:cNvPr>
          <p:cNvSpPr/>
          <p:nvPr/>
        </p:nvSpPr>
        <p:spPr>
          <a:xfrm>
            <a:off x="7003143" y="1385889"/>
            <a:ext cx="478971" cy="322965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E7FDC1-E116-4840-B22D-D847E0672E84}"/>
              </a:ext>
            </a:extLst>
          </p:cNvPr>
          <p:cNvSpPr txBox="1"/>
          <p:nvPr/>
        </p:nvSpPr>
        <p:spPr>
          <a:xfrm>
            <a:off x="7573282" y="1892720"/>
            <a:ext cx="145868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 mühsam; nicht kurzfristig; öffentliche Haushalte finanz-schwach</a:t>
            </a:r>
          </a:p>
        </p:txBody>
      </p:sp>
    </p:spTree>
    <p:extLst>
      <p:ext uri="{BB962C8B-B14F-4D97-AF65-F5344CB8AC3E}">
        <p14:creationId xmlns:p14="http://schemas.microsoft.com/office/powerpoint/2010/main" val="3988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428519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88643"/>
              </p:ext>
            </p:extLst>
          </p:nvPr>
        </p:nvGraphicFramePr>
        <p:xfrm>
          <a:off x="2488095" y="689113"/>
          <a:ext cx="4167809" cy="410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Kapitel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Folien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Grundüberlegungen zur Sozialpolitik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dec"/>
                        </a:tabLst>
                      </a:pPr>
                      <a:r>
                        <a:rPr lang="de-DE" dirty="0">
                          <a:hlinkClick r:id="rId2" action="ppaction://hlinksldjump"/>
                        </a:rPr>
                        <a:t>03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Wichtige Begrifflichkeiten</a:t>
                      </a:r>
                    </a:p>
                    <a:p>
                      <a:r>
                        <a:rPr lang="de-DE" dirty="0"/>
                        <a:t>	Distribution und Allokation</a:t>
                      </a:r>
                    </a:p>
                    <a:p>
                      <a:r>
                        <a:rPr lang="de-DE" dirty="0"/>
                        <a:t>		Öffentliche und meritorische Güter</a:t>
                      </a:r>
                    </a:p>
                    <a:p>
                      <a:r>
                        <a:rPr lang="de-DE" dirty="0"/>
                        <a:t>	Sozialer Verteilungskampf</a:t>
                      </a:r>
                    </a:p>
                    <a:p>
                      <a:r>
                        <a:rPr lang="de-DE" dirty="0"/>
                        <a:t>	Gerechtigkeitsnormen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dec"/>
                        </a:tabLst>
                      </a:pPr>
                      <a:r>
                        <a:rPr lang="de-DE" dirty="0">
                          <a:hlinkClick r:id="rId3" action="ppaction://hlinksldjump"/>
                        </a:rPr>
                        <a:t>04-09</a:t>
                      </a:r>
                      <a:endParaRPr lang="de-DE" dirty="0"/>
                    </a:p>
                    <a:p>
                      <a:pPr>
                        <a:tabLst>
                          <a:tab pos="357188" algn="dec"/>
                        </a:tabLst>
                      </a:pP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4" action="ppaction://hlinksldjump"/>
                        </a:rPr>
                        <a:t>5</a:t>
                      </a:r>
                      <a:br>
                        <a:rPr lang="de-DE" dirty="0">
                          <a:hlinkClick r:id="rId4" action="ppaction://hlinksldjump"/>
                        </a:rPr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5" action="ppaction://hlinksldjump"/>
                        </a:rPr>
                        <a:t>7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6" action="ppaction://hlinksldjump"/>
                        </a:rPr>
                        <a:t>8</a:t>
                      </a:r>
                      <a:br>
                        <a:rPr lang="de-DE" dirty="0">
                          <a:hlinkClick r:id="rId6" action="ppaction://hlinksldjump"/>
                        </a:rPr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7" action="ppaction://hlinksldjump"/>
                        </a:rPr>
                        <a:t>9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Sozialpolitische Themen</a:t>
                      </a:r>
                    </a:p>
                    <a:p>
                      <a:r>
                        <a:rPr lang="de-DE" dirty="0"/>
                        <a:t>		Lebenslauf</a:t>
                      </a:r>
                      <a:br>
                        <a:rPr lang="de-DE" dirty="0"/>
                      </a:br>
                      <a:r>
                        <a:rPr lang="de-DE" dirty="0"/>
                        <a:t>		Chancengerechtigkeit oder -gleichheit</a:t>
                      </a:r>
                    </a:p>
                    <a:p>
                      <a:r>
                        <a:rPr lang="de-DE" dirty="0"/>
                        <a:t>		Arbeitswelt und Arbeitsunfähigkeit</a:t>
                      </a:r>
                      <a:br>
                        <a:rPr lang="de-DE" dirty="0"/>
                      </a:br>
                      <a:r>
                        <a:rPr lang="de-DE" dirty="0"/>
                        <a:t>	Alter</a:t>
                      </a:r>
                    </a:p>
                    <a:p>
                      <a:r>
                        <a:rPr lang="de-DE" dirty="0"/>
                        <a:t>		Entwicklungen und Folgen</a:t>
                      </a:r>
                    </a:p>
                    <a:p>
                      <a:r>
                        <a:rPr lang="de-DE" dirty="0"/>
                        <a:t>		Lösungsansätze</a:t>
                      </a:r>
                      <a:br>
                        <a:rPr lang="de-DE" dirty="0"/>
                      </a:br>
                      <a:r>
                        <a:rPr lang="de-DE" dirty="0"/>
                        <a:t>		Wahlen</a:t>
                      </a:r>
                    </a:p>
                    <a:p>
                      <a:r>
                        <a:rPr lang="de-DE" dirty="0"/>
                        <a:t>	Diskriminierung</a:t>
                      </a:r>
                    </a:p>
                    <a:p>
                      <a:r>
                        <a:rPr lang="de-DE" dirty="0"/>
                        <a:t>		Geschlecht</a:t>
                      </a:r>
                      <a:br>
                        <a:rPr lang="de-DE" dirty="0"/>
                      </a:br>
                      <a:r>
                        <a:rPr lang="de-DE" dirty="0"/>
                        <a:t>		Bildung</a:t>
                      </a:r>
                      <a:r>
                        <a:rPr lang="de-DE" baseline="0" dirty="0"/>
                        <a:t> und Elterneinkommen</a:t>
                      </a:r>
                      <a:br>
                        <a:rPr lang="de-DE" baseline="0" dirty="0"/>
                      </a:br>
                      <a:r>
                        <a:rPr lang="de-DE" baseline="0" dirty="0"/>
                        <a:t>		Einkommen und Gesundheit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dec"/>
                        </a:tabLst>
                      </a:pPr>
                      <a:r>
                        <a:rPr lang="de-DE" dirty="0">
                          <a:hlinkClick r:id="rId8" action="ppaction://hlinksldjump"/>
                        </a:rPr>
                        <a:t>10-33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9" action="ppaction://hlinksldjump"/>
                        </a:rPr>
                        <a:t>11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10" action="ppaction://hlinksldjump"/>
                        </a:rPr>
                        <a:t>12</a:t>
                      </a:r>
                      <a:br>
                        <a:rPr lang="de-DE" dirty="0">
                          <a:hlinkClick r:id="rId10" action="ppaction://hlinksldjump"/>
                        </a:rPr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11" action="ppaction://hlinksldjump"/>
                        </a:rPr>
                        <a:t>13</a:t>
                      </a:r>
                      <a:br>
                        <a:rPr lang="de-DE" dirty="0"/>
                      </a:br>
                      <a:r>
                        <a:rPr lang="de-DE" dirty="0">
                          <a:hlinkClick r:id="rId12" action="ppaction://hlinksldjump"/>
                        </a:rPr>
                        <a:t>15-25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13" action="ppaction://hlinksldjump"/>
                        </a:rPr>
                        <a:t>16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14" action="ppaction://hlinksldjump"/>
                        </a:rPr>
                        <a:t>23</a:t>
                      </a:r>
                      <a:br>
                        <a:rPr lang="de-DE" dirty="0">
                          <a:hlinkClick r:id="rId14" action="ppaction://hlinksldjump"/>
                        </a:rPr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15" action="ppaction://hlinksldjump"/>
                        </a:rPr>
                        <a:t>24</a:t>
                      </a:r>
                      <a:br>
                        <a:rPr lang="de-DE" dirty="0">
                          <a:hlinkClick r:id="rId15" action="ppaction://hlinksldjump"/>
                        </a:rPr>
                      </a:br>
                      <a:r>
                        <a:rPr lang="de-DE" dirty="0">
                          <a:hlinkClick r:id="rId16" action="ppaction://hlinksldjump"/>
                        </a:rPr>
                        <a:t>26-33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17" action="ppaction://hlinksldjump"/>
                        </a:rPr>
                        <a:t>27</a:t>
                      </a:r>
                      <a:br>
                        <a:rPr lang="de-DE" dirty="0">
                          <a:hlinkClick r:id="rId17" action="ppaction://hlinksldjump"/>
                        </a:rPr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18" action="ppaction://hlinksldjump"/>
                        </a:rPr>
                        <a:t>28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19" action="ppaction://hlinksldjump"/>
                        </a:rPr>
                        <a:t>33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Andere Indikatoren für sozialpolitischen Handlungsbedarf</a:t>
                      </a:r>
                    </a:p>
                    <a:p>
                      <a:r>
                        <a:rPr lang="de-DE" dirty="0"/>
                        <a:t>	UNO</a:t>
                      </a:r>
                    </a:p>
                    <a:p>
                      <a:r>
                        <a:rPr lang="de-DE" dirty="0"/>
                        <a:t>	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dec"/>
                        </a:tabLst>
                      </a:pPr>
                      <a:r>
                        <a:rPr lang="de-DE" dirty="0">
                          <a:hlinkClick r:id="rId20" action="ppaction://hlinksldjump"/>
                        </a:rPr>
                        <a:t>34-38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21" action="ppaction://hlinksldjump"/>
                        </a:rPr>
                        <a:t>35</a:t>
                      </a:r>
                      <a:br>
                        <a:rPr lang="de-DE" dirty="0"/>
                      </a:br>
                      <a:r>
                        <a:rPr lang="de-DE" dirty="0"/>
                        <a:t>	</a:t>
                      </a:r>
                      <a:r>
                        <a:rPr lang="de-DE" dirty="0">
                          <a:hlinkClick r:id="rId22" action="ppaction://hlinksldjump"/>
                        </a:rPr>
                        <a:t>36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821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412194"/>
              </p:ext>
            </p:extLst>
          </p:nvPr>
        </p:nvGraphicFramePr>
        <p:xfrm>
          <a:off x="4145238" y="126208"/>
          <a:ext cx="4829175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1"/>
          <p:cNvSpPr txBox="1"/>
          <p:nvPr/>
        </p:nvSpPr>
        <p:spPr>
          <a:xfrm>
            <a:off x="7825408" y="942380"/>
            <a:ext cx="9939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Frauen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37807" y="2583658"/>
            <a:ext cx="22992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Sandwichgeneration</a:t>
            </a:r>
          </a:p>
        </p:txBody>
      </p:sp>
      <p:cxnSp>
        <p:nvCxnSpPr>
          <p:cNvPr id="10" name="Gerade Verbindung mit Pfeil 9"/>
          <p:cNvCxnSpPr>
            <a:stCxn id="3" idx="0"/>
          </p:cNvCxnSpPr>
          <p:nvPr/>
        </p:nvCxnSpPr>
        <p:spPr>
          <a:xfrm flipH="1" flipV="1">
            <a:off x="2184119" y="2047462"/>
            <a:ext cx="3314" cy="54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184119" y="2919676"/>
            <a:ext cx="0" cy="54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15832" y="1538033"/>
            <a:ext cx="27365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Zahlt soziale Sicherung 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für Andere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Baut eigene private Vorsorge auf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22458" y="3455928"/>
            <a:ext cx="27365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Finanziert Kindererziehung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und Ausbildung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1468502" y="2919677"/>
            <a:ext cx="0" cy="540000"/>
          </a:xfrm>
          <a:prstGeom prst="straightConnector1">
            <a:avLst/>
          </a:prstGeom>
          <a:ln w="762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2874515" y="2919676"/>
            <a:ext cx="0" cy="540000"/>
          </a:xfrm>
          <a:prstGeom prst="straightConnector1">
            <a:avLst/>
          </a:prstGeom>
          <a:ln w="762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1468502" y="2047460"/>
            <a:ext cx="0" cy="540000"/>
          </a:xfrm>
          <a:prstGeom prst="straightConnector1">
            <a:avLst/>
          </a:prstGeom>
          <a:ln w="762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2883386" y="2047460"/>
            <a:ext cx="0" cy="540000"/>
          </a:xfrm>
          <a:prstGeom prst="straightConnector1">
            <a:avLst/>
          </a:prstGeom>
          <a:ln w="762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600071" y="2506713"/>
            <a:ext cx="90534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Erwerbs-abneigung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6235" y="2520218"/>
            <a:ext cx="90534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Erwerbs-risiken</a:t>
            </a:r>
          </a:p>
        </p:txBody>
      </p:sp>
      <p:cxnSp>
        <p:nvCxnSpPr>
          <p:cNvPr id="30" name="Gerade Verbindung mit Pfeil 29"/>
          <p:cNvCxnSpPr>
            <a:endCxn id="3" idx="1"/>
          </p:cNvCxnSpPr>
          <p:nvPr/>
        </p:nvCxnSpPr>
        <p:spPr>
          <a:xfrm flipV="1">
            <a:off x="772549" y="2722158"/>
            <a:ext cx="288000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3300847" y="2722157"/>
            <a:ext cx="288000" cy="1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E92C407-AFD1-4511-B10A-C8566AF74742}"/>
              </a:ext>
            </a:extLst>
          </p:cNvPr>
          <p:cNvSpPr txBox="1"/>
          <p:nvPr/>
        </p:nvSpPr>
        <p:spPr>
          <a:xfrm>
            <a:off x="5314122" y="4956469"/>
            <a:ext cx="285584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Datenquelle: Statistisches Bundesamt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3" tooltip="Bevölkerung Deutschlands bis 2060 - Ergebnisse der 14. koordinierten Bevölkerungsvorausberechnung 2019 - Hauptvarianten 1 bis 9"/>
              </a:rPr>
              <a:t>1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4" tooltip="Erwerbsbeteiligung der Bevölkerung Fachserie 1 Reihe 4.1"/>
              </a:rPr>
              <a:t>2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5" tooltip="Sozialversicherungspflichtige Beschäftigung 2019"/>
              </a:rPr>
              <a:t>3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7104"/>
            <a:ext cx="7886700" cy="531912"/>
          </a:xfrm>
        </p:spPr>
        <p:txBody>
          <a:bodyPr/>
          <a:lstStyle/>
          <a:p>
            <a:r>
              <a:rPr lang="de-DE" dirty="0"/>
              <a:t>Augen auf bei der Partnerwahl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21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4922047-9683-497A-B579-BC6430E25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229" y="634034"/>
            <a:ext cx="6111011" cy="447824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50385D4-D1F0-4C16-9D24-88B7B4111B56}"/>
              </a:ext>
            </a:extLst>
          </p:cNvPr>
          <p:cNvSpPr txBox="1"/>
          <p:nvPr/>
        </p:nvSpPr>
        <p:spPr>
          <a:xfrm>
            <a:off x="5043714" y="4644153"/>
            <a:ext cx="1524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bibb.de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328593" y="1418320"/>
            <a:ext cx="193189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Natürlicher Männerüberhang: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Geburten: 105 Jungen: 100 Mädchen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weniger tödliche Unfälle v.a. Auto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bessere Medizin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kein Krieg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28593" y="3083840"/>
            <a:ext cx="17428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Unter den jungen Menschen wandern Frauen eher ab, Männer bleiben/ pendeln öfter</a:t>
            </a:r>
          </a:p>
        </p:txBody>
      </p:sp>
    </p:spTree>
    <p:extLst>
      <p:ext uri="{BB962C8B-B14F-4D97-AF65-F5344CB8AC3E}">
        <p14:creationId xmlns:p14="http://schemas.microsoft.com/office/powerpoint/2010/main" val="25657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BBC548-2BD7-4A24-8619-72A8D73CA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04"/>
            <a:ext cx="9144000" cy="43410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059C2E9-E264-460D-BF80-2AEAACA3B615}"/>
              </a:ext>
            </a:extLst>
          </p:cNvPr>
          <p:cNvSpPr txBox="1"/>
          <p:nvPr/>
        </p:nvSpPr>
        <p:spPr>
          <a:xfrm>
            <a:off x="0" y="4979552"/>
            <a:ext cx="171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demografie-portal.de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47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01146BE-D289-476B-AC13-1FD4D5CF9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DDE968-C708-4248-A68A-4C5FDDD32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D21A9-8EC7-469B-82AC-F0715A44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1" y="0"/>
            <a:ext cx="7600097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42DC28-71CF-4EF1-9A36-B4F51782D9CA}"/>
              </a:ext>
            </a:extLst>
          </p:cNvPr>
          <p:cNvSpPr txBox="1"/>
          <p:nvPr/>
        </p:nvSpPr>
        <p:spPr>
          <a:xfrm>
            <a:off x="4913085" y="4917997"/>
            <a:ext cx="17126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demografie-portal.de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4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BED1CF9-28A8-4B3E-9B3B-0635281E3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C07631-4B63-4E8D-AABC-8CA7AD8EA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7EFEE2-C9E6-4979-8035-DA4257DBD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6" y="0"/>
            <a:ext cx="7039428" cy="504231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23BE53-DC6C-4429-9FBF-873499A348A1}"/>
              </a:ext>
            </a:extLst>
          </p:cNvPr>
          <p:cNvSpPr txBox="1"/>
          <p:nvPr/>
        </p:nvSpPr>
        <p:spPr>
          <a:xfrm>
            <a:off x="7431314" y="801007"/>
            <a:ext cx="1553029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Hinweis: wegen der Progressivität der Einkommensteuer ist das Rentenniveau nach Steuern i.d.R. höher.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Beispiel 2021: </a:t>
            </a:r>
          </a:p>
          <a:p>
            <a:pPr marL="171450" indent="-171450">
              <a:buFont typeface="Symbol" panose="05050102010706020507" pitchFamily="18" charset="2"/>
              <a:buChar char="Æ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Arbeitseinkommen vor Steuern: 33.282</a:t>
            </a:r>
          </a:p>
          <a:p>
            <a:pPr marL="171450" indent="-171450">
              <a:buFont typeface="Symbol" panose="05050102010706020507" pitchFamily="18" charset="2"/>
              <a:buChar char="Æ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Altersrente bei 45 Jahren vor Steuern 16.432 </a:t>
            </a:r>
          </a:p>
          <a:p>
            <a:r>
              <a:rPr lang="de-DE" sz="12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≙</a:t>
            </a:r>
            <a:r>
              <a:rPr lang="de-DE" sz="1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49,4%; </a:t>
            </a:r>
          </a:p>
          <a:p>
            <a:r>
              <a:rPr lang="de-DE" sz="1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nach Steuern: 55,7%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03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Lösungswege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Akzeptanz der Verschlechterung</a:t>
            </a:r>
          </a:p>
          <a:p>
            <a:r>
              <a:rPr lang="de-DE" dirty="0"/>
              <a:t>Mehr private Vorsorge (Immobilien, Aktien, …)</a:t>
            </a:r>
          </a:p>
          <a:p>
            <a:r>
              <a:rPr lang="de-DE" dirty="0"/>
              <a:t>Späterer Renteneintritt</a:t>
            </a:r>
          </a:p>
          <a:p>
            <a:endParaRPr lang="de-DE" dirty="0"/>
          </a:p>
          <a:p>
            <a:r>
              <a:rPr lang="de-DE" dirty="0"/>
              <a:t>Nur bedingt geeignet</a:t>
            </a:r>
          </a:p>
          <a:p>
            <a:pPr lvl="1"/>
            <a:r>
              <a:rPr lang="de-DE" dirty="0"/>
              <a:t>Ausweitung der Erwerbstätigkeit</a:t>
            </a:r>
          </a:p>
          <a:p>
            <a:pPr lvl="1"/>
            <a:r>
              <a:rPr lang="de-DE" dirty="0"/>
              <a:t>Befristeter Arbeitskräfteimport</a:t>
            </a:r>
          </a:p>
          <a:p>
            <a:pPr lvl="1"/>
            <a:r>
              <a:rPr lang="de-DE" dirty="0"/>
              <a:t>Ausweitung der </a:t>
            </a:r>
            <a:r>
              <a:rPr lang="de-DE" dirty="0" err="1"/>
              <a:t>Renteneinzahler</a:t>
            </a:r>
            <a:r>
              <a:rPr lang="de-DE" dirty="0"/>
              <a:t> (Beamte, Selbst., gutverdienende Angestellte)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997148" y="3340061"/>
            <a:ext cx="143786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 Renten-berechtigte; Arbeitsplatzzahl unklar; </a:t>
            </a:r>
            <a:b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evtl. höhere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-Rente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712982"/>
          </a:xfrm>
        </p:spPr>
        <p:txBody>
          <a:bodyPr/>
          <a:lstStyle/>
          <a:p>
            <a:r>
              <a:rPr lang="de-DE" dirty="0"/>
              <a:t>Politik für die Alten?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26</a:t>
            </a:fld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A163F84-2055-4EB8-8650-910447DF6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" y="756953"/>
            <a:ext cx="6553200" cy="4302606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CEC190F-A17C-4AF6-BA80-385ECA60B5DC}"/>
              </a:ext>
            </a:extLst>
          </p:cNvPr>
          <p:cNvSpPr txBox="1"/>
          <p:nvPr/>
        </p:nvSpPr>
        <p:spPr>
          <a:xfrm>
            <a:off x="3599543" y="4603038"/>
            <a:ext cx="21263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demografie-portal.de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B72E85F-1209-4CF1-A58E-3716FA6930E9}"/>
              </a:ext>
            </a:extLst>
          </p:cNvPr>
          <p:cNvCxnSpPr>
            <a:cxnSpLocks/>
          </p:cNvCxnSpPr>
          <p:nvPr/>
        </p:nvCxnSpPr>
        <p:spPr>
          <a:xfrm>
            <a:off x="3135086" y="3287486"/>
            <a:ext cx="464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627D5A3-97B7-4C74-B80D-FE3DA7904B71}"/>
              </a:ext>
            </a:extLst>
          </p:cNvPr>
          <p:cNvCxnSpPr>
            <a:cxnSpLocks/>
          </p:cNvCxnSpPr>
          <p:nvPr/>
        </p:nvCxnSpPr>
        <p:spPr>
          <a:xfrm>
            <a:off x="6814458" y="1168400"/>
            <a:ext cx="0" cy="35269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FC78BB98-532D-40B4-A319-912BA07CC465}"/>
              </a:ext>
            </a:extLst>
          </p:cNvPr>
          <p:cNvSpPr txBox="1"/>
          <p:nvPr/>
        </p:nvSpPr>
        <p:spPr>
          <a:xfrm>
            <a:off x="6407151" y="3394592"/>
            <a:ext cx="26298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wahlentscheidende Wähler (Medianwähler) ist etwa 50 Jahre alt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C33DDC4-84AD-402D-9DC0-8BDA4AA9620B}"/>
              </a:ext>
            </a:extLst>
          </p:cNvPr>
          <p:cNvGrpSpPr/>
          <p:nvPr/>
        </p:nvGrpSpPr>
        <p:grpSpPr>
          <a:xfrm>
            <a:off x="4002310" y="1643989"/>
            <a:ext cx="1240965" cy="1643496"/>
            <a:chOff x="4002310" y="1643989"/>
            <a:chExt cx="1240965" cy="1643496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8753BBE-9FEB-4605-8ECB-127C1806BDF1}"/>
                </a:ext>
              </a:extLst>
            </p:cNvPr>
            <p:cNvSpPr/>
            <p:nvPr/>
          </p:nvSpPr>
          <p:spPr>
            <a:xfrm>
              <a:off x="4506685" y="3047999"/>
              <a:ext cx="232216" cy="23948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ED1CA560-F746-4C21-8171-958433CE1EBC}"/>
                </a:ext>
              </a:extLst>
            </p:cNvPr>
            <p:cNvCxnSpPr/>
            <p:nvPr/>
          </p:nvCxnSpPr>
          <p:spPr>
            <a:xfrm>
              <a:off x="4622800" y="1941546"/>
              <a:ext cx="0" cy="12261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68A6BAD-A1E3-4B9F-B5E4-F95CF68ED863}"/>
                </a:ext>
              </a:extLst>
            </p:cNvPr>
            <p:cNvSpPr txBox="1"/>
            <p:nvPr/>
          </p:nvSpPr>
          <p:spPr>
            <a:xfrm>
              <a:off x="4002310" y="1643989"/>
              <a:ext cx="12409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Zweitwähler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5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Diskriminierung und Integration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423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Gender Pay Gap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28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1" y="1033670"/>
            <a:ext cx="3811341" cy="381662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CA393DE-254D-4EF8-8DC7-F1DA8C670CB3}"/>
              </a:ext>
            </a:extLst>
          </p:cNvPr>
          <p:cNvGrpSpPr/>
          <p:nvPr/>
        </p:nvGrpSpPr>
        <p:grpSpPr>
          <a:xfrm>
            <a:off x="3355189" y="2941983"/>
            <a:ext cx="5157410" cy="2201517"/>
            <a:chOff x="3986590" y="2895600"/>
            <a:chExt cx="5157410" cy="220151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63C4648-5060-4BBE-A599-8440197F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6590" y="2895600"/>
              <a:ext cx="5157410" cy="2201517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6AB3C2E-5585-40EC-831B-63116A1D591C}"/>
                </a:ext>
              </a:extLst>
            </p:cNvPr>
            <p:cNvSpPr txBox="1"/>
            <p:nvPr/>
          </p:nvSpPr>
          <p:spPr>
            <a:xfrm>
              <a:off x="5892771" y="3792826"/>
              <a:ext cx="261982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Brutto-Stundenverdienst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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2023 in €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264AC5AB-1AAB-4271-BA1E-0AB204B48F2B}"/>
              </a:ext>
            </a:extLst>
          </p:cNvPr>
          <p:cNvSpPr txBox="1"/>
          <p:nvPr/>
        </p:nvSpPr>
        <p:spPr>
          <a:xfrm rot="20874561">
            <a:off x="4697275" y="1090992"/>
            <a:ext cx="4170593" cy="14157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/>
              <a:t>Zu Beginn der Messung im Jahr 2006 betrug der geschlechterspezifische Verdienstabstand noch 23 %. Seit 2020 verharrt er bei 18 %. Nach wie vor ist der unbereinigte Gender Pay Gap in Ostdeutschland deutlich kleiner als in Westdeutschland: In Ostdeutschland lag er im Jahr 2023 bei 7 %, in Westdeutschland bei 19 % (2006: Ostdeutschland: 6 %, Westdeutschland: 24 %).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destatis.de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D6EA17-83DB-4F28-9CDE-6B3E249D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7" y="273846"/>
            <a:ext cx="8711293" cy="708795"/>
          </a:xfrm>
        </p:spPr>
        <p:txBody>
          <a:bodyPr/>
          <a:lstStyle/>
          <a:p>
            <a:r>
              <a:rPr lang="de-DE" dirty="0"/>
              <a:t>Unbereinigter Gender Pay Gap nach Gruppen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64C913-FB96-48AC-9667-9BC89D3D1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347886-0EA3-4B35-8BAE-385A5BEB7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29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6BD33B-29AF-4E33-841C-6055FDC0617B}"/>
              </a:ext>
            </a:extLst>
          </p:cNvPr>
          <p:cNvSpPr txBox="1"/>
          <p:nvPr/>
        </p:nvSpPr>
        <p:spPr>
          <a:xfrm>
            <a:off x="7010400" y="4582598"/>
            <a:ext cx="19113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Alle Angaben Stand 2014; 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destatis.de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95BB7B-2024-4BB6-9F6C-E96FB9D21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3652"/>
            <a:ext cx="4406961" cy="26860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F21C7A-CF43-44E2-B9E2-CB30446F9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/>
          <a:stretch/>
        </p:blipFill>
        <p:spPr>
          <a:xfrm>
            <a:off x="4570146" y="844553"/>
            <a:ext cx="3670394" cy="1574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4BC47CA-DC97-4EB7-95E5-C1EE7C580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" y="3519713"/>
            <a:ext cx="3421799" cy="15792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D9CC13D-6C14-49CA-BE57-F5EA8AB25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19" y="2386022"/>
            <a:ext cx="4200328" cy="199854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5D8CCFF-AC93-4EF5-8806-9067FFEB1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3186" y="3776042"/>
            <a:ext cx="2645923" cy="13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Sozialpolitik und Soziale Marktwirtschaft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020417"/>
            <a:ext cx="3886200" cy="3935896"/>
          </a:xfrm>
        </p:spPr>
        <p:txBody>
          <a:bodyPr>
            <a:no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Notwendigkeit</a:t>
            </a:r>
          </a:p>
          <a:p>
            <a:pPr marL="257175" lvl="1" indent="0">
              <a:lnSpc>
                <a:spcPct val="100000"/>
              </a:lnSpc>
              <a:buNone/>
            </a:pPr>
            <a:r>
              <a:rPr lang="de-DE" sz="1200" dirty="0">
                <a:solidFill>
                  <a:srgbClr val="FF0000"/>
                </a:solidFill>
              </a:rPr>
              <a:t>Markt kann nur Leistung bewerten, versagt also bei </a:t>
            </a:r>
            <a:r>
              <a:rPr lang="de-DE" sz="1200" dirty="0"/>
              <a:t>(unverschuldeter) </a:t>
            </a:r>
            <a:r>
              <a:rPr lang="de-DE" sz="1200" dirty="0">
                <a:solidFill>
                  <a:srgbClr val="FF0000"/>
                </a:solidFill>
              </a:rPr>
              <a:t>Leistungsun</a:t>
            </a:r>
            <a:r>
              <a:rPr lang="de-DE" sz="1200" u="sng" dirty="0">
                <a:solidFill>
                  <a:srgbClr val="FF0000"/>
                </a:solidFill>
              </a:rPr>
              <a:t>fähigkeit</a:t>
            </a:r>
            <a:r>
              <a:rPr lang="de-DE" sz="1200" dirty="0"/>
              <a:t> (Behinderung, Kindheit, Alter, Krankheit, konjunkturelle Lage)</a:t>
            </a:r>
          </a:p>
          <a:p>
            <a:pPr marL="257175" lvl="1" indent="0">
              <a:buNone/>
            </a:pPr>
            <a:endParaRPr lang="de-DE" sz="1200" dirty="0"/>
          </a:p>
          <a:p>
            <a:pPr marL="257175" lvl="1" indent="0">
              <a:buNone/>
            </a:pPr>
            <a:endParaRPr lang="de-DE" sz="1200" dirty="0"/>
          </a:p>
          <a:p>
            <a:r>
              <a:rPr lang="de-DE" sz="1400" dirty="0"/>
              <a:t>Einflüsse bei der Entstehung der sozialen Marktwirtschaft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Liberalismus („Klassiker“ von Adam Smith bis Friedrich August von Hayek), Ordoliberalismus (Walter </a:t>
            </a:r>
            <a:r>
              <a:rPr lang="de-DE" sz="1200" dirty="0" err="1"/>
              <a:t>Euken</a:t>
            </a:r>
            <a:r>
              <a:rPr lang="de-DE" sz="1200" dirty="0"/>
              <a:t>)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Sozialismus/Kommunismus (Karl Marx/Friedrich Engels) bzw. später Sozialdemokratie (Ferdinand </a:t>
            </a:r>
            <a:r>
              <a:rPr lang="de-DE" sz="1200" dirty="0" err="1"/>
              <a:t>Lasalle</a:t>
            </a:r>
            <a:r>
              <a:rPr lang="de-DE" sz="1200" dirty="0"/>
              <a:t>/August Bebel)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Christliche Soziallehre (Adolph Kolping, Wilhelm Emmanuel von Ketteler, Papst Leo XIII)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967409"/>
            <a:ext cx="3886200" cy="3665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dirty="0">
                <a:solidFill>
                  <a:srgbClr val="FF0000"/>
                </a:solidFill>
              </a:rPr>
              <a:t>Formulierung</a:t>
            </a:r>
            <a:r>
              <a:rPr lang="de-DE" sz="1400" dirty="0"/>
              <a:t> (Alfred Müller-</a:t>
            </a:r>
            <a:r>
              <a:rPr lang="de-DE" sz="1400" dirty="0" err="1"/>
              <a:t>Armack</a:t>
            </a:r>
            <a:r>
              <a:rPr lang="de-DE" sz="1400" dirty="0"/>
              <a:t>; </a:t>
            </a:r>
            <a:r>
              <a:rPr lang="de-DE" sz="1400" u="sng" dirty="0"/>
              <a:t>nicht</a:t>
            </a:r>
            <a:r>
              <a:rPr lang="de-DE" sz="1400" dirty="0"/>
              <a:t> Ludwig Erhard)</a:t>
            </a:r>
          </a:p>
          <a:p>
            <a:pPr marL="257175" lvl="1" indent="0">
              <a:lnSpc>
                <a:spcPct val="100000"/>
              </a:lnSpc>
              <a:buNone/>
            </a:pPr>
            <a:r>
              <a:rPr lang="de-DE" altLang="de-DE" sz="1200" i="1" dirty="0">
                <a:solidFill>
                  <a:srgbClr val="FF0000"/>
                </a:solidFill>
              </a:rPr>
              <a:t>„Ordnungspolitische Idee, deren Ziel es ist, auf der Basis der Wettbewerbswirtschaft die freie Initiative mit einem gerade durch die wirtschaftliche Leistung gesicherten sozialen Fortschritt zu verbinden.”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Abwägungen zwischen Wirtschafts- und Sozialpolitik nötig</a:t>
            </a:r>
          </a:p>
          <a:p>
            <a:r>
              <a:rPr lang="de-DE" sz="1400" dirty="0"/>
              <a:t>Gleichordnung oder Vorrang?</a:t>
            </a:r>
          </a:p>
          <a:p>
            <a:r>
              <a:rPr lang="de-DE" sz="1400" dirty="0"/>
              <a:t>marktkonforme Lösungen bevorzugt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solidFill>
                  <a:srgbClr val="FF0000"/>
                </a:solidFill>
              </a:rPr>
              <a:t>Stuft man Unfähigkeit und Unwilligkeit gleich ein?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200" dirty="0"/>
              <a:t>Entweder bei Leistungsun</a:t>
            </a:r>
            <a:r>
              <a:rPr lang="de-DE" sz="1200" u="sng" dirty="0"/>
              <a:t>willigkeit</a:t>
            </a:r>
            <a:r>
              <a:rPr lang="de-DE" sz="1200" dirty="0"/>
              <a:t> kein staatlicher Handlungsbedarf</a:t>
            </a:r>
            <a:br>
              <a:rPr lang="de-DE" sz="1200" dirty="0"/>
            </a:br>
            <a:r>
              <a:rPr lang="de-DE" sz="1200" dirty="0"/>
              <a:t>(Du </a:t>
            </a:r>
            <a:r>
              <a:rPr lang="de-DE" sz="1200" dirty="0" err="1"/>
              <a:t>Contract</a:t>
            </a:r>
            <a:r>
              <a:rPr lang="de-DE" sz="1200" dirty="0"/>
              <a:t> </a:t>
            </a:r>
            <a:r>
              <a:rPr lang="de-DE" sz="1200" dirty="0" err="1"/>
              <a:t>Social</a:t>
            </a:r>
            <a:r>
              <a:rPr lang="de-DE" sz="1200" dirty="0"/>
              <a:t> – Jean-Jacques Rousseau) oder Analogie </a:t>
            </a:r>
            <a:r>
              <a:rPr lang="de-DE" sz="1200" dirty="0">
                <a:sym typeface="Symbol" panose="05050102010706020507" pitchFamily="18" charset="2"/>
              </a:rPr>
              <a:t>zum bedingungslosen Grundeinkommen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2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726D66-5ACE-4900-844A-8177188817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5624D-6D8E-484C-B862-5A26C70DC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AEB3B5-6193-4B4F-AD16-51EC42BAE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4786"/>
            <a:ext cx="4578176" cy="21387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1A5338-4750-481F-A775-1DC869BB2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" y="2046514"/>
            <a:ext cx="4947134" cy="30969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0AAAEFD-C125-4A0C-8339-C68434ADD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58" y="2568587"/>
            <a:ext cx="3951247" cy="21986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8408D2-C3A9-4671-B3C8-C47E5613D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" y="421369"/>
            <a:ext cx="3573293" cy="13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Mit einem goldenen Löffel im Mund geboren sein</a:t>
            </a:r>
            <a:br>
              <a:rPr lang="de-DE" sz="2800" dirty="0"/>
            </a:br>
            <a:r>
              <a:rPr lang="de-DE" sz="2800" dirty="0"/>
              <a:t>oder: die gläserne Decke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31</a:t>
            </a:fld>
            <a:endParaRPr lang="de-DE"/>
          </a:p>
        </p:txBody>
      </p:sp>
      <p:pic>
        <p:nvPicPr>
          <p:cNvPr id="6" name="Inhaltsplatzhalter 5" descr="white-house-gatsby_curve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" y="1268018"/>
            <a:ext cx="3262312" cy="3262312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3907816" y="1418879"/>
            <a:ext cx="5100268" cy="3478960"/>
            <a:chOff x="3907816" y="1418879"/>
            <a:chExt cx="5100268" cy="3478960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3907816" y="1418879"/>
              <a:ext cx="5100268" cy="3478960"/>
              <a:chOff x="3900782" y="1334240"/>
              <a:chExt cx="5100268" cy="347896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4850" y="1334240"/>
                <a:ext cx="5086200" cy="3129867"/>
              </a:xfrm>
              <a:prstGeom prst="rect">
                <a:avLst/>
              </a:prstGeom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4806616" y="4382313"/>
                <a:ext cx="37087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/>
                  <a:t>Quelle: </a:t>
                </a:r>
                <a:r>
                  <a:rPr lang="de-DE" sz="1100" dirty="0">
                    <a:hlinkClick r:id="rId4" tooltip="Forschungsinstitut  zur Zukunft der Arbeit 2016"/>
                  </a:rPr>
                  <a:t>Miles </a:t>
                </a:r>
                <a:r>
                  <a:rPr lang="de-DE" sz="1100" dirty="0" err="1">
                    <a:hlinkClick r:id="rId4" tooltip="Forschungsinstitut  zur Zukunft der Arbeit 2016"/>
                  </a:rPr>
                  <a:t>Corak</a:t>
                </a:r>
                <a:r>
                  <a:rPr lang="de-DE" sz="1100" dirty="0">
                    <a:hlinkClick r:id="rId4" tooltip="Forschungsinstitut  zur Zukunft der Arbeit 2016"/>
                  </a:rPr>
                  <a:t>: </a:t>
                </a:r>
                <a:r>
                  <a:rPr lang="de-DE" sz="1100" dirty="0" err="1">
                    <a:hlinkClick r:id="rId4" tooltip="Forschungsinstitut  zur Zukunft der Arbeit 2016"/>
                  </a:rPr>
                  <a:t>Inequality</a:t>
                </a:r>
                <a:r>
                  <a:rPr lang="de-DE" sz="1100" dirty="0">
                    <a:hlinkClick r:id="rId4" tooltip="Forschungsinstitut  zur Zukunft der Arbeit 2016"/>
                  </a:rPr>
                  <a:t> </a:t>
                </a:r>
                <a:r>
                  <a:rPr lang="de-DE" sz="1100" dirty="0" err="1">
                    <a:hlinkClick r:id="rId4" tooltip="Forschungsinstitut  zur Zukunft der Arbeit 2016"/>
                  </a:rPr>
                  <a:t>from</a:t>
                </a:r>
                <a:r>
                  <a:rPr lang="de-DE" sz="1100" dirty="0">
                    <a:hlinkClick r:id="rId4" tooltip="Forschungsinstitut  zur Zukunft der Arbeit 2016"/>
                  </a:rPr>
                  <a:t> Generation </a:t>
                </a:r>
                <a:r>
                  <a:rPr lang="de-DE" sz="1100" dirty="0" err="1">
                    <a:hlinkClick r:id="rId4" tooltip="Forschungsinstitut  zur Zukunft der Arbeit 2016"/>
                  </a:rPr>
                  <a:t>to</a:t>
                </a:r>
                <a:r>
                  <a:rPr lang="de-DE" sz="1100" dirty="0">
                    <a:hlinkClick r:id="rId4" tooltip="Forschungsinstitut  zur Zukunft der Arbeit 2016"/>
                  </a:rPr>
                  <a:t> Generation – </a:t>
                </a:r>
                <a:r>
                  <a:rPr lang="de-DE" sz="1100" dirty="0" err="1">
                    <a:hlinkClick r:id="rId4" tooltip="Forschungsinstitut  zur Zukunft der Arbeit 2016"/>
                  </a:rPr>
                  <a:t>the</a:t>
                </a:r>
                <a:r>
                  <a:rPr lang="de-DE" sz="1100" dirty="0">
                    <a:hlinkClick r:id="rId4" tooltip="Forschungsinstitut  zur Zukunft der Arbeit 2016"/>
                  </a:rPr>
                  <a:t> United States in </a:t>
                </a:r>
                <a:r>
                  <a:rPr lang="de-DE" sz="1100" dirty="0" err="1">
                    <a:hlinkClick r:id="rId4" tooltip="Forschungsinstitut  zur Zukunft der Arbeit 2016"/>
                  </a:rPr>
                  <a:t>Comparison</a:t>
                </a:r>
                <a:endParaRPr lang="de-DE" sz="1100" dirty="0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5247249" y="1346117"/>
                <a:ext cx="31581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Great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Gatsby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Curve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 rot="16200000">
                <a:off x="2880438" y="2729568"/>
                <a:ext cx="220996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Intergenerational Income </a:t>
                </a:r>
                <a:r>
                  <a:rPr lang="de-DE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Elasticity</a:t>
                </a:r>
                <a:endParaRPr lang="de-DE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Ellipse 11"/>
            <p:cNvSpPr/>
            <p:nvPr/>
          </p:nvSpPr>
          <p:spPr>
            <a:xfrm>
              <a:off x="4761914" y="3207434"/>
              <a:ext cx="633046" cy="189914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213689" y="4728562"/>
            <a:ext cx="32623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Blog des weißen Hauses 2013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(Obama)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54CFEE1-44C9-475F-A01F-EE165288D5F6}"/>
              </a:ext>
            </a:extLst>
          </p:cNvPr>
          <p:cNvSpPr txBox="1"/>
          <p:nvPr/>
        </p:nvSpPr>
        <p:spPr>
          <a:xfrm>
            <a:off x="213689" y="4530330"/>
            <a:ext cx="35164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Offen ob nur Korrelation oder Konditionalität</a:t>
            </a:r>
          </a:p>
        </p:txBody>
      </p:sp>
    </p:spTree>
    <p:extLst>
      <p:ext uri="{BB962C8B-B14F-4D97-AF65-F5344CB8AC3E}">
        <p14:creationId xmlns:p14="http://schemas.microsoft.com/office/powerpoint/2010/main" val="35714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251976A-4304-4CA9-BF7F-DF020606B08F}"/>
              </a:ext>
            </a:extLst>
          </p:cNvPr>
          <p:cNvGrpSpPr/>
          <p:nvPr/>
        </p:nvGrpSpPr>
        <p:grpSpPr>
          <a:xfrm>
            <a:off x="957942" y="964041"/>
            <a:ext cx="8186057" cy="4147457"/>
            <a:chOff x="957942" y="964041"/>
            <a:chExt cx="8186057" cy="414745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F8936367-ACA3-4008-B78C-DF58015D140E}"/>
                </a:ext>
              </a:extLst>
            </p:cNvPr>
            <p:cNvSpPr/>
            <p:nvPr/>
          </p:nvSpPr>
          <p:spPr>
            <a:xfrm>
              <a:off x="8331198" y="964041"/>
              <a:ext cx="812801" cy="4147457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AF75537-2701-43C5-90D2-84DEA3E87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42" y="964041"/>
              <a:ext cx="7373257" cy="4147457"/>
            </a:xfrm>
            <a:prstGeom prst="rect">
              <a:avLst/>
            </a:prstGeom>
          </p:spPr>
        </p:pic>
      </p:grp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028950" y="4837654"/>
            <a:ext cx="3086100" cy="273844"/>
          </a:xfrm>
        </p:spPr>
        <p:txBody>
          <a:bodyPr/>
          <a:lstStyle/>
          <a:p>
            <a:r>
              <a:rPr lang="de-DE" dirty="0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32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F01C3D-0308-4154-A0B3-128EC66E3664}"/>
              </a:ext>
            </a:extLst>
          </p:cNvPr>
          <p:cNvSpPr txBox="1"/>
          <p:nvPr/>
        </p:nvSpPr>
        <p:spPr>
          <a:xfrm>
            <a:off x="4644570" y="2945266"/>
            <a:ext cx="1979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Zinseszinseffekt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3A2E1363-7E0F-49E1-87EF-F8714F42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690195"/>
          </a:xfrm>
        </p:spPr>
        <p:txBody>
          <a:bodyPr/>
          <a:lstStyle/>
          <a:p>
            <a:r>
              <a:rPr lang="de-DE" dirty="0"/>
              <a:t>Was zahlt sich aus?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783286D-A99E-4AE8-8667-AA2D3C081AFD}"/>
              </a:ext>
            </a:extLst>
          </p:cNvPr>
          <p:cNvSpPr txBox="1"/>
          <p:nvPr/>
        </p:nvSpPr>
        <p:spPr>
          <a:xfrm>
            <a:off x="145145" y="4810633"/>
            <a:ext cx="42817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DIHK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Bundesagentur für Arbeit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; * keine Differenzierung der Arbeitslosenquote nach Niveau des beruflichen Bildungsabschlusses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A9FA4AC-0B37-48A0-9DA1-59EC21D3B011}"/>
              </a:ext>
            </a:extLst>
          </p:cNvPr>
          <p:cNvSpPr txBox="1"/>
          <p:nvPr/>
        </p:nvSpPr>
        <p:spPr>
          <a:xfrm>
            <a:off x="7486650" y="1914215"/>
            <a:ext cx="1595401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Studium; </a:t>
            </a:r>
            <a:br>
              <a:rPr lang="de-DE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AL-Quote 2023 2,5 %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Meister; 3,2%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Lehre; 3,2%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ohne Abschluss; 20,8% 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West 19,3; Ost: 29,9%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AEF1841-F3A8-49DA-8270-6637E14DF006}"/>
              </a:ext>
            </a:extLst>
          </p:cNvPr>
          <p:cNvSpPr txBox="1"/>
          <p:nvPr/>
        </p:nvSpPr>
        <p:spPr>
          <a:xfrm>
            <a:off x="1291772" y="1016372"/>
            <a:ext cx="9942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      )</a:t>
            </a:r>
          </a:p>
        </p:txBody>
      </p:sp>
    </p:spTree>
    <p:extLst>
      <p:ext uri="{BB962C8B-B14F-4D97-AF65-F5344CB8AC3E}">
        <p14:creationId xmlns:p14="http://schemas.microsoft.com/office/powerpoint/2010/main" val="12355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651866"/>
          </a:xfrm>
        </p:spPr>
        <p:txBody>
          <a:bodyPr/>
          <a:lstStyle/>
          <a:p>
            <a:r>
              <a:rPr lang="de-DE" sz="2800" dirty="0"/>
              <a:t>Hat Bildung etwas mit sozialer Schicht zu tun?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33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712"/>
            <a:ext cx="6174902" cy="397847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310796" y="4904186"/>
            <a:ext cx="264925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Union Investment Bildungsstudie 2017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C8E223-4E19-4DBA-82B0-3F6B54597BA9}"/>
              </a:ext>
            </a:extLst>
          </p:cNvPr>
          <p:cNvSpPr txBox="1"/>
          <p:nvPr/>
        </p:nvSpPr>
        <p:spPr>
          <a:xfrm>
            <a:off x="3028950" y="3004457"/>
            <a:ext cx="13783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Achtung: </a:t>
            </a:r>
            <a:b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ist nur das 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 angegeben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84FD066-70E2-44E4-9D10-339025B6A1B7}"/>
              </a:ext>
            </a:extLst>
          </p:cNvPr>
          <p:cNvGrpSpPr/>
          <p:nvPr/>
        </p:nvGrpSpPr>
        <p:grpSpPr>
          <a:xfrm>
            <a:off x="4529796" y="1942844"/>
            <a:ext cx="4557932" cy="3098264"/>
            <a:chOff x="4529796" y="1942844"/>
            <a:chExt cx="4557932" cy="3098264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4529796" y="1942844"/>
              <a:ext cx="4557932" cy="3098264"/>
              <a:chOff x="450763" y="454121"/>
              <a:chExt cx="4134752" cy="2891690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738" r="69501"/>
              <a:stretch/>
            </p:blipFill>
            <p:spPr>
              <a:xfrm>
                <a:off x="450763" y="654148"/>
                <a:ext cx="1511680" cy="2691663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97" t="13358"/>
              <a:stretch/>
            </p:blipFill>
            <p:spPr>
              <a:xfrm>
                <a:off x="1956282" y="673262"/>
                <a:ext cx="1998853" cy="2667600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/>
            </p:nvPicPr>
            <p:blipFill rotWithShape="1">
              <a:blip r:embed="rId5"/>
              <a:srcRect/>
              <a:stretch/>
            </p:blipFill>
            <p:spPr>
              <a:xfrm>
                <a:off x="450763" y="454121"/>
                <a:ext cx="4134752" cy="223407"/>
              </a:xfrm>
              <a:prstGeom prst="rect">
                <a:avLst/>
              </a:prstGeom>
            </p:spPr>
          </p:pic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1D496C3-A636-4F8A-949B-89F2458E7C2D}"/>
                </a:ext>
              </a:extLst>
            </p:cNvPr>
            <p:cNvSpPr txBox="1"/>
            <p:nvPr/>
          </p:nvSpPr>
          <p:spPr>
            <a:xfrm>
              <a:off x="7027692" y="3658265"/>
              <a:ext cx="136514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 spiegelt sich auch der lokale Branchenmix wider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Unterschiedliches Einkommen hat Folgen</a:t>
            </a:r>
            <a:br>
              <a:rPr lang="de-DE" dirty="0"/>
            </a:br>
            <a:r>
              <a:rPr lang="de-DE" sz="2000" dirty="0"/>
              <a:t>v.a. für Männer (Alkohol, Dickleibigkeit </a:t>
            </a:r>
            <a:r>
              <a:rPr lang="de-DE" sz="2000" dirty="0" err="1"/>
              <a:t>etc</a:t>
            </a:r>
            <a:r>
              <a:rPr lang="de-DE" sz="2000" dirty="0"/>
              <a:t>)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81449"/>
            <a:ext cx="7886700" cy="303944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547446" y="4614203"/>
            <a:ext cx="202574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Land Sachsen Sozialbericht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02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35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28650" y="1014917"/>
            <a:ext cx="2863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Deutschland im PISA-Test der OECD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063804" y="4538598"/>
            <a:ext cx="19878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297" y="20745"/>
            <a:ext cx="4215995" cy="994172"/>
          </a:xfrm>
        </p:spPr>
        <p:txBody>
          <a:bodyPr/>
          <a:lstStyle/>
          <a:p>
            <a:pPr algn="l"/>
            <a:r>
              <a:rPr lang="de-DE" dirty="0"/>
              <a:t>Bildungschancen in 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7F51B5-7010-4616-BA5B-E82D12D48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6" y="1429658"/>
            <a:ext cx="4559739" cy="22787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6A7279B-AE12-416D-9C8A-49C6FB34E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1" y="1014917"/>
            <a:ext cx="4603749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86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CA536E-A276-4E3D-A72D-EEE75F1AA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E2029-492A-4462-8303-76DA292E2B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36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84EBA33-9BB2-499E-8AB6-15154B325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29" y="312057"/>
            <a:ext cx="5366042" cy="414111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B76F1CC-9EB4-4ED8-B62A-7FB25DD98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3" y="281646"/>
            <a:ext cx="2819647" cy="458020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046A6C9-FA4D-4BEB-9DCA-AFE9C226CADA}"/>
              </a:ext>
            </a:extLst>
          </p:cNvPr>
          <p:cNvSpPr txBox="1"/>
          <p:nvPr/>
        </p:nvSpPr>
        <p:spPr>
          <a:xfrm>
            <a:off x="2500215" y="4741899"/>
            <a:ext cx="23651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bpb.de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45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6275B-6751-4CE2-86B9-310709A1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273846"/>
            <a:ext cx="8643257" cy="437354"/>
          </a:xfrm>
        </p:spPr>
        <p:txBody>
          <a:bodyPr/>
          <a:lstStyle/>
          <a:p>
            <a:r>
              <a:rPr lang="de-DE" sz="2400" dirty="0"/>
              <a:t>Was und wo studieren für den Abschluss als </a:t>
            </a:r>
            <a:r>
              <a:rPr lang="de-DE" sz="2400" dirty="0" err="1"/>
              <a:t>Mrs</a:t>
            </a:r>
            <a:r>
              <a:rPr lang="de-DE" sz="2400" dirty="0"/>
              <a:t> oder </a:t>
            </a:r>
            <a:r>
              <a:rPr lang="de-DE" sz="2400" dirty="0" err="1"/>
              <a:t>Mr</a:t>
            </a:r>
            <a:r>
              <a:rPr lang="de-DE" sz="2400" dirty="0"/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6334EB-CD85-4EA6-8EBC-C6AD00F9BB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5188BA-AB11-4C0F-8AA6-4E7437D59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412C64-045D-434D-9BBE-55D3821E7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03" y="672878"/>
            <a:ext cx="5093897" cy="436823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E6B07EB-7C9E-4D12-A102-56BE0D59B75C}"/>
              </a:ext>
            </a:extLst>
          </p:cNvPr>
          <p:cNvSpPr txBox="1"/>
          <p:nvPr/>
        </p:nvSpPr>
        <p:spPr>
          <a:xfrm>
            <a:off x="253999" y="4390571"/>
            <a:ext cx="23222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Deutsches Studierendenwerk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AA83FFA-9107-46BE-A2F3-4A7F0C16D9A9}"/>
              </a:ext>
            </a:extLst>
          </p:cNvPr>
          <p:cNvGrpSpPr/>
          <p:nvPr/>
        </p:nvGrpSpPr>
        <p:grpSpPr>
          <a:xfrm>
            <a:off x="0" y="673155"/>
            <a:ext cx="4050103" cy="3603570"/>
            <a:chOff x="71029" y="716916"/>
            <a:chExt cx="3898628" cy="3424229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C011F59-24D0-47B2-BC29-8D3BC62B9676}"/>
                </a:ext>
              </a:extLst>
            </p:cNvPr>
            <p:cNvGrpSpPr/>
            <p:nvPr/>
          </p:nvGrpSpPr>
          <p:grpSpPr>
            <a:xfrm>
              <a:off x="71029" y="716916"/>
              <a:ext cx="3898628" cy="3424229"/>
              <a:chOff x="71029" y="716916"/>
              <a:chExt cx="3898628" cy="3424229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4C53EFDB-BB41-4005-91E3-E1B3D7DEE4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465"/>
              <a:stretch/>
            </p:blipFill>
            <p:spPr>
              <a:xfrm>
                <a:off x="71029" y="716916"/>
                <a:ext cx="3898628" cy="3424229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9470251C-A634-4F6C-8E33-B3A1FB8A86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19" t="8502" r="6718" b="31545"/>
              <a:stretch/>
            </p:blipFill>
            <p:spPr>
              <a:xfrm>
                <a:off x="1959428" y="1009612"/>
                <a:ext cx="2010229" cy="2052902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BB6376A-066A-4861-BF86-D8E448400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43" t="77196" r="6015" b="16979"/>
            <a:stretch/>
          </p:blipFill>
          <p:spPr>
            <a:xfrm>
              <a:off x="3201942" y="3172373"/>
              <a:ext cx="767715" cy="182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0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60" y="247808"/>
            <a:ext cx="5698626" cy="4275483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38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509173" y="4741804"/>
            <a:ext cx="19878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 tooltip="Bundesministerium für Bildung und Forschung - 21.Sozialbericht des Deutschen Studentenwerks"/>
              </a:rPr>
              <a:t>1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23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 geht noch viel dramatischer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4" y="1042693"/>
            <a:ext cx="7335493" cy="345979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189724" y="4572439"/>
            <a:ext cx="47645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United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Nations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Development Report 2019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; Basis für high und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 ist der HDI</a:t>
            </a:r>
          </a:p>
        </p:txBody>
      </p:sp>
    </p:spTree>
    <p:extLst>
      <p:ext uri="{BB962C8B-B14F-4D97-AF65-F5344CB8AC3E}">
        <p14:creationId xmlns:p14="http://schemas.microsoft.com/office/powerpoint/2010/main" val="370242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Begrifflichkeiten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64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Sozialpolitischen Handlungsbedarf kann man nicht nur am Einkommen messen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829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73" y="5522"/>
            <a:ext cx="5501327" cy="497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48640" y="1454376"/>
            <a:ext cx="1973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Formen und Ausmaß von Deprivation auf der Welt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3493" y="4596409"/>
            <a:ext cx="20116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Quelle: </a:t>
            </a:r>
          </a:p>
          <a:p>
            <a:r>
              <a:rPr lang="de-DE" sz="1000" dirty="0">
                <a:hlinkClick r:id="rId3" tooltip="Bericht über die menschliche Entwicklung 2015"/>
              </a:rPr>
              <a:t>United </a:t>
            </a:r>
            <a:r>
              <a:rPr lang="de-DE" sz="1000" dirty="0" err="1">
                <a:hlinkClick r:id="rId3" tooltip="Bericht über die menschliche Entwicklung 2015"/>
              </a:rPr>
              <a:t>Nations</a:t>
            </a:r>
            <a:r>
              <a:rPr lang="de-DE" sz="1000" dirty="0">
                <a:hlinkClick r:id="rId3" tooltip="Bericht über die menschliche Entwicklung 2015"/>
              </a:rPr>
              <a:t> Development </a:t>
            </a:r>
            <a:r>
              <a:rPr lang="de-DE" sz="1000" dirty="0" err="1">
                <a:hlinkClick r:id="rId3" tooltip="Bericht über die menschliche Entwicklung 2015"/>
              </a:rPr>
              <a:t>Program</a:t>
            </a:r>
            <a:endParaRPr lang="de-DE" sz="1000" dirty="0"/>
          </a:p>
        </p:txBody>
      </p:sp>
      <p:sp>
        <p:nvSpPr>
          <p:cNvPr id="2" name="Textfeld 1"/>
          <p:cNvSpPr txBox="1"/>
          <p:nvPr/>
        </p:nvSpPr>
        <p:spPr>
          <a:xfrm>
            <a:off x="689113" y="3326295"/>
            <a:ext cx="1477617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Deprivation (Duden): Mangel, Verlust, Entzug von etwas Erwünschtem</a:t>
            </a:r>
          </a:p>
        </p:txBody>
      </p:sp>
    </p:spTree>
    <p:extLst>
      <p:ext uri="{BB962C8B-B14F-4D97-AF65-F5344CB8AC3E}">
        <p14:creationId xmlns:p14="http://schemas.microsoft.com/office/powerpoint/2010/main" val="2772598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0A86C3-0F61-47CB-B0E7-0C044D97A8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1C9CF1-9D6B-4993-AE8A-4C58FD896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42</a:t>
            </a:fld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A4AB550-948C-46DC-B350-50B5EFC7CFD2}"/>
              </a:ext>
            </a:extLst>
          </p:cNvPr>
          <p:cNvGrpSpPr/>
          <p:nvPr/>
        </p:nvGrpSpPr>
        <p:grpSpPr>
          <a:xfrm>
            <a:off x="0" y="0"/>
            <a:ext cx="6470650" cy="3967759"/>
            <a:chOff x="0" y="0"/>
            <a:chExt cx="6470650" cy="3967759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64986380-B6A4-414E-A808-47A7B804A69E}"/>
                </a:ext>
              </a:extLst>
            </p:cNvPr>
            <p:cNvGrpSpPr/>
            <p:nvPr/>
          </p:nvGrpSpPr>
          <p:grpSpPr>
            <a:xfrm>
              <a:off x="0" y="0"/>
              <a:ext cx="6470650" cy="3967759"/>
              <a:chOff x="1451429" y="292183"/>
              <a:chExt cx="6470650" cy="3967759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518D2341-1C83-4DE0-B87C-BBF987074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429" y="292183"/>
                <a:ext cx="5431592" cy="3967759"/>
              </a:xfrm>
              <a:prstGeom prst="rect">
                <a:avLst/>
              </a:prstGeom>
            </p:spPr>
          </p:pic>
          <p:cxnSp>
            <p:nvCxnSpPr>
              <p:cNvPr id="8" name="Gerader Verbinder 7">
                <a:extLst>
                  <a:ext uri="{FF2B5EF4-FFF2-40B4-BE49-F238E27FC236}">
                    <a16:creationId xmlns:a16="http://schemas.microsoft.com/office/drawing/2014/main" id="{62CC8AF9-5CDC-481E-A7DC-BE6815747BC4}"/>
                  </a:ext>
                </a:extLst>
              </p:cNvPr>
              <p:cNvCxnSpPr/>
              <p:nvPr/>
            </p:nvCxnSpPr>
            <p:spPr>
              <a:xfrm flipH="1">
                <a:off x="1676400" y="4151086"/>
                <a:ext cx="1117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0A39D45-7089-4899-8EA2-C3C2DD318AAC}"/>
                  </a:ext>
                </a:extLst>
              </p:cNvPr>
              <p:cNvSpPr txBox="1"/>
              <p:nvPr/>
            </p:nvSpPr>
            <p:spPr>
              <a:xfrm>
                <a:off x="6115050" y="994228"/>
                <a:ext cx="180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Radikalisierung</a:t>
                </a:r>
              </a:p>
              <a:p>
                <a:endParaRPr lang="de-DE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Migration</a:t>
                </a:r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4194947-86A6-413D-B340-F587E0058F76}"/>
                </a:ext>
              </a:extLst>
            </p:cNvPr>
            <p:cNvSpPr txBox="1"/>
            <p:nvPr/>
          </p:nvSpPr>
          <p:spPr>
            <a:xfrm>
              <a:off x="2200547" y="2883828"/>
              <a:ext cx="165680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Developed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Countries </a:t>
              </a:r>
              <a:b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across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all </a:t>
              </a:r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regions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80E5387-0853-4F01-A2F0-74929FDAAE67}"/>
              </a:ext>
            </a:extLst>
          </p:cNvPr>
          <p:cNvGrpSpPr/>
          <p:nvPr/>
        </p:nvGrpSpPr>
        <p:grpSpPr>
          <a:xfrm>
            <a:off x="3781200" y="2699656"/>
            <a:ext cx="5431592" cy="2443843"/>
            <a:chOff x="3781200" y="2699656"/>
            <a:chExt cx="5431592" cy="2443843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A94536F-9CF5-43B0-8B27-F2D5FA92E525}"/>
                </a:ext>
              </a:extLst>
            </p:cNvPr>
            <p:cNvGrpSpPr/>
            <p:nvPr/>
          </p:nvGrpSpPr>
          <p:grpSpPr>
            <a:xfrm>
              <a:off x="3781200" y="2699656"/>
              <a:ext cx="5431592" cy="2443843"/>
              <a:chOff x="1473200" y="221825"/>
              <a:chExt cx="6496996" cy="3443032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A88A2220-8292-4056-8AFA-7AB12C1326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8" b="28233"/>
              <a:stretch/>
            </p:blipFill>
            <p:spPr>
              <a:xfrm>
                <a:off x="1473200" y="221825"/>
                <a:ext cx="6496996" cy="3443032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6E1D905E-2DF4-4822-9970-B6E24D9F05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1" t="59759" r="87586" b="1276"/>
              <a:stretch/>
            </p:blipFill>
            <p:spPr>
              <a:xfrm>
                <a:off x="1473201" y="2018560"/>
                <a:ext cx="711200" cy="1646297"/>
              </a:xfrm>
              <a:prstGeom prst="rect">
                <a:avLst/>
              </a:prstGeom>
            </p:spPr>
          </p:pic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7767452-53C8-4D6C-8C62-0A9C7F50A1CA}"/>
                </a:ext>
              </a:extLst>
            </p:cNvPr>
            <p:cNvSpPr txBox="1"/>
            <p:nvPr/>
          </p:nvSpPr>
          <p:spPr>
            <a:xfrm>
              <a:off x="5950857" y="4948775"/>
              <a:ext cx="15748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BCM2 = Klimamodell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00DC8D5-6444-4CA2-96CB-58281782DA16}"/>
              </a:ext>
            </a:extLst>
          </p:cNvPr>
          <p:cNvSpPr txBox="1"/>
          <p:nvPr/>
        </p:nvSpPr>
        <p:spPr>
          <a:xfrm>
            <a:off x="65314" y="4187371"/>
            <a:ext cx="32584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Hinweis zu Klimamodellen für Europa: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M.W. wurde bislang noch nicht der kombinierte Effekt aus Klimagasen einerseits und dem Ende des Golfstroms andererseits modelliert.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19F56B-9D24-4AF6-957A-4742C4AB2DCA}"/>
              </a:ext>
            </a:extLst>
          </p:cNvPr>
          <p:cNvSpPr txBox="1"/>
          <p:nvPr/>
        </p:nvSpPr>
        <p:spPr>
          <a:xfrm>
            <a:off x="7525657" y="1588908"/>
            <a:ext cx="150948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UNDP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WHO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EU-SILC Gefährdungslagen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Armutsgefährdungsquote</a:t>
            </a:r>
          </a:p>
          <a:p>
            <a:pPr marL="257175" lvl="1" indent="0">
              <a:buNone/>
            </a:pPr>
            <a:r>
              <a:rPr lang="de-DE" dirty="0"/>
              <a:t>Anteil der Personen/Haushalte mit weniger als 60% des Median-Einkommens</a:t>
            </a:r>
          </a:p>
          <a:p>
            <a:r>
              <a:rPr lang="de-DE" dirty="0"/>
              <a:t>Geringe Erwerbsbeteiligung des Haushaltes</a:t>
            </a:r>
          </a:p>
          <a:p>
            <a:pPr marL="257175" lvl="1" indent="0">
              <a:buNone/>
            </a:pPr>
            <a:r>
              <a:rPr lang="de-DE" dirty="0"/>
              <a:t>Vertragliche Arbeitszeit weniger als 20% der möglichen Arbeitsstunden</a:t>
            </a:r>
          </a:p>
          <a:p>
            <a:r>
              <a:rPr lang="de-DE" dirty="0"/>
              <a:t>Erhebliche Materielle Entbehrung </a:t>
            </a:r>
            <a:r>
              <a:rPr lang="de-DE" sz="1900" dirty="0"/>
              <a:t>(mind. 4 von 9 Kriterien erfüllt)</a:t>
            </a:r>
            <a:endParaRPr lang="de-DE" dirty="0"/>
          </a:p>
          <a:p>
            <a:pPr lvl="1"/>
            <a:r>
              <a:rPr lang="de-DE" dirty="0"/>
              <a:t>Probleme: (1) Miete oder Versorger pünktlich bezahlen, (2) zu heizen, (3) unerwartete Ausgaben zu leisten, (4) jeden zweiten Tag Fisch, Fleisch o.ä. zu essen</a:t>
            </a:r>
          </a:p>
          <a:p>
            <a:pPr lvl="1"/>
            <a:r>
              <a:rPr lang="de-DE" dirty="0"/>
              <a:t>(5) 1 Woche Jahresurlaub auswärts zu machen</a:t>
            </a:r>
          </a:p>
          <a:p>
            <a:pPr lvl="1"/>
            <a:r>
              <a:rPr lang="de-DE" dirty="0"/>
              <a:t>wegen Geldmangel kein (6) Farb-TV, (7) Pkw, (8) Telefon, (9) Waschmaschine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DA1484-B640-4862-87BC-E8274F540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E73432-19D7-4FC7-8459-D3B3DF581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44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A786E6-E9BA-451A-B9AA-38102FA99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18" y="0"/>
            <a:ext cx="6061982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495DCB6-DE5E-4518-BBBC-C384BAADE5E6}"/>
              </a:ext>
            </a:extLst>
          </p:cNvPr>
          <p:cNvSpPr txBox="1"/>
          <p:nvPr/>
        </p:nvSpPr>
        <p:spPr>
          <a:xfrm>
            <a:off x="3082018" y="0"/>
            <a:ext cx="5053239" cy="553998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Armutsrisiko in der EU nach nationalem Median und NUTS2-Regionen (2022)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D5093CE-45D3-4F44-B39F-A5005F55BD31}"/>
              </a:ext>
            </a:extLst>
          </p:cNvPr>
          <p:cNvSpPr/>
          <p:nvPr/>
        </p:nvSpPr>
        <p:spPr>
          <a:xfrm>
            <a:off x="3028950" y="1611400"/>
            <a:ext cx="15430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hlinkClick r:id="rId3"/>
              </a:rPr>
              <a:t>Eurostat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598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2118FD7-D467-47FE-BF4A-7CBAECC03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7AAA41-691A-4B3B-8CE6-756319B75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FBD509-F56F-4FE3-9FF1-719F55BD8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95" y="0"/>
            <a:ext cx="6061982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8F67E0-6707-4E45-B37E-2E4830DAA6FF}"/>
              </a:ext>
            </a:extLst>
          </p:cNvPr>
          <p:cNvSpPr txBox="1"/>
          <p:nvPr/>
        </p:nvSpPr>
        <p:spPr>
          <a:xfrm>
            <a:off x="3207658" y="0"/>
            <a:ext cx="494937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Schwere materielle Deprivation (mind. 4 von 9 Kategorien nicht erfüllt) nach NUTS2 Regionen (2022 oder 2021)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C761426-88C5-4F29-B80E-2B5AD269EE08}"/>
              </a:ext>
            </a:extLst>
          </p:cNvPr>
          <p:cNvSpPr/>
          <p:nvPr/>
        </p:nvSpPr>
        <p:spPr>
          <a:xfrm>
            <a:off x="3152095" y="1623423"/>
            <a:ext cx="13175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hlinkClick r:id="rId3"/>
              </a:rPr>
              <a:t>Eurostat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163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818B810-7676-4492-A9DE-6D8BEECC0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0D8D8E9-F573-4B67-AE4C-D046DC49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994C06-C8A9-4D76-A910-1741B3412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989" r="19666" b="-142"/>
          <a:stretch/>
        </p:blipFill>
        <p:spPr>
          <a:xfrm>
            <a:off x="4571998" y="21771"/>
            <a:ext cx="4572001" cy="50999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47A73F7-B288-4BF8-8A51-BF58803DC4D2}"/>
              </a:ext>
            </a:extLst>
          </p:cNvPr>
          <p:cNvSpPr txBox="1"/>
          <p:nvPr/>
        </p:nvSpPr>
        <p:spPr>
          <a:xfrm>
            <a:off x="4680858" y="-50800"/>
            <a:ext cx="4463142" cy="553998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Erwerbslosigkeit von Personen ohne weiter-führenden Schul- oder Berufsabschluss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718C41-AE71-41F8-BD10-DED57E702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19951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F12A3F4-CFA9-45EE-94B4-7459DCF84C23}"/>
              </a:ext>
            </a:extLst>
          </p:cNvPr>
          <p:cNvSpPr txBox="1"/>
          <p:nvPr/>
        </p:nvSpPr>
        <p:spPr>
          <a:xfrm>
            <a:off x="108858" y="0"/>
            <a:ext cx="4020456" cy="553998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Erwerbslosigkeit von Personen mit akademischem oder Meisterabschluss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B37917-6FC0-4E2D-A811-3E426DA2E228}"/>
              </a:ext>
            </a:extLst>
          </p:cNvPr>
          <p:cNvSpPr txBox="1"/>
          <p:nvPr/>
        </p:nvSpPr>
        <p:spPr>
          <a:xfrm>
            <a:off x="4129314" y="102392"/>
            <a:ext cx="5515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9FC955E-DD18-421D-B1CD-ADE71B3570CC}"/>
              </a:ext>
            </a:extLst>
          </p:cNvPr>
          <p:cNvSpPr/>
          <p:nvPr/>
        </p:nvSpPr>
        <p:spPr>
          <a:xfrm>
            <a:off x="776514" y="394395"/>
            <a:ext cx="892629" cy="1427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B77F0DC-2667-44D9-8F8D-ED22D4C3BB15}"/>
              </a:ext>
            </a:extLst>
          </p:cNvPr>
          <p:cNvSpPr/>
          <p:nvPr/>
        </p:nvSpPr>
        <p:spPr>
          <a:xfrm>
            <a:off x="5316764" y="379391"/>
            <a:ext cx="892629" cy="1427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028E563-9D26-4660-98C2-A65CCC6281E6}"/>
              </a:ext>
            </a:extLst>
          </p:cNvPr>
          <p:cNvSpPr txBox="1"/>
          <p:nvPr/>
        </p:nvSpPr>
        <p:spPr>
          <a:xfrm>
            <a:off x="4064001" y="1335314"/>
            <a:ext cx="12337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Eurostat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27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8B85A9-DFB8-463D-96D0-94DD58A81C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DD90E0-CD25-4191-949B-EA4DF9618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47</a:t>
            </a:fld>
            <a:endParaRPr lang="de-DE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D5EEF31-14F6-49E8-A790-94D823E9ADD7}"/>
              </a:ext>
            </a:extLst>
          </p:cNvPr>
          <p:cNvGrpSpPr/>
          <p:nvPr/>
        </p:nvGrpSpPr>
        <p:grpSpPr>
          <a:xfrm>
            <a:off x="4603926" y="-2481"/>
            <a:ext cx="4529503" cy="5143500"/>
            <a:chOff x="4603926" y="-2481"/>
            <a:chExt cx="4529503" cy="514350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15E0550-CF53-46DB-9B9F-E0833BA728E5}"/>
                </a:ext>
              </a:extLst>
            </p:cNvPr>
            <p:cNvGrpSpPr/>
            <p:nvPr/>
          </p:nvGrpSpPr>
          <p:grpSpPr>
            <a:xfrm>
              <a:off x="4614497" y="-2481"/>
              <a:ext cx="4518932" cy="5143500"/>
              <a:chOff x="3073487" y="-2481"/>
              <a:chExt cx="4518932" cy="5143500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16A99ED7-4C2B-4DC7-9066-629962E6F4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73487" y="-2481"/>
                <a:ext cx="4518932" cy="5143500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04C38B63-B6C4-412E-8FE0-055D46F87C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66819" y="2481"/>
                <a:ext cx="769257" cy="3047812"/>
              </a:xfrm>
              <a:prstGeom prst="rect">
                <a:avLst/>
              </a:prstGeom>
            </p:spPr>
          </p:pic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8FC23AE-714A-4F0B-8163-0138ABB0CB9E}"/>
                </a:ext>
              </a:extLst>
            </p:cNvPr>
            <p:cNvSpPr txBox="1"/>
            <p:nvPr/>
          </p:nvSpPr>
          <p:spPr>
            <a:xfrm>
              <a:off x="4603926" y="2481"/>
              <a:ext cx="2994303" cy="43088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Armutsgefährdung oder Risiko des gesellschaftlichen Ausschlusses 2022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EBF2F0DF-A27A-431D-963B-C18277423523}"/>
              </a:ext>
            </a:extLst>
          </p:cNvPr>
          <p:cNvSpPr txBox="1"/>
          <p:nvPr/>
        </p:nvSpPr>
        <p:spPr>
          <a:xfrm>
            <a:off x="4674213" y="4956657"/>
            <a:ext cx="14514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Quellen: Eurostat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F5D83ACF-EEBA-4B3D-B1A1-D4377035C46B}"/>
              </a:ext>
            </a:extLst>
          </p:cNvPr>
          <p:cNvSpPr/>
          <p:nvPr/>
        </p:nvSpPr>
        <p:spPr>
          <a:xfrm>
            <a:off x="3306505" y="4709886"/>
            <a:ext cx="45719" cy="431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F68D539-A20E-4A48-BD14-9CE75ED2D3D4}"/>
              </a:ext>
            </a:extLst>
          </p:cNvPr>
          <p:cNvSpPr txBox="1"/>
          <p:nvPr/>
        </p:nvSpPr>
        <p:spPr>
          <a:xfrm>
            <a:off x="3410857" y="4847771"/>
            <a:ext cx="3243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44ED7EE-8D7F-433B-B6E6-23FB50414FB1}"/>
              </a:ext>
            </a:extLst>
          </p:cNvPr>
          <p:cNvSpPr txBox="1"/>
          <p:nvPr/>
        </p:nvSpPr>
        <p:spPr>
          <a:xfrm>
            <a:off x="1897470" y="5020389"/>
            <a:ext cx="141787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BB48BAA-4710-413D-94D4-D85A3B435E31}"/>
              </a:ext>
            </a:extLst>
          </p:cNvPr>
          <p:cNvGrpSpPr/>
          <p:nvPr/>
        </p:nvGrpSpPr>
        <p:grpSpPr>
          <a:xfrm>
            <a:off x="0" y="0"/>
            <a:ext cx="4572000" cy="5134048"/>
            <a:chOff x="0" y="-14274"/>
            <a:chExt cx="4973378" cy="5148322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45E637B-3D2F-4DC7-9F1A-76CE12993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4274"/>
              <a:ext cx="4956629" cy="5148322"/>
            </a:xfrm>
            <a:prstGeom prst="rect">
              <a:avLst/>
            </a:prstGeom>
          </p:spPr>
        </p:pic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A599862-D290-4124-9E58-27A2762D0962}"/>
                </a:ext>
              </a:extLst>
            </p:cNvPr>
            <p:cNvGrpSpPr/>
            <p:nvPr/>
          </p:nvGrpSpPr>
          <p:grpSpPr>
            <a:xfrm>
              <a:off x="4106771" y="-14274"/>
              <a:ext cx="866607" cy="4359519"/>
              <a:chOff x="4106771" y="-14274"/>
              <a:chExt cx="866607" cy="4359519"/>
            </a:xfrm>
          </p:grpSpPr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65EF6F6A-99EB-4DA2-9DDC-23E3C0BB14D7}"/>
                  </a:ext>
                </a:extLst>
              </p:cNvPr>
              <p:cNvGrpSpPr/>
              <p:nvPr/>
            </p:nvGrpSpPr>
            <p:grpSpPr>
              <a:xfrm>
                <a:off x="4106771" y="-14274"/>
                <a:ext cx="866607" cy="4359519"/>
                <a:chOff x="4100594" y="-18810"/>
                <a:chExt cx="866607" cy="4359519"/>
              </a:xfrm>
            </p:grpSpPr>
            <p:pic>
              <p:nvPicPr>
                <p:cNvPr id="17" name="Grafik 16">
                  <a:extLst>
                    <a:ext uri="{FF2B5EF4-FFF2-40B4-BE49-F238E27FC236}">
                      <a16:creationId xmlns:a16="http://schemas.microsoft.com/office/drawing/2014/main" id="{08A10343-EF1E-43BE-8FEE-2E090A3F74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0595" y="-18810"/>
                  <a:ext cx="856034" cy="1245140"/>
                </a:xfrm>
                <a:prstGeom prst="rect">
                  <a:avLst/>
                </a:prstGeom>
              </p:spPr>
            </p:pic>
            <p:pic>
              <p:nvPicPr>
                <p:cNvPr id="19" name="Grafik 18">
                  <a:extLst>
                    <a:ext uri="{FF2B5EF4-FFF2-40B4-BE49-F238E27FC236}">
                      <a16:creationId xmlns:a16="http://schemas.microsoft.com/office/drawing/2014/main" id="{73BEC4CF-6BBF-4B7E-B02B-B6CC3AB527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714"/>
                <a:stretch/>
              </p:blipFill>
              <p:spPr>
                <a:xfrm>
                  <a:off x="4100596" y="1226330"/>
                  <a:ext cx="856034" cy="1050587"/>
                </a:xfrm>
                <a:prstGeom prst="rect">
                  <a:avLst/>
                </a:prstGeom>
              </p:spPr>
            </p:pic>
            <p:pic>
              <p:nvPicPr>
                <p:cNvPr id="20" name="Grafik 19">
                  <a:extLst>
                    <a:ext uri="{FF2B5EF4-FFF2-40B4-BE49-F238E27FC236}">
                      <a16:creationId xmlns:a16="http://schemas.microsoft.com/office/drawing/2014/main" id="{744B6177-881E-41FE-9FC4-D4743E90D6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50"/>
                <a:stretch/>
              </p:blipFill>
              <p:spPr>
                <a:xfrm>
                  <a:off x="4100595" y="2271720"/>
                  <a:ext cx="866606" cy="1037617"/>
                </a:xfrm>
                <a:prstGeom prst="rect">
                  <a:avLst/>
                </a:prstGeom>
              </p:spPr>
            </p:pic>
            <p:pic>
              <p:nvPicPr>
                <p:cNvPr id="21" name="Grafik 20">
                  <a:extLst>
                    <a:ext uri="{FF2B5EF4-FFF2-40B4-BE49-F238E27FC236}">
                      <a16:creationId xmlns:a16="http://schemas.microsoft.com/office/drawing/2014/main" id="{A3D81256-E67E-4116-8C46-993ED1EF4F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709"/>
                <a:stretch/>
              </p:blipFill>
              <p:spPr>
                <a:xfrm>
                  <a:off x="4100594" y="3309577"/>
                  <a:ext cx="866606" cy="1031132"/>
                </a:xfrm>
                <a:prstGeom prst="rect">
                  <a:avLst/>
                </a:prstGeom>
              </p:spPr>
            </p:pic>
          </p:grp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0837E83-865D-4677-A86B-9A82A570A910}"/>
                  </a:ext>
                </a:extLst>
              </p:cNvPr>
              <p:cNvSpPr txBox="1"/>
              <p:nvPr/>
            </p:nvSpPr>
            <p:spPr>
              <a:xfrm>
                <a:off x="4111165" y="3707094"/>
                <a:ext cx="716046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800" dirty="0">
                    <a:solidFill>
                      <a:srgbClr val="FF66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EFTA: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4BA3627-71A5-4160-A6C9-B7F6B28F5259}"/>
                  </a:ext>
                </a:extLst>
              </p:cNvPr>
              <p:cNvSpPr txBox="1"/>
              <p:nvPr/>
            </p:nvSpPr>
            <p:spPr>
              <a:xfrm>
                <a:off x="4111165" y="64172"/>
                <a:ext cx="845464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EWR=</a:t>
                </a:r>
                <a:r>
                  <a:rPr lang="de-DE" sz="800" b="1" dirty="0">
                    <a:solidFill>
                      <a:srgbClr val="99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</a:t>
                </a:r>
                <a:r>
                  <a:rPr lang="de-DE" sz="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de-DE" sz="800" dirty="0">
                    <a:solidFill>
                      <a:srgbClr val="FF66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EFTA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68D62BBC-16E4-4F24-A081-19113E10A752}"/>
                  </a:ext>
                </a:extLst>
              </p:cNvPr>
              <p:cNvSpPr txBox="1"/>
              <p:nvPr/>
            </p:nvSpPr>
            <p:spPr>
              <a:xfrm>
                <a:off x="4698868" y="3186223"/>
                <a:ext cx="235543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800" b="1" dirty="0">
                    <a:solidFill>
                      <a:srgbClr val="99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00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48</a:t>
            </a:fld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EB95AA8-6AF5-48C3-9C5B-9F6328C322AE}"/>
              </a:ext>
            </a:extLst>
          </p:cNvPr>
          <p:cNvSpPr txBox="1"/>
          <p:nvPr/>
        </p:nvSpPr>
        <p:spPr>
          <a:xfrm>
            <a:off x="6697112" y="4827242"/>
            <a:ext cx="10560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Eurostat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9121824-BC8F-410E-8D88-6420D8ED6139}"/>
              </a:ext>
            </a:extLst>
          </p:cNvPr>
          <p:cNvGrpSpPr/>
          <p:nvPr/>
        </p:nvGrpSpPr>
        <p:grpSpPr>
          <a:xfrm>
            <a:off x="4949372" y="0"/>
            <a:ext cx="4186098" cy="4545841"/>
            <a:chOff x="4949372" y="0"/>
            <a:chExt cx="4186098" cy="4545841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A8747A2-7728-4184-A4EC-0ACE912C1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372" y="0"/>
              <a:ext cx="4186098" cy="4545841"/>
            </a:xfrm>
            <a:prstGeom prst="rect">
              <a:avLst/>
            </a:prstGeom>
          </p:spPr>
        </p:pic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37C3EA8-918E-4AE2-80CE-CF64BFD7EA70}"/>
                </a:ext>
              </a:extLst>
            </p:cNvPr>
            <p:cNvSpPr/>
            <p:nvPr/>
          </p:nvSpPr>
          <p:spPr>
            <a:xfrm>
              <a:off x="7753131" y="3817257"/>
              <a:ext cx="157155" cy="159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691B14A0-6CB4-4524-B389-FC8353A78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3607"/>
            <a:ext cx="4519674" cy="4201886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4017FC32-30BF-481F-893E-B314F202217F}"/>
              </a:ext>
            </a:extLst>
          </p:cNvPr>
          <p:cNvSpPr/>
          <p:nvPr/>
        </p:nvSpPr>
        <p:spPr>
          <a:xfrm>
            <a:off x="2144974" y="3229428"/>
            <a:ext cx="157155" cy="159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9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2B2297-3115-42E9-B5E5-7B3DE00C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" y="-2481"/>
            <a:ext cx="4930532" cy="51435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49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281963" y="4904186"/>
            <a:ext cx="13075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Quellen: Eurostat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D7F4679-F3C8-4019-947B-3CEE8D0D88AC}"/>
              </a:ext>
            </a:extLst>
          </p:cNvPr>
          <p:cNvGrpSpPr/>
          <p:nvPr/>
        </p:nvGrpSpPr>
        <p:grpSpPr>
          <a:xfrm>
            <a:off x="3810000" y="-2481"/>
            <a:ext cx="5334000" cy="3824767"/>
            <a:chOff x="3810000" y="-2481"/>
            <a:chExt cx="5334000" cy="382476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4A8A9FED-EACF-4343-8A5C-219B3F40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-2481"/>
              <a:ext cx="5334000" cy="3824767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A95D7E5-20A7-4838-8021-E40C3A0B34EE}"/>
                </a:ext>
              </a:extLst>
            </p:cNvPr>
            <p:cNvSpPr/>
            <p:nvPr/>
          </p:nvSpPr>
          <p:spPr>
            <a:xfrm>
              <a:off x="8175749" y="3622194"/>
              <a:ext cx="180000" cy="18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Inhaltsplatzhalter 14">
            <a:extLst>
              <a:ext uri="{FF2B5EF4-FFF2-40B4-BE49-F238E27FC236}">
                <a16:creationId xmlns:a16="http://schemas.microsoft.com/office/drawing/2014/main" id="{B0948199-D2DE-4716-9209-C1D59FCED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68" y="367662"/>
            <a:ext cx="2679199" cy="193285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1A7C6D1-5BA2-4D73-AD0E-87F174BE5C9C}"/>
              </a:ext>
            </a:extLst>
          </p:cNvPr>
          <p:cNvSpPr/>
          <p:nvPr/>
        </p:nvSpPr>
        <p:spPr>
          <a:xfrm>
            <a:off x="3327524" y="4947064"/>
            <a:ext cx="180000" cy="18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628650" y="346472"/>
            <a:ext cx="3868340" cy="617934"/>
          </a:xfrm>
        </p:spPr>
        <p:txBody>
          <a:bodyPr/>
          <a:lstStyle/>
          <a:p>
            <a:r>
              <a:rPr lang="de-DE" dirty="0"/>
              <a:t>Distribution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628650" y="964406"/>
            <a:ext cx="3868340" cy="371361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Begriffsinhalt VWL </a:t>
            </a:r>
            <a:r>
              <a:rPr lang="de-DE" dirty="0">
                <a:sym typeface="Symbol" panose="05050102010706020507" pitchFamily="18" charset="2"/>
              </a:rPr>
              <a:t> BWL</a:t>
            </a:r>
          </a:p>
          <a:p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Verteilung </a:t>
            </a:r>
          </a:p>
          <a:p>
            <a:pPr lvl="1"/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des Einkommens auf Bezieher bzw.</a:t>
            </a:r>
          </a:p>
          <a:p>
            <a:pPr lvl="1"/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der Vermögen auf Eigentümer </a:t>
            </a:r>
          </a:p>
          <a:p>
            <a:pPr marL="257175" lvl="1" indent="0">
              <a:buNone/>
            </a:pPr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nach Quelle oder Höhe</a:t>
            </a:r>
          </a:p>
          <a:p>
            <a:r>
              <a:rPr lang="de-DE" dirty="0">
                <a:sym typeface="Symbol" panose="05050102010706020507" pitchFamily="18" charset="2"/>
              </a:rPr>
              <a:t>Fragen:</a:t>
            </a:r>
          </a:p>
          <a:p>
            <a:pPr lvl="1"/>
            <a:r>
              <a:rPr lang="de-DE" dirty="0">
                <a:sym typeface="Symbol" panose="05050102010706020507" pitchFamily="18" charset="2"/>
              </a:rPr>
              <a:t>Wer hat wieviel wovon?</a:t>
            </a:r>
          </a:p>
          <a:p>
            <a:pPr lvl="1"/>
            <a:r>
              <a:rPr lang="de-DE" dirty="0">
                <a:sym typeface="Symbol" panose="05050102010706020507" pitchFamily="18" charset="2"/>
              </a:rPr>
              <a:t>Entspricht das den politischen Zielen?</a:t>
            </a:r>
          </a:p>
          <a:p>
            <a:pPr lvl="1"/>
            <a:r>
              <a:rPr lang="de-DE" dirty="0">
                <a:sym typeface="Symbol" panose="05050102010706020507" pitchFamily="18" charset="2"/>
              </a:rPr>
              <a:t>Wie lassen sich Zielabweichungen reduzieren?</a:t>
            </a:r>
          </a:p>
          <a:p>
            <a:r>
              <a:rPr lang="de-DE" dirty="0">
                <a:sym typeface="Symbol" panose="05050102010706020507" pitchFamily="18" charset="2"/>
              </a:rPr>
              <a:t>Bezeichnung der politischen </a:t>
            </a:r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Korrekturen</a:t>
            </a:r>
            <a:r>
              <a:rPr lang="de-DE" dirty="0">
                <a:sym typeface="Symbol" panose="05050102010706020507" pitchFamily="18" charset="2"/>
              </a:rPr>
              <a:t> der Marktsituation: </a:t>
            </a:r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Redistribution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>
          <a:xfrm>
            <a:off x="4627959" y="346472"/>
            <a:ext cx="3887391" cy="617934"/>
          </a:xfrm>
        </p:spPr>
        <p:txBody>
          <a:bodyPr/>
          <a:lstStyle/>
          <a:p>
            <a:r>
              <a:rPr lang="de-DE" dirty="0"/>
              <a:t>Allokation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4627959" y="964406"/>
            <a:ext cx="3887391" cy="3713611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Zuordnung von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Ressourcen zu Outputs bzw.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Outputs zu Anbietern oder Nachfragern/Verwendern</a:t>
            </a:r>
          </a:p>
          <a:p>
            <a:r>
              <a:rPr lang="de-DE" dirty="0"/>
              <a:t>Fragen:</a:t>
            </a:r>
          </a:p>
          <a:p>
            <a:pPr lvl="1"/>
            <a:r>
              <a:rPr lang="de-DE" dirty="0"/>
              <a:t>Wer kann sich welche Güter leisten?</a:t>
            </a:r>
          </a:p>
          <a:p>
            <a:pPr lvl="1"/>
            <a:r>
              <a:rPr lang="de-DE" dirty="0"/>
              <a:t>Welche Folgen hat die Nachfrage nach einem Gut (z.B. für Umwelt, Gesundheit, Einkommenschancen, Zufriedenheit)?</a:t>
            </a:r>
          </a:p>
          <a:p>
            <a:pPr lvl="1"/>
            <a:r>
              <a:rPr lang="de-DE" dirty="0"/>
              <a:t>Entsprechen Folgen den politischen Zielen?</a:t>
            </a:r>
          </a:p>
          <a:p>
            <a:pPr lvl="1"/>
            <a:r>
              <a:rPr lang="de-DE" dirty="0"/>
              <a:t>Wie lässt sich gezielt die Situation ändern?</a:t>
            </a:r>
          </a:p>
          <a:p>
            <a:r>
              <a:rPr lang="de-DE" dirty="0"/>
              <a:t>Politisch gewollte </a:t>
            </a:r>
            <a:r>
              <a:rPr lang="de-DE" dirty="0">
                <a:solidFill>
                  <a:srgbClr val="FF0000"/>
                </a:solidFill>
              </a:rPr>
              <a:t>Korrekturen</a:t>
            </a:r>
            <a:r>
              <a:rPr lang="de-DE" dirty="0"/>
              <a:t> = </a:t>
            </a:r>
            <a:r>
              <a:rPr lang="de-DE" dirty="0">
                <a:solidFill>
                  <a:srgbClr val="FF0000"/>
                </a:solidFill>
              </a:rPr>
              <a:t>Reallokation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9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Schnittmengen Allokation-Distribution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Liegen vor bei </a:t>
            </a:r>
          </a:p>
          <a:p>
            <a:pPr lvl="1"/>
            <a:r>
              <a:rPr lang="de-DE" dirty="0"/>
              <a:t>Eigentum mit Vermögenscharakter (Immobilien, Unternehmensanteile)</a:t>
            </a:r>
          </a:p>
          <a:p>
            <a:pPr lvl="1"/>
            <a:r>
              <a:rPr lang="de-DE" dirty="0"/>
              <a:t>Vermögenserträgen (Gewinnausschüttungen, Mieten)</a:t>
            </a:r>
          </a:p>
          <a:p>
            <a:pPr lvl="1"/>
            <a:r>
              <a:rPr lang="de-DE" dirty="0"/>
              <a:t>einkommensbestimmenden Gütern (Bildung)</a:t>
            </a:r>
          </a:p>
          <a:p>
            <a:pPr lvl="1"/>
            <a:r>
              <a:rPr lang="de-DE" dirty="0"/>
              <a:t>ungleichem Marktzugang (Renditestarke Anlagen nur für Großvermögen)</a:t>
            </a:r>
          </a:p>
          <a:p>
            <a:pPr lvl="1"/>
            <a:r>
              <a:rPr lang="de-DE" dirty="0"/>
              <a:t>steuerlich induzierter Güternachfrage (z.B. </a:t>
            </a:r>
            <a:r>
              <a:rPr lang="de-DE" dirty="0">
                <a:hlinkClick r:id="rId2"/>
              </a:rPr>
              <a:t>Tonnagebesteuerung</a:t>
            </a:r>
            <a:r>
              <a:rPr lang="de-DE" dirty="0"/>
              <a:t> als Anreiz zur Schiffsfinanzierung </a:t>
            </a:r>
            <a:r>
              <a:rPr lang="de-DE" dirty="0">
                <a:hlinkClick r:id="rId3"/>
              </a:rPr>
              <a:t>1</a:t>
            </a:r>
            <a:r>
              <a:rPr lang="de-DE" dirty="0"/>
              <a:t>, </a:t>
            </a:r>
            <a:r>
              <a:rPr lang="de-DE" dirty="0">
                <a:hlinkClick r:id="rId4"/>
              </a:rPr>
              <a:t>2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öffentlichen und meritorischen Gütern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5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Besondere Allokationsfragen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7742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Öffentliche Güter 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(= Güter, bei denen weder Rivalität im Konsum vorliegt noch die Ausgrenzung vom Bezug ökonomisch/technisch realisierbar ist; deshalb keine privatwirtschaftlichen Angebote möglich)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de-DE" dirty="0"/>
              <a:t>Innere und äußere Sicherheit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Katastrophenschutz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Außenbeziehungen</a:t>
            </a:r>
          </a:p>
          <a:p>
            <a:pPr>
              <a:lnSpc>
                <a:spcPct val="120000"/>
              </a:lnSpc>
            </a:pPr>
            <a:r>
              <a:rPr lang="de-DE" dirty="0"/>
              <a:t>Meritorische Güter 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(= Güter, die unter ihren Erzeugungskosten angeboten werden um die Nachfrage zu steigern; </a:t>
            </a:r>
            <a:r>
              <a:rPr lang="de-DE" sz="2200" u="sng" dirty="0">
                <a:solidFill>
                  <a:schemeClr val="bg1">
                    <a:lumMod val="65000"/>
                  </a:schemeClr>
                </a:solidFill>
              </a:rPr>
              <a:t>meist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 private Güter, d.h. Rivalität liegt vor und Ausschluss vom Bezug ist möglich, d.h. sie könnten auch privatwirtschaftlich angeboten werden bzw. werden parallel angeboten)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de-DE" dirty="0"/>
              <a:t>Bildung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Kultur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z.T. Gesundheit</a:t>
            </a:r>
          </a:p>
          <a:p>
            <a:pPr>
              <a:lnSpc>
                <a:spcPct val="120000"/>
              </a:lnSpc>
            </a:pPr>
            <a:r>
              <a:rPr lang="de-DE" dirty="0"/>
              <a:t>Konflikte mit Sozialpolitik z.B. wenn teure meritorische Güter überwiegend von hoch verdienenden Haushalten in Anspruch genommen werden (Universitätsbildung, </a:t>
            </a:r>
            <a:r>
              <a:rPr lang="de-DE" dirty="0" err="1"/>
              <a:t>Opernabos</a:t>
            </a:r>
            <a:r>
              <a:rPr lang="de-DE" dirty="0"/>
              <a:t>, …); </a:t>
            </a:r>
            <a:br>
              <a:rPr lang="de-DE" dirty="0"/>
            </a:br>
            <a:r>
              <a:rPr lang="de-DE" dirty="0"/>
              <a:t>z.B. Kammerspiele München 21,6 </a:t>
            </a:r>
            <a:r>
              <a:rPr lang="de-DE" dirty="0" err="1"/>
              <a:t>Mio</a:t>
            </a:r>
            <a:r>
              <a:rPr lang="de-DE" dirty="0"/>
              <a:t> € Zuschuss bei </a:t>
            </a:r>
            <a:r>
              <a:rPr lang="de-DE" dirty="0" err="1"/>
              <a:t>ca</a:t>
            </a:r>
            <a:r>
              <a:rPr lang="de-DE" dirty="0"/>
              <a:t> 114.000 Besuchern, d.h. knapp 190€ pro Besucher; Bayerische Staatsoper 140€; </a:t>
            </a:r>
            <a:br>
              <a:rPr lang="de-DE" dirty="0"/>
            </a:br>
            <a:r>
              <a:rPr lang="de-DE" dirty="0"/>
              <a:t>LMU München 2022: 11.900€ p.a. je Student ohne Mediziner, 60.600€ für Mediziner; </a:t>
            </a:r>
            <a:br>
              <a:rPr lang="de-DE" dirty="0"/>
            </a:br>
            <a:r>
              <a:rPr lang="de-DE" dirty="0"/>
              <a:t>DHBW gesamt 2023:  7.800€ p.a. je Student (ohne drittmittelfinanzierte Masterstudiengänge)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8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Sozialpolitik als Verteilungskampf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Kurzfristig begrenzte </a:t>
            </a:r>
            <a:r>
              <a:rPr lang="de-DE" dirty="0">
                <a:solidFill>
                  <a:srgbClr val="FF0000"/>
                </a:solidFill>
              </a:rPr>
              <a:t>Verteilungsmasse = Wertschöpfung </a:t>
            </a:r>
            <a:r>
              <a:rPr lang="de-DE" sz="1400" dirty="0"/>
              <a:t>(vgl. </a:t>
            </a:r>
            <a:r>
              <a:rPr lang="de-DE" sz="1400" dirty="0">
                <a:hlinkClick r:id="rId2" tooltip="Folie 8 ff"/>
              </a:rPr>
              <a:t>3. Sem.</a:t>
            </a:r>
            <a:r>
              <a:rPr lang="de-DE" sz="1400" dirty="0"/>
              <a:t>)</a:t>
            </a:r>
            <a:endParaRPr lang="de-DE" sz="1400" dirty="0">
              <a:solidFill>
                <a:srgbClr val="FF0000"/>
              </a:solidFill>
            </a:endParaRPr>
          </a:p>
          <a:p>
            <a:r>
              <a:rPr lang="de-DE" dirty="0"/>
              <a:t>Politik will evtl. vom Marktergebnis abweichende Ziele</a:t>
            </a:r>
          </a:p>
          <a:p>
            <a:pPr marL="0" indent="0">
              <a:buNone/>
            </a:pPr>
            <a:r>
              <a:rPr lang="de-DE" dirty="0">
                <a:sym typeface="Symbol" panose="05050102010706020507" pitchFamily="18" charset="2"/>
              </a:rPr>
              <a:t>   Wegnehmen von Teilen der Erträge/Vermögen und </a:t>
            </a:r>
            <a:br>
              <a:rPr lang="de-DE" dirty="0">
                <a:sym typeface="Symbol" panose="05050102010706020507" pitchFamily="18" charset="2"/>
              </a:rPr>
            </a:br>
            <a:r>
              <a:rPr lang="de-DE" dirty="0">
                <a:sym typeface="Symbol" panose="05050102010706020507" pitchFamily="18" charset="2"/>
              </a:rPr>
              <a:t>       Geben von nicht „verdienten“ Zuwendungen </a:t>
            </a:r>
            <a:br>
              <a:rPr lang="de-DE" dirty="0">
                <a:sym typeface="Symbol" panose="05050102010706020507" pitchFamily="18" charset="2"/>
              </a:rPr>
            </a:br>
            <a:r>
              <a:rPr lang="de-DE" dirty="0">
                <a:sym typeface="Symbol" panose="05050102010706020507" pitchFamily="18" charset="2"/>
              </a:rPr>
              <a:t>       = Transfers</a:t>
            </a:r>
          </a:p>
          <a:p>
            <a:r>
              <a:rPr lang="de-DE" dirty="0">
                <a:solidFill>
                  <a:srgbClr val="FF0000"/>
                </a:solidFill>
                <a:sym typeface="Symbol" panose="05050102010706020507" pitchFamily="18" charset="2"/>
              </a:rPr>
              <a:t>Transfer</a:t>
            </a:r>
            <a:r>
              <a:rPr lang="de-DE" dirty="0">
                <a:sym typeface="Symbol" panose="05050102010706020507" pitchFamily="18" charset="2"/>
              </a:rPr>
              <a:t> = Geld</a:t>
            </a:r>
            <a:r>
              <a:rPr lang="de-DE" u="sng" dirty="0">
                <a:sym typeface="Symbol" panose="05050102010706020507" pitchFamily="18" charset="2"/>
              </a:rPr>
              <a:t>werte</a:t>
            </a:r>
            <a:r>
              <a:rPr lang="de-DE" dirty="0">
                <a:sym typeface="Symbol" panose="05050102010706020507" pitchFamily="18" charset="2"/>
              </a:rPr>
              <a:t> Leistung vom Staat an private oder öffentliche Haushalte im In- und Ausland ohne marktgerechte Gegenleistung.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54765" y="4340086"/>
            <a:ext cx="78867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Geldwerte Leistung = Geldzahlungen, Sachleistungen, Dienstleistungen, ersparte Aufwendungen</a:t>
            </a:r>
          </a:p>
        </p:txBody>
      </p:sp>
    </p:spTree>
    <p:extLst>
      <p:ext uri="{BB962C8B-B14F-4D97-AF65-F5344CB8AC3E}">
        <p14:creationId xmlns:p14="http://schemas.microsoft.com/office/powerpoint/2010/main" val="15900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Gerechtigkeitsnorm des Staates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5279" y="1385889"/>
            <a:ext cx="8239580" cy="3263504"/>
          </a:xfrm>
        </p:spPr>
        <p:txBody>
          <a:bodyPr>
            <a:normAutofit/>
          </a:bodyPr>
          <a:lstStyle/>
          <a:p>
            <a:r>
              <a:rPr lang="de-DE" dirty="0"/>
              <a:t>„Gerecht“ und „ungerecht“ existieren nicht als abstrakte sozialpolitische Normen.</a:t>
            </a:r>
          </a:p>
          <a:p>
            <a:r>
              <a:rPr lang="de-DE" dirty="0"/>
              <a:t>Gleichverteilung per se nicht gerechter als Ungleichverteilung</a:t>
            </a:r>
          </a:p>
          <a:p>
            <a:r>
              <a:rPr lang="de-DE" dirty="0"/>
              <a:t>Verteilungsnormen meist ideologisch/historisch begründet, </a:t>
            </a:r>
            <a:br>
              <a:rPr lang="de-DE" dirty="0"/>
            </a:br>
            <a:r>
              <a:rPr lang="de-DE" dirty="0"/>
              <a:t>aber auf gesellschaftlichen Konsens angewiesen</a:t>
            </a:r>
          </a:p>
          <a:p>
            <a:pPr lvl="1"/>
            <a:r>
              <a:rPr lang="de-DE" dirty="0"/>
              <a:t>ohne Konsens Tendenz zu Revolution oder </a:t>
            </a:r>
            <a:r>
              <a:rPr lang="de-DE" dirty="0" err="1"/>
              <a:t>ökonom</a:t>
            </a:r>
            <a:r>
              <a:rPr lang="de-DE" dirty="0"/>
              <a:t>. Kollaps</a:t>
            </a:r>
          </a:p>
          <a:p>
            <a:pPr lvl="1"/>
            <a:r>
              <a:rPr lang="de-DE" dirty="0"/>
              <a:t>unterschiedliche Ausgestaltung des sozialen Netzes von Land zu Land wegen anderen Konsenses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Anselm Dohle-Beltinger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AF4D-FE96-443E-837B-4E3013AE95A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4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svorlage.potx" id="{641BA8DD-15B5-491D-838D-F38CAF04140C}" vid="{95C89E0C-7A4C-413C-AEF1-C7A2654DFA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</Template>
  <TotalTime>0</TotalTime>
  <Words>2245</Words>
  <Application>Microsoft Office PowerPoint</Application>
  <PresentationFormat>Bildschirmpräsentation (16:9)</PresentationFormat>
  <Paragraphs>393</Paragraphs>
  <Slides>49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Symbol</vt:lpstr>
      <vt:lpstr>Office Theme</vt:lpstr>
      <vt:lpstr>Grundlagen der Sozialpolitik</vt:lpstr>
      <vt:lpstr>Inhalt</vt:lpstr>
      <vt:lpstr>Sozialpolitik und Soziale Marktwirtschaft</vt:lpstr>
      <vt:lpstr>Wichtige Begrifflichkeiten</vt:lpstr>
      <vt:lpstr>PowerPoint-Präsentation</vt:lpstr>
      <vt:lpstr>Schnittmengen Allokation-Distribution</vt:lpstr>
      <vt:lpstr>Besondere Allokationsfragen</vt:lpstr>
      <vt:lpstr>Sozialpolitik als Verteilungskampf</vt:lpstr>
      <vt:lpstr>Gerechtigkeitsnorm des Staates</vt:lpstr>
      <vt:lpstr>Sozialpolitische Themenfelder</vt:lpstr>
      <vt:lpstr>PowerPoint-Präsentation</vt:lpstr>
      <vt:lpstr>Chancengerechtigkeit - Chancengleichheit</vt:lpstr>
      <vt:lpstr>Arbeitswelt</vt:lpstr>
      <vt:lpstr>Arbeitsunfähigkeit</vt:lpstr>
      <vt:lpstr>Alter</vt:lpstr>
      <vt:lpstr>Alterung der Bevölkerung</vt:lpstr>
      <vt:lpstr>PowerPoint-Präsentation</vt:lpstr>
      <vt:lpstr>PowerPoint-Präsentation</vt:lpstr>
      <vt:lpstr>Lösungswege</vt:lpstr>
      <vt:lpstr>PowerPoint-Präsentation</vt:lpstr>
      <vt:lpstr>Augen auf bei der Partnerwahl</vt:lpstr>
      <vt:lpstr>PowerPoint-Präsentation</vt:lpstr>
      <vt:lpstr>PowerPoint-Präsentation</vt:lpstr>
      <vt:lpstr>PowerPoint-Präsentation</vt:lpstr>
      <vt:lpstr>Lösungswege</vt:lpstr>
      <vt:lpstr>Politik für die Alten?</vt:lpstr>
      <vt:lpstr>Diskriminierung und Integration</vt:lpstr>
      <vt:lpstr>Gender Pay Gap</vt:lpstr>
      <vt:lpstr>Unbereinigter Gender Pay Gap nach Gruppen</vt:lpstr>
      <vt:lpstr>PowerPoint-Präsentation</vt:lpstr>
      <vt:lpstr>Mit einem goldenen Löffel im Mund geboren sein oder: die gläserne Decke</vt:lpstr>
      <vt:lpstr>Was zahlt sich aus?</vt:lpstr>
      <vt:lpstr>Hat Bildung etwas mit sozialer Schicht zu tun?</vt:lpstr>
      <vt:lpstr>Unterschiedliches Einkommen hat Folgen v.a. für Männer (Alkohol, Dickleibigkeit etc)</vt:lpstr>
      <vt:lpstr>Bildungschancen in D</vt:lpstr>
      <vt:lpstr>PowerPoint-Präsentation</vt:lpstr>
      <vt:lpstr>Was und wo studieren für den Abschluss als Mrs oder Mr?</vt:lpstr>
      <vt:lpstr>PowerPoint-Präsentation</vt:lpstr>
      <vt:lpstr>Es geht noch viel dramatischer</vt:lpstr>
      <vt:lpstr>Sozialpolitischen Handlungsbedarf kann man nicht nur am Einkommen messen</vt:lpstr>
      <vt:lpstr>PowerPoint-Präsentation</vt:lpstr>
      <vt:lpstr>PowerPoint-Präsentation</vt:lpstr>
      <vt:lpstr>EU-SILC Gefährdungslagen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Sozialpolitik oder Distributionspolitik</dc:title>
  <dc:creator>Monika Beltinger</dc:creator>
  <cp:lastModifiedBy>Anselm Dohle-Beltinger</cp:lastModifiedBy>
  <cp:revision>162</cp:revision>
  <cp:lastPrinted>2020-03-26T12:49:18Z</cp:lastPrinted>
  <dcterms:created xsi:type="dcterms:W3CDTF">2020-04-21T09:48:52Z</dcterms:created>
  <dcterms:modified xsi:type="dcterms:W3CDTF">2024-04-18T17:37:10Z</dcterms:modified>
</cp:coreProperties>
</file>