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1"/>
  </p:notesMasterIdLst>
  <p:handoutMasterIdLst>
    <p:handoutMasterId r:id="rId52"/>
  </p:handoutMasterIdLst>
  <p:sldIdLst>
    <p:sldId id="325" r:id="rId2"/>
    <p:sldId id="287" r:id="rId3"/>
    <p:sldId id="331" r:id="rId4"/>
    <p:sldId id="289" r:id="rId5"/>
    <p:sldId id="294" r:id="rId6"/>
    <p:sldId id="306" r:id="rId7"/>
    <p:sldId id="324" r:id="rId8"/>
    <p:sldId id="556" r:id="rId9"/>
    <p:sldId id="296" r:id="rId10"/>
    <p:sldId id="297" r:id="rId11"/>
    <p:sldId id="307" r:id="rId12"/>
    <p:sldId id="326" r:id="rId13"/>
    <p:sldId id="327" r:id="rId14"/>
    <p:sldId id="332" r:id="rId15"/>
    <p:sldId id="288" r:id="rId16"/>
    <p:sldId id="292" r:id="rId17"/>
    <p:sldId id="295" r:id="rId18"/>
    <p:sldId id="258" r:id="rId19"/>
    <p:sldId id="270" r:id="rId20"/>
    <p:sldId id="261" r:id="rId21"/>
    <p:sldId id="277" r:id="rId22"/>
    <p:sldId id="278" r:id="rId23"/>
    <p:sldId id="267" r:id="rId24"/>
    <p:sldId id="328" r:id="rId25"/>
    <p:sldId id="329" r:id="rId26"/>
    <p:sldId id="268" r:id="rId27"/>
    <p:sldId id="271" r:id="rId28"/>
    <p:sldId id="272" r:id="rId29"/>
    <p:sldId id="279" r:id="rId30"/>
    <p:sldId id="263" r:id="rId31"/>
    <p:sldId id="293" r:id="rId32"/>
    <p:sldId id="330" r:id="rId33"/>
    <p:sldId id="273" r:id="rId34"/>
    <p:sldId id="264" r:id="rId35"/>
    <p:sldId id="308" r:id="rId36"/>
    <p:sldId id="265" r:id="rId37"/>
    <p:sldId id="281" r:id="rId38"/>
    <p:sldId id="284" r:id="rId39"/>
    <p:sldId id="282" r:id="rId40"/>
    <p:sldId id="266" r:id="rId41"/>
    <p:sldId id="283" r:id="rId42"/>
    <p:sldId id="298" r:id="rId43"/>
    <p:sldId id="303" r:id="rId44"/>
    <p:sldId id="305" r:id="rId45"/>
    <p:sldId id="304" r:id="rId46"/>
    <p:sldId id="299" r:id="rId47"/>
    <p:sldId id="300" r:id="rId48"/>
    <p:sldId id="301" r:id="rId49"/>
    <p:sldId id="302" r:id="rId50"/>
  </p:sldIdLst>
  <p:sldSz cx="9144000" cy="6858000" type="screen4x3"/>
  <p:notesSz cx="6797675" cy="9929813"/>
  <p:defaultTextStyle>
    <a:defPPr>
      <a:defRPr lang="de-DE"/>
    </a:defPPr>
    <a:lvl1pPr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B600"/>
    <a:srgbClr val="0000FF"/>
    <a:srgbClr val="FF9900"/>
    <a:srgbClr val="DDDDDD"/>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106" d="100"/>
          <a:sy n="106" d="100"/>
        </p:scale>
        <p:origin x="1686" y="102"/>
      </p:cViewPr>
      <p:guideLst>
        <p:guide orient="horz" pos="2160"/>
        <p:guide pos="2880"/>
      </p:guideLst>
    </p:cSldViewPr>
  </p:slideViewPr>
  <p:notesTextViewPr>
    <p:cViewPr>
      <p:scale>
        <a:sx n="3" d="2"/>
        <a:sy n="3" d="2"/>
      </p:scale>
      <p:origin x="0" y="0"/>
    </p:cViewPr>
  </p:notesTextViewPr>
  <p:sorterViewPr>
    <p:cViewPr>
      <p:scale>
        <a:sx n="200" d="100"/>
        <a:sy n="200" d="100"/>
      </p:scale>
      <p:origin x="0" y="-29868"/>
    </p:cViewPr>
  </p:sorterViewPr>
  <p:notesViewPr>
    <p:cSldViewPr>
      <p:cViewPr varScale="1">
        <p:scale>
          <a:sx n="49" d="100"/>
          <a:sy n="49" d="100"/>
        </p:scale>
        <p:origin x="-1344"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Anselm\AppData\Local\Temp\komponenten-der-leistungsbilanz-usa-xls-data.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Gesamtvolumen</c:v>
                </c:pt>
              </c:strCache>
            </c:strRef>
          </c:tx>
          <c:spPr>
            <a:solidFill>
              <a:srgbClr val="2875DD"/>
            </a:solidFill>
            <a:ln>
              <a:solidFill>
                <a:srgbClr val="2875DD"/>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0-B6AC-4D24-975B-72D4506636E4}"/>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1-B6AC-4D24-975B-72D4506636E4}"/>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2-B6AC-4D24-975B-72D4506636E4}"/>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3-B6AC-4D24-975B-72D4506636E4}"/>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4-B6AC-4D24-975B-72D4506636E4}"/>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5-B6AC-4D24-975B-72D4506636E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EU-28*</c:v>
                </c:pt>
                <c:pt idx="1">
                  <c:v>China</c:v>
                </c:pt>
                <c:pt idx="2">
                  <c:v>Kanada</c:v>
                </c:pt>
                <c:pt idx="3">
                  <c:v>Mexiko</c:v>
                </c:pt>
                <c:pt idx="4">
                  <c:v>Japan</c:v>
                </c:pt>
                <c:pt idx="5">
                  <c:v>Deutschland</c:v>
                </c:pt>
              </c:strCache>
            </c:strRef>
          </c:cat>
          <c:val>
            <c:numRef>
              <c:f>Sheet1!$B$2:$B$7</c:f>
              <c:numCache>
                <c:formatCode>General</c:formatCode>
                <c:ptCount val="6"/>
                <c:pt idx="0">
                  <c:v>1331.35</c:v>
                </c:pt>
                <c:pt idx="1">
                  <c:v>635.29</c:v>
                </c:pt>
                <c:pt idx="2">
                  <c:v>721.32</c:v>
                </c:pt>
                <c:pt idx="3">
                  <c:v>682.54</c:v>
                </c:pt>
                <c:pt idx="4">
                  <c:v>305.54000000000002</c:v>
                </c:pt>
                <c:pt idx="5">
                  <c:v>258.54000000000002</c:v>
                </c:pt>
              </c:numCache>
            </c:numRef>
          </c:val>
          <c:extLst>
            <c:ext xmlns:c16="http://schemas.microsoft.com/office/drawing/2014/chart" uri="{C3380CC4-5D6E-409C-BE32-E72D297353CC}">
              <c16:uniqueId val="{00000006-B6AC-4D24-975B-72D4506636E4}"/>
            </c:ext>
          </c:extLst>
        </c:ser>
        <c:ser>
          <c:idx val="1"/>
          <c:order val="1"/>
          <c:tx>
            <c:strRef>
              <c:f>Sheet1!$C$1</c:f>
              <c:strCache>
                <c:ptCount val="1"/>
                <c:pt idx="0">
                  <c:v>Export</c:v>
                </c:pt>
              </c:strCache>
            </c:strRef>
          </c:tx>
          <c:spPr>
            <a:solidFill>
              <a:srgbClr val="0F283E"/>
            </a:solidFill>
            <a:ln>
              <a:solidFill>
                <a:srgbClr val="0F283E"/>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7-B6AC-4D24-975B-72D4506636E4}"/>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8-B6AC-4D24-975B-72D4506636E4}"/>
                </c:ext>
              </c:extLst>
            </c:dLbl>
            <c:dLbl>
              <c:idx val="2"/>
              <c:numFmt formatCode="#,##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9-B6AC-4D24-975B-72D4506636E4}"/>
                </c:ext>
              </c:extLst>
            </c:dLbl>
            <c:dLbl>
              <c:idx val="3"/>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A-B6AC-4D24-975B-72D4506636E4}"/>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B-B6AC-4D24-975B-72D4506636E4}"/>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C-B6AC-4D24-975B-72D4506636E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EU-28*</c:v>
                </c:pt>
                <c:pt idx="1">
                  <c:v>China</c:v>
                </c:pt>
                <c:pt idx="2">
                  <c:v>Kanada</c:v>
                </c:pt>
                <c:pt idx="3">
                  <c:v>Mexiko</c:v>
                </c:pt>
                <c:pt idx="4">
                  <c:v>Japan</c:v>
                </c:pt>
                <c:pt idx="5">
                  <c:v>Deutschland</c:v>
                </c:pt>
              </c:strCache>
            </c:strRef>
          </c:cat>
          <c:val>
            <c:numRef>
              <c:f>Sheet1!$C$2:$C$7</c:f>
              <c:numCache>
                <c:formatCode>General</c:formatCode>
                <c:ptCount val="6"/>
                <c:pt idx="0">
                  <c:v>604.16</c:v>
                </c:pt>
                <c:pt idx="1">
                  <c:v>163.85</c:v>
                </c:pt>
                <c:pt idx="2">
                  <c:v>358</c:v>
                </c:pt>
                <c:pt idx="3">
                  <c:v>290.7</c:v>
                </c:pt>
                <c:pt idx="4">
                  <c:v>124.02</c:v>
                </c:pt>
                <c:pt idx="5">
                  <c:v>96.15</c:v>
                </c:pt>
              </c:numCache>
            </c:numRef>
          </c:val>
          <c:extLst>
            <c:ext xmlns:c16="http://schemas.microsoft.com/office/drawing/2014/chart" uri="{C3380CC4-5D6E-409C-BE32-E72D297353CC}">
              <c16:uniqueId val="{0000000D-B6AC-4D24-975B-72D4506636E4}"/>
            </c:ext>
          </c:extLst>
        </c:ser>
        <c:ser>
          <c:idx val="2"/>
          <c:order val="2"/>
          <c:tx>
            <c:strRef>
              <c:f>Sheet1!$D$1</c:f>
              <c:strCache>
                <c:ptCount val="1"/>
                <c:pt idx="0">
                  <c:v>Import</c:v>
                </c:pt>
              </c:strCache>
            </c:strRef>
          </c:tx>
          <c:spPr>
            <a:solidFill>
              <a:srgbClr val="BABABA"/>
            </a:solidFill>
            <a:ln>
              <a:solidFill>
                <a:srgbClr val="BABABA"/>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E-B6AC-4D24-975B-72D4506636E4}"/>
                </c:ext>
              </c:extLst>
            </c:dLbl>
            <c:dLbl>
              <c:idx val="1"/>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0F-B6AC-4D24-975B-72D4506636E4}"/>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0-B6AC-4D24-975B-72D4506636E4}"/>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1-B6AC-4D24-975B-72D4506636E4}"/>
                </c:ext>
              </c:extLst>
            </c:dLbl>
            <c:dLbl>
              <c:idx val="4"/>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2-B6AC-4D24-975B-72D4506636E4}"/>
                </c:ext>
              </c:extLst>
            </c:dLbl>
            <c:dLbl>
              <c:idx val="5"/>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3-B6AC-4D24-975B-72D4506636E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EU-28*</c:v>
                </c:pt>
                <c:pt idx="1">
                  <c:v>China</c:v>
                </c:pt>
                <c:pt idx="2">
                  <c:v>Kanada</c:v>
                </c:pt>
                <c:pt idx="3">
                  <c:v>Mexiko</c:v>
                </c:pt>
                <c:pt idx="4">
                  <c:v>Japan</c:v>
                </c:pt>
                <c:pt idx="5">
                  <c:v>Deutschland</c:v>
                </c:pt>
              </c:strCache>
            </c:strRef>
          </c:cat>
          <c:val>
            <c:numRef>
              <c:f>Sheet1!$D$2:$D$7</c:f>
              <c:numCache>
                <c:formatCode>General</c:formatCode>
                <c:ptCount val="6"/>
                <c:pt idx="0">
                  <c:v>727.19</c:v>
                </c:pt>
                <c:pt idx="1">
                  <c:v>471.44</c:v>
                </c:pt>
                <c:pt idx="2">
                  <c:v>363.32</c:v>
                </c:pt>
                <c:pt idx="3">
                  <c:v>391.81</c:v>
                </c:pt>
                <c:pt idx="4">
                  <c:v>181.52</c:v>
                </c:pt>
                <c:pt idx="5">
                  <c:v>162.4</c:v>
                </c:pt>
              </c:numCache>
            </c:numRef>
          </c:val>
          <c:extLst>
            <c:ext xmlns:c16="http://schemas.microsoft.com/office/drawing/2014/chart" uri="{C3380CC4-5D6E-409C-BE32-E72D297353CC}">
              <c16:uniqueId val="{00000014-B6AC-4D24-975B-72D4506636E4}"/>
            </c:ext>
          </c:extLst>
        </c:ser>
        <c:ser>
          <c:idx val="3"/>
          <c:order val="3"/>
          <c:tx>
            <c:strRef>
              <c:f>Sheet1!$E$1</c:f>
              <c:strCache>
                <c:ptCount val="1"/>
                <c:pt idx="0">
                  <c:v>Saldo</c:v>
                </c:pt>
              </c:strCache>
            </c:strRef>
          </c:tx>
          <c:spPr>
            <a:solidFill>
              <a:srgbClr val="A60B0B"/>
            </a:solidFill>
            <a:ln>
              <a:solidFill>
                <a:srgbClr val="A60B0B"/>
              </a:solidFill>
            </a:ln>
          </c:spPr>
          <c:invertIfNegative val="0"/>
          <c:dLbls>
            <c:dLbl>
              <c:idx val="0"/>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5-B6AC-4D24-975B-72D4506636E4}"/>
                </c:ext>
              </c:extLst>
            </c:dLbl>
            <c:dLbl>
              <c:idx val="1"/>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6-B6AC-4D24-975B-72D4506636E4}"/>
                </c:ext>
              </c:extLst>
            </c:dLbl>
            <c:dLbl>
              <c:idx val="2"/>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7-B6AC-4D24-975B-72D4506636E4}"/>
                </c:ext>
              </c:extLst>
            </c:dLbl>
            <c:dLbl>
              <c:idx val="3"/>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8-B6AC-4D24-975B-72D4506636E4}"/>
                </c:ext>
              </c:extLst>
            </c:dLbl>
            <c:dLbl>
              <c:idx val="4"/>
              <c:numFmt formatCode="#,##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9-B6AC-4D24-975B-72D4506636E4}"/>
                </c:ext>
              </c:extLst>
            </c:dLbl>
            <c:dLbl>
              <c:idx val="5"/>
              <c:numFmt formatCode="#,##0.00" sourceLinked="0"/>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extLst>
                <c:ext xmlns:c16="http://schemas.microsoft.com/office/drawing/2014/chart" uri="{C3380CC4-5D6E-409C-BE32-E72D297353CC}">
                  <c16:uniqueId val="{0000001A-B6AC-4D24-975B-72D4506636E4}"/>
                </c:ext>
              </c:extLst>
            </c:dLbl>
            <c:spPr>
              <a:noFill/>
              <a:ln>
                <a:noFill/>
              </a:ln>
              <a:effectLst/>
            </c:spPr>
            <c:txPr>
              <a:bodyPr/>
              <a:lstStyle/>
              <a:p>
                <a:pPr>
                  <a:defRPr sz="1000" b="0" smtId="4294967295">
                    <a:solidFill>
                      <a:srgbClr val="0F283E"/>
                    </a:solidFill>
                    <a:latin typeface="Open Sans Light"/>
                  </a:defRPr>
                </a:pPr>
                <a:endParaRPr lang="de-DE"/>
              </a:p>
            </c:txPr>
            <c:showLegendKey val="0"/>
            <c:showVal val="1"/>
            <c:showCatName val="0"/>
            <c:showSerName val="0"/>
            <c:showPercent val="0"/>
            <c:showBubbleSize val="0"/>
            <c:showLeaderLines val="0"/>
            <c:extLst xmlns:m="http://schemas.openxmlformats.org/officeDocument/2006/math" xmlns:w="http://schemas.openxmlformats.org/wordprocessingml/2006/main" xmlns:xml="http://www.w3.org/XML/1998/namespace" xmlns:wp="http://schemas.openxmlformats.org/drawingml/2006/wordprocessingDrawing" xmlns:a14="http://schemas.microsoft.com/office/drawing/2010/main">
              <c:ext xmlns:c15="http://schemas.microsoft.com/office/drawing/2012/chart" uri="{CE6537A1-D6FC-4f65-9D91-7224C49458BB}">
                <c15:showLeaderLines val="0"/>
              </c:ext>
            </c:extLst>
          </c:dLbls>
          <c:cat>
            <c:strRef>
              <c:f>Sheet1!$A$2:$A$7</c:f>
              <c:strCache>
                <c:ptCount val="6"/>
                <c:pt idx="0">
                  <c:v>EU-28*</c:v>
                </c:pt>
                <c:pt idx="1">
                  <c:v>China</c:v>
                </c:pt>
                <c:pt idx="2">
                  <c:v>Kanada</c:v>
                </c:pt>
                <c:pt idx="3">
                  <c:v>Mexiko</c:v>
                </c:pt>
                <c:pt idx="4">
                  <c:v>Japan</c:v>
                </c:pt>
                <c:pt idx="5">
                  <c:v>Deutschland</c:v>
                </c:pt>
              </c:strCache>
            </c:strRef>
          </c:cat>
          <c:val>
            <c:numRef>
              <c:f>Sheet1!$E$2:$E$7</c:f>
              <c:numCache>
                <c:formatCode>General</c:formatCode>
                <c:ptCount val="6"/>
                <c:pt idx="0">
                  <c:v>-123.04</c:v>
                </c:pt>
                <c:pt idx="1">
                  <c:v>-307.60000000000002</c:v>
                </c:pt>
                <c:pt idx="2">
                  <c:v>-5.32</c:v>
                </c:pt>
                <c:pt idx="3">
                  <c:v>-101.11</c:v>
                </c:pt>
                <c:pt idx="4">
                  <c:v>-57.5</c:v>
                </c:pt>
                <c:pt idx="5">
                  <c:v>-66.25</c:v>
                </c:pt>
              </c:numCache>
            </c:numRef>
          </c:val>
          <c:extLst>
            <c:ext xmlns:c16="http://schemas.microsoft.com/office/drawing/2014/chart" uri="{C3380CC4-5D6E-409C-BE32-E72D297353CC}">
              <c16:uniqueId val="{0000001B-B6AC-4D24-975B-72D4506636E4}"/>
            </c:ext>
          </c:extLst>
        </c:ser>
        <c:dLbls>
          <c:showLegendKey val="0"/>
          <c:showVal val="0"/>
          <c:showCatName val="0"/>
          <c:showSerName val="0"/>
          <c:showPercent val="0"/>
          <c:showBubbleSize val="0"/>
        </c:dLbls>
        <c:gapWidth val="80"/>
        <c:overlap val="-30"/>
        <c:axId val="-401998272"/>
        <c:axId val="-402018944"/>
      </c:barChart>
      <c:catAx>
        <c:axId val="-401998272"/>
        <c:scaling>
          <c:orientation val="minMax"/>
        </c:scaling>
        <c:delete val="0"/>
        <c:axPos val="b"/>
        <c:numFmt formatCode="General" sourceLinked="0"/>
        <c:majorTickMark val="none"/>
        <c:minorTickMark val="none"/>
        <c:tickLblPos val="low"/>
        <c:spPr>
          <a:ln w="25400">
            <a:solidFill>
              <a:srgbClr val="000000"/>
            </a:solidFill>
          </a:ln>
        </c:spPr>
        <c:txPr>
          <a:bodyPr/>
          <a:lstStyle/>
          <a:p>
            <a:pPr>
              <a:defRPr sz="1000" b="0" smtId="4294967295">
                <a:solidFill>
                  <a:srgbClr val="0F283E"/>
                </a:solidFill>
                <a:latin typeface="Open Sans Light"/>
              </a:defRPr>
            </a:pPr>
            <a:endParaRPr lang="de-DE"/>
          </a:p>
        </c:txPr>
        <c:crossAx val="-402018944"/>
        <c:crosses val="autoZero"/>
        <c:auto val="0"/>
        <c:lblAlgn val="ctr"/>
        <c:lblOffset val="100"/>
        <c:noMultiLvlLbl val="0"/>
      </c:catAx>
      <c:valAx>
        <c:axId val="-402018944"/>
        <c:scaling>
          <c:orientation val="minMax"/>
        </c:scaling>
        <c:delete val="0"/>
        <c:axPos val="l"/>
        <c:majorGridlines>
          <c:spPr>
            <a:ln w="9525">
              <a:solidFill>
                <a:srgbClr val="2F2F2F"/>
              </a:solidFill>
              <a:prstDash val="dot"/>
            </a:ln>
          </c:spPr>
        </c:majorGridlines>
        <c:title>
          <c:tx>
            <c:rich>
              <a:bodyPr/>
              <a:lstStyle/>
              <a:p>
                <a:pPr>
                  <a:defRPr/>
                </a:pPr>
                <a:r>
                  <a:rPr lang="de-DE" sz="1000" b="0">
                    <a:solidFill>
                      <a:srgbClr val="0F283E"/>
                    </a:solidFill>
                    <a:latin typeface="Open Sans Light"/>
                  </a:rPr>
                  <a:t>Wert in Milliarden US-Dollar</a:t>
                </a:r>
              </a:p>
            </c:rich>
          </c:tx>
          <c:overlay val="0"/>
        </c:title>
        <c:numFmt formatCode="#,##0" sourceLinked="0"/>
        <c:majorTickMark val="none"/>
        <c:minorTickMark val="none"/>
        <c:tickLblPos val="low"/>
        <c:spPr>
          <a:ln>
            <a:noFill/>
          </a:ln>
        </c:spPr>
        <c:txPr>
          <a:bodyPr/>
          <a:lstStyle/>
          <a:p>
            <a:pPr>
              <a:defRPr sz="1000" b="0" smtId="4294967295">
                <a:solidFill>
                  <a:srgbClr val="0F283E"/>
                </a:solidFill>
                <a:latin typeface="Open Sans Light"/>
              </a:defRPr>
            </a:pPr>
            <a:endParaRPr lang="de-DE"/>
          </a:p>
        </c:txPr>
        <c:crossAx val="-401998272"/>
        <c:crosses val="autoZero"/>
        <c:crossBetween val="between"/>
      </c:valAx>
    </c:plotArea>
    <c:legend>
      <c:legendPos val="t"/>
      <c:overlay val="0"/>
      <c:txPr>
        <a:bodyPr/>
        <a:lstStyle/>
        <a:p>
          <a:pPr>
            <a:defRPr sz="1000" smtId="4294967295">
              <a:solidFill>
                <a:srgbClr val="0F283E"/>
              </a:solidFill>
              <a:latin typeface="Open Sans Light"/>
            </a:defRPr>
          </a:pPr>
          <a:endParaRPr lang="de-DE"/>
        </a:p>
      </c:txPr>
    </c:legend>
    <c:plotVisOnly val="1"/>
    <c:dispBlanksAs val="zero"/>
    <c:showDLblsOverMax val="1"/>
  </c:chart>
  <c:txPr>
    <a:bodyPr/>
    <a:lstStyle/>
    <a:p>
      <a:pPr>
        <a:defRPr sz="1800" smtId="4294967295"/>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DE">
                <a:latin typeface="Arial" panose="020B0604020202020204" pitchFamily="34" charset="0"/>
                <a:cs typeface="Arial" panose="020B0604020202020204" pitchFamily="34" charset="0"/>
              </a:rPr>
              <a:t>Teilkomponenten der</a:t>
            </a:r>
            <a:r>
              <a:rPr lang="de-DE" baseline="0">
                <a:latin typeface="Arial" panose="020B0604020202020204" pitchFamily="34" charset="0"/>
                <a:cs typeface="Arial" panose="020B0604020202020204" pitchFamily="34" charset="0"/>
              </a:rPr>
              <a:t>  Leistungsbilanz D-USA</a:t>
            </a:r>
            <a:br>
              <a:rPr lang="de-DE" baseline="0">
                <a:latin typeface="Arial" panose="020B0604020202020204" pitchFamily="34" charset="0"/>
                <a:cs typeface="Arial" panose="020B0604020202020204" pitchFamily="34" charset="0"/>
              </a:rPr>
            </a:br>
            <a:r>
              <a:rPr lang="de-DE" sz="1200" baseline="0">
                <a:latin typeface="Arial" panose="020B0604020202020204" pitchFamily="34" charset="0"/>
                <a:cs typeface="Arial" panose="020B0604020202020204" pitchFamily="34" charset="0"/>
              </a:rPr>
              <a:t>(in Mrd €)</a:t>
            </a:r>
            <a:endParaRPr lang="de-DE" sz="12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barChart>
        <c:barDir val="col"/>
        <c:grouping val="stacked"/>
        <c:varyColors val="0"/>
        <c:ser>
          <c:idx val="0"/>
          <c:order val="0"/>
          <c:tx>
            <c:strRef>
              <c:f>'[komponenten-der-leistungsbilanz-usa-xls-data.xlsx]Leistungsbilanz'!$B$10</c:f>
              <c:strCache>
                <c:ptCount val="1"/>
                <c:pt idx="0">
                  <c:v>Leistungsbilanz</c:v>
                </c:pt>
              </c:strCache>
            </c:strRef>
          </c:tx>
          <c:spPr>
            <a:solidFill>
              <a:schemeClr val="accent1"/>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'[komponenten-der-leistungsbilanz-usa-xls-data.xlsx]Leistungsbilanz'!$C$10:$O$10</c:f>
            </c:numRef>
          </c:val>
          <c:extLst>
            <c:ext xmlns:c16="http://schemas.microsoft.com/office/drawing/2014/chart" uri="{C3380CC4-5D6E-409C-BE32-E72D297353CC}">
              <c16:uniqueId val="{00000000-CC11-449B-BD21-608ADCCAC9C8}"/>
            </c:ext>
          </c:extLst>
        </c:ser>
        <c:ser>
          <c:idx val="1"/>
          <c:order val="1"/>
          <c:tx>
            <c:strRef>
              <c:f>'[komponenten-der-leistungsbilanz-usa-xls-data.xlsx]Leistungsbilanz'!$B$11</c:f>
              <c:strCache>
                <c:ptCount val="1"/>
                <c:pt idx="0">
                  <c:v>Warenhandel </c:v>
                </c:pt>
              </c:strCache>
            </c:strRef>
          </c:tx>
          <c:spPr>
            <a:solidFill>
              <a:srgbClr val="FF0000"/>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'[komponenten-der-leistungsbilanz-usa-xls-data.xlsx]Leistungsbilanz'!$C$11:$O$11</c:f>
              <c:numCache>
                <c:formatCode>#,##0_ ;\-#,##0\ </c:formatCode>
                <c:ptCount val="13"/>
                <c:pt idx="0">
                  <c:v>53</c:v>
                </c:pt>
                <c:pt idx="1">
                  <c:v>57</c:v>
                </c:pt>
                <c:pt idx="2">
                  <c:v>51</c:v>
                </c:pt>
                <c:pt idx="3">
                  <c:v>45</c:v>
                </c:pt>
                <c:pt idx="4">
                  <c:v>52</c:v>
                </c:pt>
                <c:pt idx="5">
                  <c:v>48</c:v>
                </c:pt>
                <c:pt idx="6">
                  <c:v>44</c:v>
                </c:pt>
                <c:pt idx="7">
                  <c:v>39</c:v>
                </c:pt>
                <c:pt idx="8">
                  <c:v>28</c:v>
                </c:pt>
                <c:pt idx="9">
                  <c:v>23</c:v>
                </c:pt>
                <c:pt idx="10">
                  <c:v>17</c:v>
                </c:pt>
                <c:pt idx="11">
                  <c:v>26</c:v>
                </c:pt>
                <c:pt idx="12">
                  <c:v>28</c:v>
                </c:pt>
              </c:numCache>
            </c:numRef>
          </c:val>
          <c:extLst>
            <c:ext xmlns:c16="http://schemas.microsoft.com/office/drawing/2014/chart" uri="{C3380CC4-5D6E-409C-BE32-E72D297353CC}">
              <c16:uniqueId val="{00000001-CC11-449B-BD21-608ADCCAC9C8}"/>
            </c:ext>
          </c:extLst>
        </c:ser>
        <c:ser>
          <c:idx val="2"/>
          <c:order val="2"/>
          <c:tx>
            <c:strRef>
              <c:f>'[komponenten-der-leistungsbilanz-usa-xls-data.xlsx]Leistungsbilanz'!$B$12</c:f>
              <c:strCache>
                <c:ptCount val="1"/>
                <c:pt idx="0">
                  <c:v>Ausfuhr </c:v>
                </c:pt>
              </c:strCache>
            </c:strRef>
          </c:tx>
          <c:spPr>
            <a:solidFill>
              <a:schemeClr val="accent3"/>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'[komponenten-der-leistungsbilanz-usa-xls-data.xlsx]Leistungsbilanz'!$C$12:$O$12</c:f>
            </c:numRef>
          </c:val>
          <c:extLst>
            <c:ext xmlns:c16="http://schemas.microsoft.com/office/drawing/2014/chart" uri="{C3380CC4-5D6E-409C-BE32-E72D297353CC}">
              <c16:uniqueId val="{00000002-CC11-449B-BD21-608ADCCAC9C8}"/>
            </c:ext>
          </c:extLst>
        </c:ser>
        <c:ser>
          <c:idx val="3"/>
          <c:order val="3"/>
          <c:tx>
            <c:strRef>
              <c:f>'[komponenten-der-leistungsbilanz-usa-xls-data.xlsx]Leistungsbilanz'!$B$13</c:f>
              <c:strCache>
                <c:ptCount val="1"/>
                <c:pt idx="0">
                  <c:v>Einfuhr </c:v>
                </c:pt>
              </c:strCache>
            </c:strRef>
          </c:tx>
          <c:spPr>
            <a:solidFill>
              <a:schemeClr val="accent4"/>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'[komponenten-der-leistungsbilanz-usa-xls-data.xlsx]Leistungsbilanz'!$C$13:$O$13</c:f>
            </c:numRef>
          </c:val>
          <c:extLst>
            <c:ext xmlns:c16="http://schemas.microsoft.com/office/drawing/2014/chart" uri="{C3380CC4-5D6E-409C-BE32-E72D297353CC}">
              <c16:uniqueId val="{00000003-CC11-449B-BD21-608ADCCAC9C8}"/>
            </c:ext>
          </c:extLst>
        </c:ser>
        <c:ser>
          <c:idx val="4"/>
          <c:order val="4"/>
          <c:tx>
            <c:strRef>
              <c:f>'[komponenten-der-leistungsbilanz-usa-xls-data.xlsx]Leistungsbilanz'!$B$14</c:f>
              <c:strCache>
                <c:ptCount val="1"/>
                <c:pt idx="0">
                  <c:v>Dienstleistungen </c:v>
                </c:pt>
              </c:strCache>
            </c:strRef>
          </c:tx>
          <c:spPr>
            <a:solidFill>
              <a:srgbClr val="FFC000"/>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'[komponenten-der-leistungsbilanz-usa-xls-data.xlsx]Leistungsbilanz'!$C$14:$O$14</c:f>
              <c:numCache>
                <c:formatCode>#,##0_ ;\-#,##0\ </c:formatCode>
                <c:ptCount val="13"/>
                <c:pt idx="0">
                  <c:v>4</c:v>
                </c:pt>
                <c:pt idx="1">
                  <c:v>4</c:v>
                </c:pt>
                <c:pt idx="2">
                  <c:v>5</c:v>
                </c:pt>
                <c:pt idx="3">
                  <c:v>4</c:v>
                </c:pt>
                <c:pt idx="4">
                  <c:v>6</c:v>
                </c:pt>
                <c:pt idx="5">
                  <c:v>3</c:v>
                </c:pt>
                <c:pt idx="6">
                  <c:v>-1</c:v>
                </c:pt>
                <c:pt idx="7">
                  <c:v>-1</c:v>
                </c:pt>
                <c:pt idx="8">
                  <c:v>-1</c:v>
                </c:pt>
                <c:pt idx="9">
                  <c:v>0</c:v>
                </c:pt>
                <c:pt idx="10">
                  <c:v>0</c:v>
                </c:pt>
                <c:pt idx="11">
                  <c:v>-1</c:v>
                </c:pt>
                <c:pt idx="12">
                  <c:v>1</c:v>
                </c:pt>
              </c:numCache>
            </c:numRef>
          </c:val>
          <c:extLst>
            <c:ext xmlns:c16="http://schemas.microsoft.com/office/drawing/2014/chart" uri="{C3380CC4-5D6E-409C-BE32-E72D297353CC}">
              <c16:uniqueId val="{00000004-CC11-449B-BD21-608ADCCAC9C8}"/>
            </c:ext>
          </c:extLst>
        </c:ser>
        <c:ser>
          <c:idx val="5"/>
          <c:order val="5"/>
          <c:tx>
            <c:strRef>
              <c:f>'[komponenten-der-leistungsbilanz-usa-xls-data.xlsx]Leistungsbilanz'!$B$15</c:f>
              <c:strCache>
                <c:ptCount val="1"/>
                <c:pt idx="0">
                  <c:v>Einnahmen</c:v>
                </c:pt>
              </c:strCache>
            </c:strRef>
          </c:tx>
          <c:spPr>
            <a:solidFill>
              <a:schemeClr val="accent6"/>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'[komponenten-der-leistungsbilanz-usa-xls-data.xlsx]Leistungsbilanz'!$C$15:$O$15</c:f>
            </c:numRef>
          </c:val>
          <c:extLst>
            <c:ext xmlns:c16="http://schemas.microsoft.com/office/drawing/2014/chart" uri="{C3380CC4-5D6E-409C-BE32-E72D297353CC}">
              <c16:uniqueId val="{00000005-CC11-449B-BD21-608ADCCAC9C8}"/>
            </c:ext>
          </c:extLst>
        </c:ser>
        <c:ser>
          <c:idx val="6"/>
          <c:order val="6"/>
          <c:tx>
            <c:strRef>
              <c:f>'[komponenten-der-leistungsbilanz-usa-xls-data.xlsx]Leistungsbilanz'!$B$16</c:f>
              <c:strCache>
                <c:ptCount val="1"/>
                <c:pt idx="0">
                  <c:v>Ausgaben</c:v>
                </c:pt>
              </c:strCache>
            </c:strRef>
          </c:tx>
          <c:spPr>
            <a:solidFill>
              <a:schemeClr val="accent1">
                <a:lumMod val="60000"/>
              </a:schemeClr>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'[komponenten-der-leistungsbilanz-usa-xls-data.xlsx]Leistungsbilanz'!$C$16:$O$16</c:f>
            </c:numRef>
          </c:val>
          <c:extLst>
            <c:ext xmlns:c16="http://schemas.microsoft.com/office/drawing/2014/chart" uri="{C3380CC4-5D6E-409C-BE32-E72D297353CC}">
              <c16:uniqueId val="{00000006-CC11-449B-BD21-608ADCCAC9C8}"/>
            </c:ext>
          </c:extLst>
        </c:ser>
        <c:ser>
          <c:idx val="7"/>
          <c:order val="7"/>
          <c:tx>
            <c:strRef>
              <c:f>'[komponenten-der-leistungsbilanz-usa-xls-data.xlsx]Leistungsbilanz'!$B$17</c:f>
              <c:strCache>
                <c:ptCount val="1"/>
                <c:pt idx="0">
                  <c:v>Primäreinkommen</c:v>
                </c:pt>
              </c:strCache>
            </c:strRef>
          </c:tx>
          <c:spPr>
            <a:solidFill>
              <a:srgbClr val="00B0F0"/>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'[komponenten-der-leistungsbilanz-usa-xls-data.xlsx]Leistungsbilanz'!$C$17:$O$17</c:f>
              <c:numCache>
                <c:formatCode>#,##0_ ;\-#,##0\ </c:formatCode>
                <c:ptCount val="13"/>
                <c:pt idx="0">
                  <c:v>16</c:v>
                </c:pt>
                <c:pt idx="1">
                  <c:v>13</c:v>
                </c:pt>
                <c:pt idx="2">
                  <c:v>10</c:v>
                </c:pt>
                <c:pt idx="3">
                  <c:v>11</c:v>
                </c:pt>
                <c:pt idx="4">
                  <c:v>8</c:v>
                </c:pt>
                <c:pt idx="5">
                  <c:v>7</c:v>
                </c:pt>
                <c:pt idx="6">
                  <c:v>4</c:v>
                </c:pt>
                <c:pt idx="7">
                  <c:v>-5</c:v>
                </c:pt>
                <c:pt idx="8">
                  <c:v>1</c:v>
                </c:pt>
                <c:pt idx="9">
                  <c:v>1</c:v>
                </c:pt>
                <c:pt idx="10">
                  <c:v>0</c:v>
                </c:pt>
                <c:pt idx="11">
                  <c:v>4</c:v>
                </c:pt>
                <c:pt idx="12">
                  <c:v>2</c:v>
                </c:pt>
              </c:numCache>
            </c:numRef>
          </c:val>
          <c:extLst>
            <c:ext xmlns:c16="http://schemas.microsoft.com/office/drawing/2014/chart" uri="{C3380CC4-5D6E-409C-BE32-E72D297353CC}">
              <c16:uniqueId val="{00000007-CC11-449B-BD21-608ADCCAC9C8}"/>
            </c:ext>
          </c:extLst>
        </c:ser>
        <c:ser>
          <c:idx val="8"/>
          <c:order val="8"/>
          <c:tx>
            <c:strRef>
              <c:f>'[komponenten-der-leistungsbilanz-usa-xls-data.xlsx]Leistungsbilanz'!$B$18</c:f>
              <c:strCache>
                <c:ptCount val="1"/>
                <c:pt idx="0">
                  <c:v>Sekundäreinkommen</c:v>
                </c:pt>
              </c:strCache>
            </c:strRef>
          </c:tx>
          <c:spPr>
            <a:solidFill>
              <a:srgbClr val="7030A0"/>
            </a:solidFill>
            <a:ln>
              <a:noFill/>
            </a:ln>
            <a:effectLst/>
          </c:spPr>
          <c:invertIfNegative val="0"/>
          <c:cat>
            <c:numRef>
              <c:f>'[komponenten-der-leistungsbilanz-usa-xls-data.xlsx]Leistungsbilanz'!$C$9:$O$9</c:f>
              <c:numCache>
                <c:formatCode>General</c:formatCode>
                <c:ptCount val="13"/>
                <c:pt idx="0">
                  <c:v>2019</c:v>
                </c:pt>
                <c:pt idx="1">
                  <c:v>2018</c:v>
                </c:pt>
                <c:pt idx="2">
                  <c:v>2017</c:v>
                </c:pt>
                <c:pt idx="3">
                  <c:v>2016</c:v>
                </c:pt>
                <c:pt idx="4">
                  <c:v>2015</c:v>
                </c:pt>
                <c:pt idx="5">
                  <c:v>2014</c:v>
                </c:pt>
                <c:pt idx="6">
                  <c:v>2013</c:v>
                </c:pt>
                <c:pt idx="7">
                  <c:v>2012</c:v>
                </c:pt>
                <c:pt idx="8">
                  <c:v>2011</c:v>
                </c:pt>
                <c:pt idx="9">
                  <c:v>2010</c:v>
                </c:pt>
                <c:pt idx="10">
                  <c:v>2009</c:v>
                </c:pt>
                <c:pt idx="11">
                  <c:v>2008</c:v>
                </c:pt>
                <c:pt idx="12">
                  <c:v>2007</c:v>
                </c:pt>
              </c:numCache>
            </c:numRef>
          </c:cat>
          <c:val>
            <c:numRef>
              <c:f>'[komponenten-der-leistungsbilanz-usa-xls-data.xlsx]Leistungsbilanz'!$C$18:$O$18</c:f>
              <c:numCache>
                <c:formatCode>#,##0_ ;\-#,##0\ </c:formatCode>
                <c:ptCount val="13"/>
                <c:pt idx="0">
                  <c:v>-3</c:v>
                </c:pt>
                <c:pt idx="1">
                  <c:v>-4</c:v>
                </c:pt>
                <c:pt idx="2">
                  <c:v>-13</c:v>
                </c:pt>
                <c:pt idx="3">
                  <c:v>-2</c:v>
                </c:pt>
                <c:pt idx="4">
                  <c:v>-2</c:v>
                </c:pt>
                <c:pt idx="5">
                  <c:v>0</c:v>
                </c:pt>
                <c:pt idx="6">
                  <c:v>0</c:v>
                </c:pt>
                <c:pt idx="7">
                  <c:v>-1</c:v>
                </c:pt>
                <c:pt idx="8">
                  <c:v>0</c:v>
                </c:pt>
                <c:pt idx="9">
                  <c:v>-1</c:v>
                </c:pt>
                <c:pt idx="10">
                  <c:v>-2</c:v>
                </c:pt>
                <c:pt idx="11">
                  <c:v>-3</c:v>
                </c:pt>
                <c:pt idx="12">
                  <c:v>-1</c:v>
                </c:pt>
              </c:numCache>
            </c:numRef>
          </c:val>
          <c:extLst>
            <c:ext xmlns:c16="http://schemas.microsoft.com/office/drawing/2014/chart" uri="{C3380CC4-5D6E-409C-BE32-E72D297353CC}">
              <c16:uniqueId val="{00000008-CC11-449B-BD21-608ADCCAC9C8}"/>
            </c:ext>
          </c:extLst>
        </c:ser>
        <c:dLbls>
          <c:showLegendKey val="0"/>
          <c:showVal val="0"/>
          <c:showCatName val="0"/>
          <c:showSerName val="0"/>
          <c:showPercent val="0"/>
          <c:showBubbleSize val="0"/>
        </c:dLbls>
        <c:gapWidth val="150"/>
        <c:overlap val="100"/>
        <c:axId val="-402018400"/>
        <c:axId val="-401999904"/>
      </c:barChart>
      <c:catAx>
        <c:axId val="-40201840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401999904"/>
        <c:crosses val="autoZero"/>
        <c:auto val="1"/>
        <c:lblAlgn val="ctr"/>
        <c:lblOffset val="100"/>
        <c:noMultiLvlLbl val="0"/>
      </c:catAx>
      <c:valAx>
        <c:axId val="-401999904"/>
        <c:scaling>
          <c:orientation val="minMax"/>
        </c:scaling>
        <c:delete val="0"/>
        <c:axPos val="l"/>
        <c:majorGridlines>
          <c:spPr>
            <a:ln w="9525" cap="flat" cmpd="sng" algn="ctr">
              <a:solidFill>
                <a:schemeClr val="tx1">
                  <a:lumMod val="15000"/>
                  <a:lumOff val="85000"/>
                </a:schemeClr>
              </a:solidFill>
              <a:round/>
            </a:ln>
            <a:effectLst/>
          </c:spPr>
        </c:majorGridlines>
        <c:numFmt formatCode="#,##0_ ;\-#,##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02018400"/>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2"/>
          </p:nvPr>
        </p:nvSpPr>
        <p:spPr bwMode="auto">
          <a:xfrm>
            <a:off x="1789113" y="9393238"/>
            <a:ext cx="2954337" cy="536575"/>
          </a:xfrm>
          <a:prstGeom prst="rect">
            <a:avLst/>
          </a:prstGeom>
          <a:noFill/>
          <a:ln w="9525">
            <a:noFill/>
            <a:miter lim="800000"/>
            <a:headEnd/>
            <a:tailEnd/>
          </a:ln>
          <a:effectLst/>
        </p:spPr>
        <p:txBody>
          <a:bodyPr vert="horz" wrap="none" lIns="93143" tIns="46572" rIns="93143" bIns="46572" numCol="1" anchor="b" anchorCtr="0" compatLnSpc="1">
            <a:prstTxWarp prst="textNoShape">
              <a:avLst/>
            </a:prstTxWarp>
          </a:bodyPr>
          <a:lstStyle>
            <a:lvl1pPr algn="ctr" defTabSz="925513">
              <a:spcBef>
                <a:spcPct val="20000"/>
              </a:spcBef>
              <a:buFontTx/>
              <a:buNone/>
              <a:defRPr sz="1200">
                <a:latin typeface="Arial" charset="0"/>
              </a:defRPr>
            </a:lvl1pPr>
          </a:lstStyle>
          <a:p>
            <a:pPr>
              <a:defRPr/>
            </a:pPr>
            <a:r>
              <a:rPr lang="de-DE"/>
              <a:t>© Anselm Dohle-Beltinger 2008</a:t>
            </a:r>
          </a:p>
        </p:txBody>
      </p:sp>
      <p:sp>
        <p:nvSpPr>
          <p:cNvPr id="3075" name="Rectangle 3"/>
          <p:cNvSpPr>
            <a:spLocks noGrp="1" noChangeArrowheads="1"/>
          </p:cNvSpPr>
          <p:nvPr>
            <p:ph type="sldNum" sz="quarter" idx="3"/>
          </p:nvPr>
        </p:nvSpPr>
        <p:spPr bwMode="auto">
          <a:xfrm>
            <a:off x="5599113" y="9428163"/>
            <a:ext cx="1166812" cy="536575"/>
          </a:xfrm>
          <a:prstGeom prst="rect">
            <a:avLst/>
          </a:prstGeom>
          <a:noFill/>
          <a:ln w="9525">
            <a:noFill/>
            <a:miter lim="800000"/>
            <a:headEnd/>
            <a:tailEnd/>
          </a:ln>
          <a:effectLst/>
        </p:spPr>
        <p:txBody>
          <a:bodyPr vert="horz" wrap="none" lIns="93143" tIns="46572" rIns="93143" bIns="46572" numCol="1" anchor="b" anchorCtr="0" compatLnSpc="1">
            <a:prstTxWarp prst="textNoShape">
              <a:avLst/>
            </a:prstTxWarp>
          </a:bodyPr>
          <a:lstStyle>
            <a:lvl1pPr algn="r" defTabSz="925513">
              <a:spcBef>
                <a:spcPct val="20000"/>
              </a:spcBef>
              <a:buFontTx/>
              <a:buNone/>
              <a:defRPr sz="1200" smtClean="0"/>
            </a:lvl1pPr>
          </a:lstStyle>
          <a:p>
            <a:pPr>
              <a:defRPr/>
            </a:pPr>
            <a:fld id="{98EABD36-4B1D-4163-8907-DAF567092025}" type="slidenum">
              <a:rPr lang="de-DE" altLang="de-DE"/>
              <a:pPr>
                <a:defRPr/>
              </a:pPr>
              <a:t>‹Nr.›</a:t>
            </a:fld>
            <a:endParaRPr lang="de-DE" altLang="de-DE"/>
          </a:p>
        </p:txBody>
      </p:sp>
      <p:sp>
        <p:nvSpPr>
          <p:cNvPr id="3076" name="Rectangle 4"/>
          <p:cNvSpPr>
            <a:spLocks noGrp="1" noChangeArrowheads="1"/>
          </p:cNvSpPr>
          <p:nvPr>
            <p:ph type="hdr" sz="quarter"/>
          </p:nvPr>
        </p:nvSpPr>
        <p:spPr bwMode="auto">
          <a:xfrm rot="16200000">
            <a:off x="4772025" y="3629025"/>
            <a:ext cx="2903538" cy="503238"/>
          </a:xfrm>
          <a:prstGeom prst="rect">
            <a:avLst/>
          </a:prstGeom>
          <a:noFill/>
          <a:ln w="9525">
            <a:noFill/>
            <a:miter lim="800000"/>
            <a:headEnd/>
            <a:tailEnd/>
          </a:ln>
          <a:effectLst/>
        </p:spPr>
        <p:txBody>
          <a:bodyPr vert="horz" wrap="square" lIns="92501" tIns="46250" rIns="92501" bIns="46250" numCol="1" anchor="t" anchorCtr="0" compatLnSpc="1">
            <a:prstTxWarp prst="textNoShape">
              <a:avLst/>
            </a:prstTxWarp>
          </a:bodyPr>
          <a:lstStyle>
            <a:lvl1pPr algn="l" defTabSz="925513">
              <a:spcBef>
                <a:spcPct val="0"/>
              </a:spcBef>
              <a:buFontTx/>
              <a:buNone/>
              <a:defRPr sz="1400">
                <a:latin typeface="Arial" charset="0"/>
              </a:defRPr>
            </a:lvl1pPr>
          </a:lstStyle>
          <a:p>
            <a:pPr>
              <a:defRPr/>
            </a:pPr>
            <a:r>
              <a:rPr lang="de-DE"/>
              <a:t>Außenwirtschaft</a:t>
            </a:r>
          </a:p>
        </p:txBody>
      </p:sp>
    </p:spTree>
    <p:extLst>
      <p:ext uri="{BB962C8B-B14F-4D97-AF65-F5344CB8AC3E}">
        <p14:creationId xmlns:p14="http://schemas.microsoft.com/office/powerpoint/2010/main" val="2781544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4"/>
          <p:cNvSpPr>
            <a:spLocks noGrp="1" noRot="1" noChangeAspect="1" noChangeArrowheads="1" noTextEdit="1"/>
          </p:cNvSpPr>
          <p:nvPr>
            <p:ph type="sldImg" idx="2"/>
          </p:nvPr>
        </p:nvSpPr>
        <p:spPr bwMode="auto">
          <a:xfrm>
            <a:off x="920750" y="496888"/>
            <a:ext cx="4945063" cy="37099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04875" y="4718050"/>
            <a:ext cx="4987925" cy="4467225"/>
          </a:xfrm>
          <a:prstGeom prst="rect">
            <a:avLst/>
          </a:prstGeom>
          <a:noFill/>
          <a:ln w="9525">
            <a:noFill/>
            <a:miter lim="800000"/>
            <a:headEnd/>
            <a:tailEnd/>
          </a:ln>
          <a:effectLst/>
        </p:spPr>
        <p:txBody>
          <a:bodyPr vert="horz" wrap="square" lIns="93143" tIns="46572" rIns="93143" bIns="46572"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055" name="Rectangle 7"/>
          <p:cNvSpPr>
            <a:spLocks noGrp="1" noChangeArrowheads="1"/>
          </p:cNvSpPr>
          <p:nvPr>
            <p:ph type="sldNum" sz="quarter" idx="5"/>
          </p:nvPr>
        </p:nvSpPr>
        <p:spPr bwMode="auto">
          <a:xfrm>
            <a:off x="3852863" y="9432925"/>
            <a:ext cx="2944812" cy="496888"/>
          </a:xfrm>
          <a:prstGeom prst="rect">
            <a:avLst/>
          </a:prstGeom>
          <a:noFill/>
          <a:ln w="9525">
            <a:noFill/>
            <a:miter lim="800000"/>
            <a:headEnd/>
            <a:tailEnd/>
          </a:ln>
          <a:effectLst/>
        </p:spPr>
        <p:txBody>
          <a:bodyPr vert="horz" wrap="square" lIns="19271" tIns="0" rIns="19271" bIns="0" numCol="1" anchor="b" anchorCtr="0" compatLnSpc="1">
            <a:prstTxWarp prst="textNoShape">
              <a:avLst/>
            </a:prstTxWarp>
          </a:bodyPr>
          <a:lstStyle>
            <a:lvl1pPr algn="r" defTabSz="925513">
              <a:spcBef>
                <a:spcPct val="0"/>
              </a:spcBef>
              <a:buFontTx/>
              <a:buNone/>
              <a:defRPr sz="1000" i="1" smtClean="0"/>
            </a:lvl1pPr>
          </a:lstStyle>
          <a:p>
            <a:pPr>
              <a:defRPr/>
            </a:pPr>
            <a:fld id="{3A78F81C-29B0-4AAC-A77E-2F76315DBFF4}" type="slidenum">
              <a:rPr lang="de-DE" altLang="de-DE"/>
              <a:pPr>
                <a:defRPr/>
              </a:pPr>
              <a:t>‹Nr.›</a:t>
            </a:fld>
            <a:endParaRPr lang="de-DE" altLang="de-DE"/>
          </a:p>
        </p:txBody>
      </p:sp>
    </p:spTree>
    <p:extLst>
      <p:ext uri="{BB962C8B-B14F-4D97-AF65-F5344CB8AC3E}">
        <p14:creationId xmlns:p14="http://schemas.microsoft.com/office/powerpoint/2010/main" val="3884813378"/>
      </p:ext>
    </p:extLst>
  </p:cSld>
  <p:clrMap bg1="lt1" tx1="dk1" bg2="lt2" tx2="dk2" accent1="accent1" accent2="accent2" accent3="accent3" accent4="accent4" accent5="accent5" accent6="accent6" hlink="hlink" folHlink="folHlink"/>
  <p:notesStyle>
    <a:lvl1pPr algn="just" rtl="0" eaLnBrk="0" fontAlgn="base" hangingPunct="0">
      <a:spcBef>
        <a:spcPct val="30000"/>
      </a:spcBef>
      <a:spcAft>
        <a:spcPct val="0"/>
      </a:spcAft>
      <a:defRPr sz="1200" kern="1200">
        <a:solidFill>
          <a:schemeClr val="tx1"/>
        </a:solidFill>
        <a:latin typeface="Arial" charset="0"/>
        <a:ea typeface="+mn-ea"/>
        <a:cs typeface="+mn-cs"/>
      </a:defRPr>
    </a:lvl1pPr>
    <a:lvl2pPr marL="457200" algn="just" rtl="0" eaLnBrk="0" fontAlgn="base" hangingPunct="0">
      <a:spcBef>
        <a:spcPct val="30000"/>
      </a:spcBef>
      <a:spcAft>
        <a:spcPct val="0"/>
      </a:spcAft>
      <a:defRPr sz="1200" kern="1200">
        <a:solidFill>
          <a:schemeClr val="tx1"/>
        </a:solidFill>
        <a:latin typeface="Arial" charset="0"/>
        <a:ea typeface="+mn-ea"/>
        <a:cs typeface="+mn-cs"/>
      </a:defRPr>
    </a:lvl2pPr>
    <a:lvl3pPr marL="914400" algn="just" rtl="0" eaLnBrk="0" fontAlgn="base" hangingPunct="0">
      <a:spcBef>
        <a:spcPct val="30000"/>
      </a:spcBef>
      <a:spcAft>
        <a:spcPct val="0"/>
      </a:spcAft>
      <a:defRPr sz="1200" kern="1200">
        <a:solidFill>
          <a:schemeClr val="tx1"/>
        </a:solidFill>
        <a:latin typeface="Arial" charset="0"/>
        <a:ea typeface="+mn-ea"/>
        <a:cs typeface="+mn-cs"/>
      </a:defRPr>
    </a:lvl3pPr>
    <a:lvl4pPr marL="1371600" algn="just" rtl="0" eaLnBrk="0" fontAlgn="base" hangingPunct="0">
      <a:spcBef>
        <a:spcPct val="30000"/>
      </a:spcBef>
      <a:spcAft>
        <a:spcPct val="0"/>
      </a:spcAft>
      <a:defRPr sz="1200" kern="1200">
        <a:solidFill>
          <a:schemeClr val="tx1"/>
        </a:solidFill>
        <a:latin typeface="Arial" charset="0"/>
        <a:ea typeface="+mn-ea"/>
        <a:cs typeface="+mn-cs"/>
      </a:defRPr>
    </a:lvl4pPr>
    <a:lvl5pPr marL="1828800" algn="just"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5513">
              <a:spcBef>
                <a:spcPct val="20000"/>
              </a:spcBef>
              <a:buChar char="•"/>
              <a:defRPr sz="3200">
                <a:solidFill>
                  <a:schemeClr val="tx1"/>
                </a:solidFill>
                <a:latin typeface="Arial" panose="020B0604020202020204" pitchFamily="34" charset="0"/>
              </a:defRPr>
            </a:lvl1pPr>
            <a:lvl2pPr marL="742950" indent="-285750" algn="ctr" defTabSz="925513">
              <a:spcBef>
                <a:spcPct val="20000"/>
              </a:spcBef>
              <a:buChar char="•"/>
              <a:defRPr sz="3200">
                <a:solidFill>
                  <a:schemeClr val="tx1"/>
                </a:solidFill>
                <a:latin typeface="Arial" panose="020B0604020202020204" pitchFamily="34" charset="0"/>
              </a:defRPr>
            </a:lvl2pPr>
            <a:lvl3pPr marL="1143000" indent="-228600" algn="ctr" defTabSz="925513">
              <a:spcBef>
                <a:spcPct val="20000"/>
              </a:spcBef>
              <a:buChar char="•"/>
              <a:defRPr sz="3200">
                <a:solidFill>
                  <a:schemeClr val="tx1"/>
                </a:solidFill>
                <a:latin typeface="Arial" panose="020B0604020202020204" pitchFamily="34" charset="0"/>
              </a:defRPr>
            </a:lvl3pPr>
            <a:lvl4pPr marL="1600200" indent="-228600" algn="ctr" defTabSz="925513">
              <a:spcBef>
                <a:spcPct val="20000"/>
              </a:spcBef>
              <a:buChar char="•"/>
              <a:defRPr sz="3200">
                <a:solidFill>
                  <a:schemeClr val="tx1"/>
                </a:solidFill>
                <a:latin typeface="Arial" panose="020B0604020202020204" pitchFamily="34" charset="0"/>
              </a:defRPr>
            </a:lvl4pPr>
            <a:lvl5pPr marL="2057400" indent="-228600" algn="ctr" defTabSz="925513">
              <a:spcBef>
                <a:spcPct val="20000"/>
              </a:spcBef>
              <a:buChar char="•"/>
              <a:defRPr sz="3200">
                <a:solidFill>
                  <a:schemeClr val="tx1"/>
                </a:solidFill>
                <a:latin typeface="Arial" panose="020B0604020202020204" pitchFamily="34" charset="0"/>
              </a:defRPr>
            </a:lvl5pPr>
            <a:lvl6pPr marL="25146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9pPr>
          </a:lstStyle>
          <a:p>
            <a:pPr algn="r">
              <a:spcBef>
                <a:spcPct val="0"/>
              </a:spcBef>
              <a:buFontTx/>
              <a:buNone/>
            </a:pPr>
            <a:fld id="{0158CB7E-145D-4DCC-BF12-14314BB01AFC}" type="slidenum">
              <a:rPr lang="de-DE" altLang="de-DE" sz="1000"/>
              <a:pPr algn="r">
                <a:spcBef>
                  <a:spcPct val="0"/>
                </a:spcBef>
                <a:buFontTx/>
                <a:buNone/>
              </a:pPr>
              <a:t>4</a:t>
            </a:fld>
            <a:endParaRPr lang="de-DE" altLang="de-DE" sz="100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1412373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5513">
              <a:spcBef>
                <a:spcPct val="20000"/>
              </a:spcBef>
              <a:buChar char="•"/>
              <a:defRPr sz="3200">
                <a:solidFill>
                  <a:schemeClr val="tx1"/>
                </a:solidFill>
                <a:latin typeface="Arial" panose="020B0604020202020204" pitchFamily="34" charset="0"/>
              </a:defRPr>
            </a:lvl1pPr>
            <a:lvl2pPr marL="742950" indent="-285750" algn="ctr" defTabSz="925513">
              <a:spcBef>
                <a:spcPct val="20000"/>
              </a:spcBef>
              <a:buChar char="•"/>
              <a:defRPr sz="3200">
                <a:solidFill>
                  <a:schemeClr val="tx1"/>
                </a:solidFill>
                <a:latin typeface="Arial" panose="020B0604020202020204" pitchFamily="34" charset="0"/>
              </a:defRPr>
            </a:lvl2pPr>
            <a:lvl3pPr marL="1143000" indent="-228600" algn="ctr" defTabSz="925513">
              <a:spcBef>
                <a:spcPct val="20000"/>
              </a:spcBef>
              <a:buChar char="•"/>
              <a:defRPr sz="3200">
                <a:solidFill>
                  <a:schemeClr val="tx1"/>
                </a:solidFill>
                <a:latin typeface="Arial" panose="020B0604020202020204" pitchFamily="34" charset="0"/>
              </a:defRPr>
            </a:lvl3pPr>
            <a:lvl4pPr marL="1600200" indent="-228600" algn="ctr" defTabSz="925513">
              <a:spcBef>
                <a:spcPct val="20000"/>
              </a:spcBef>
              <a:buChar char="•"/>
              <a:defRPr sz="3200">
                <a:solidFill>
                  <a:schemeClr val="tx1"/>
                </a:solidFill>
                <a:latin typeface="Arial" panose="020B0604020202020204" pitchFamily="34" charset="0"/>
              </a:defRPr>
            </a:lvl4pPr>
            <a:lvl5pPr marL="2057400" indent="-228600" algn="ctr" defTabSz="925513">
              <a:spcBef>
                <a:spcPct val="20000"/>
              </a:spcBef>
              <a:buChar char="•"/>
              <a:defRPr sz="3200">
                <a:solidFill>
                  <a:schemeClr val="tx1"/>
                </a:solidFill>
                <a:latin typeface="Arial" panose="020B0604020202020204" pitchFamily="34" charset="0"/>
              </a:defRPr>
            </a:lvl5pPr>
            <a:lvl6pPr marL="25146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9pPr>
          </a:lstStyle>
          <a:p>
            <a:pPr algn="r">
              <a:spcBef>
                <a:spcPct val="0"/>
              </a:spcBef>
              <a:buFontTx/>
              <a:buNone/>
            </a:pPr>
            <a:fld id="{63D9F58E-2C59-4E5E-9087-E5870D609766}" type="slidenum">
              <a:rPr lang="de-DE" altLang="de-DE" sz="1000"/>
              <a:pPr algn="r">
                <a:spcBef>
                  <a:spcPct val="0"/>
                </a:spcBef>
                <a:buFontTx/>
                <a:buNone/>
              </a:pPr>
              <a:t>22</a:t>
            </a:fld>
            <a:endParaRPr lang="de-DE" altLang="de-DE" sz="100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21357932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5513">
              <a:spcBef>
                <a:spcPct val="20000"/>
              </a:spcBef>
              <a:buChar char="•"/>
              <a:defRPr sz="3200">
                <a:solidFill>
                  <a:schemeClr val="tx1"/>
                </a:solidFill>
                <a:latin typeface="Arial" panose="020B0604020202020204" pitchFamily="34" charset="0"/>
              </a:defRPr>
            </a:lvl1pPr>
            <a:lvl2pPr marL="742950" indent="-285750" algn="ctr" defTabSz="925513">
              <a:spcBef>
                <a:spcPct val="20000"/>
              </a:spcBef>
              <a:buChar char="•"/>
              <a:defRPr sz="3200">
                <a:solidFill>
                  <a:schemeClr val="tx1"/>
                </a:solidFill>
                <a:latin typeface="Arial" panose="020B0604020202020204" pitchFamily="34" charset="0"/>
              </a:defRPr>
            </a:lvl2pPr>
            <a:lvl3pPr marL="1143000" indent="-228600" algn="ctr" defTabSz="925513">
              <a:spcBef>
                <a:spcPct val="20000"/>
              </a:spcBef>
              <a:buChar char="•"/>
              <a:defRPr sz="3200">
                <a:solidFill>
                  <a:schemeClr val="tx1"/>
                </a:solidFill>
                <a:latin typeface="Arial" panose="020B0604020202020204" pitchFamily="34" charset="0"/>
              </a:defRPr>
            </a:lvl3pPr>
            <a:lvl4pPr marL="1600200" indent="-228600" algn="ctr" defTabSz="925513">
              <a:spcBef>
                <a:spcPct val="20000"/>
              </a:spcBef>
              <a:buChar char="•"/>
              <a:defRPr sz="3200">
                <a:solidFill>
                  <a:schemeClr val="tx1"/>
                </a:solidFill>
                <a:latin typeface="Arial" panose="020B0604020202020204" pitchFamily="34" charset="0"/>
              </a:defRPr>
            </a:lvl4pPr>
            <a:lvl5pPr marL="2057400" indent="-228600" algn="ctr" defTabSz="925513">
              <a:spcBef>
                <a:spcPct val="20000"/>
              </a:spcBef>
              <a:buChar char="•"/>
              <a:defRPr sz="3200">
                <a:solidFill>
                  <a:schemeClr val="tx1"/>
                </a:solidFill>
                <a:latin typeface="Arial" panose="020B0604020202020204" pitchFamily="34" charset="0"/>
              </a:defRPr>
            </a:lvl5pPr>
            <a:lvl6pPr marL="25146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9pPr>
          </a:lstStyle>
          <a:p>
            <a:pPr algn="r">
              <a:spcBef>
                <a:spcPct val="0"/>
              </a:spcBef>
              <a:buFontTx/>
              <a:buNone/>
            </a:pPr>
            <a:fld id="{3A8E88C5-40EE-422C-B72D-81FC8B4C9EE1}" type="slidenum">
              <a:rPr lang="de-DE" altLang="de-DE" sz="1000"/>
              <a:pPr algn="r">
                <a:spcBef>
                  <a:spcPct val="0"/>
                </a:spcBef>
                <a:buFontTx/>
                <a:buNone/>
              </a:pPr>
              <a:t>41</a:t>
            </a:fld>
            <a:endParaRPr lang="de-DE" altLang="de-DE" sz="100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962583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5513">
              <a:spcBef>
                <a:spcPct val="20000"/>
              </a:spcBef>
              <a:buChar char="•"/>
              <a:defRPr sz="3200">
                <a:solidFill>
                  <a:schemeClr val="tx1"/>
                </a:solidFill>
                <a:latin typeface="Arial" panose="020B0604020202020204" pitchFamily="34" charset="0"/>
              </a:defRPr>
            </a:lvl1pPr>
            <a:lvl2pPr marL="742950" indent="-285750" algn="ctr" defTabSz="925513">
              <a:spcBef>
                <a:spcPct val="20000"/>
              </a:spcBef>
              <a:buChar char="•"/>
              <a:defRPr sz="3200">
                <a:solidFill>
                  <a:schemeClr val="tx1"/>
                </a:solidFill>
                <a:latin typeface="Arial" panose="020B0604020202020204" pitchFamily="34" charset="0"/>
              </a:defRPr>
            </a:lvl2pPr>
            <a:lvl3pPr marL="1143000" indent="-228600" algn="ctr" defTabSz="925513">
              <a:spcBef>
                <a:spcPct val="20000"/>
              </a:spcBef>
              <a:buChar char="•"/>
              <a:defRPr sz="3200">
                <a:solidFill>
                  <a:schemeClr val="tx1"/>
                </a:solidFill>
                <a:latin typeface="Arial" panose="020B0604020202020204" pitchFamily="34" charset="0"/>
              </a:defRPr>
            </a:lvl3pPr>
            <a:lvl4pPr marL="1600200" indent="-228600" algn="ctr" defTabSz="925513">
              <a:spcBef>
                <a:spcPct val="20000"/>
              </a:spcBef>
              <a:buChar char="•"/>
              <a:defRPr sz="3200">
                <a:solidFill>
                  <a:schemeClr val="tx1"/>
                </a:solidFill>
                <a:latin typeface="Arial" panose="020B0604020202020204" pitchFamily="34" charset="0"/>
              </a:defRPr>
            </a:lvl4pPr>
            <a:lvl5pPr marL="2057400" indent="-228600" algn="ctr" defTabSz="925513">
              <a:spcBef>
                <a:spcPct val="20000"/>
              </a:spcBef>
              <a:buChar char="•"/>
              <a:defRPr sz="3200">
                <a:solidFill>
                  <a:schemeClr val="tx1"/>
                </a:solidFill>
                <a:latin typeface="Arial" panose="020B0604020202020204" pitchFamily="34" charset="0"/>
              </a:defRPr>
            </a:lvl5pPr>
            <a:lvl6pPr marL="25146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9pPr>
          </a:lstStyle>
          <a:p>
            <a:pPr algn="r">
              <a:spcBef>
                <a:spcPct val="0"/>
              </a:spcBef>
              <a:buFontTx/>
              <a:buNone/>
            </a:pPr>
            <a:fld id="{3133C3CA-60BB-400E-BEDA-BA0281FF42B8}" type="slidenum">
              <a:rPr lang="de-DE" altLang="de-DE" sz="1000"/>
              <a:pPr algn="r">
                <a:spcBef>
                  <a:spcPct val="0"/>
                </a:spcBef>
                <a:buFontTx/>
                <a:buNone/>
              </a:pPr>
              <a:t>42</a:t>
            </a:fld>
            <a:endParaRPr lang="de-DE" altLang="de-DE" sz="100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39577185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defTabSz="925513">
              <a:spcBef>
                <a:spcPct val="20000"/>
              </a:spcBef>
              <a:buChar char="•"/>
              <a:defRPr sz="3200">
                <a:solidFill>
                  <a:schemeClr val="tx1"/>
                </a:solidFill>
                <a:latin typeface="Arial" panose="020B0604020202020204" pitchFamily="34" charset="0"/>
              </a:defRPr>
            </a:lvl1pPr>
            <a:lvl2pPr marL="742950" indent="-285750" algn="ctr" defTabSz="925513">
              <a:spcBef>
                <a:spcPct val="20000"/>
              </a:spcBef>
              <a:buChar char="•"/>
              <a:defRPr sz="3200">
                <a:solidFill>
                  <a:schemeClr val="tx1"/>
                </a:solidFill>
                <a:latin typeface="Arial" panose="020B0604020202020204" pitchFamily="34" charset="0"/>
              </a:defRPr>
            </a:lvl2pPr>
            <a:lvl3pPr marL="1143000" indent="-228600" algn="ctr" defTabSz="925513">
              <a:spcBef>
                <a:spcPct val="20000"/>
              </a:spcBef>
              <a:buChar char="•"/>
              <a:defRPr sz="3200">
                <a:solidFill>
                  <a:schemeClr val="tx1"/>
                </a:solidFill>
                <a:latin typeface="Arial" panose="020B0604020202020204" pitchFamily="34" charset="0"/>
              </a:defRPr>
            </a:lvl3pPr>
            <a:lvl4pPr marL="1600200" indent="-228600" algn="ctr" defTabSz="925513">
              <a:spcBef>
                <a:spcPct val="20000"/>
              </a:spcBef>
              <a:buChar char="•"/>
              <a:defRPr sz="3200">
                <a:solidFill>
                  <a:schemeClr val="tx1"/>
                </a:solidFill>
                <a:latin typeface="Arial" panose="020B0604020202020204" pitchFamily="34" charset="0"/>
              </a:defRPr>
            </a:lvl4pPr>
            <a:lvl5pPr marL="2057400" indent="-228600" algn="ctr" defTabSz="925513">
              <a:spcBef>
                <a:spcPct val="20000"/>
              </a:spcBef>
              <a:buChar char="•"/>
              <a:defRPr sz="3200">
                <a:solidFill>
                  <a:schemeClr val="tx1"/>
                </a:solidFill>
                <a:latin typeface="Arial" panose="020B0604020202020204" pitchFamily="34" charset="0"/>
              </a:defRPr>
            </a:lvl5pPr>
            <a:lvl6pPr marL="25146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defTabSz="925513" eaLnBrk="0" fontAlgn="base" hangingPunct="0">
              <a:spcBef>
                <a:spcPct val="20000"/>
              </a:spcBef>
              <a:spcAft>
                <a:spcPct val="0"/>
              </a:spcAft>
              <a:buChar char="•"/>
              <a:defRPr sz="3200">
                <a:solidFill>
                  <a:schemeClr val="tx1"/>
                </a:solidFill>
                <a:latin typeface="Arial" panose="020B0604020202020204" pitchFamily="34" charset="0"/>
              </a:defRPr>
            </a:lvl9pPr>
          </a:lstStyle>
          <a:p>
            <a:pPr algn="r">
              <a:spcBef>
                <a:spcPct val="0"/>
              </a:spcBef>
              <a:buFontTx/>
              <a:buNone/>
            </a:pPr>
            <a:fld id="{46EF7454-D2FA-4AFC-B42D-91D98F0F9538}" type="slidenum">
              <a:rPr lang="de-DE" altLang="de-DE" sz="1000"/>
              <a:pPr algn="r">
                <a:spcBef>
                  <a:spcPct val="0"/>
                </a:spcBef>
                <a:buFontTx/>
                <a:buNone/>
              </a:pPr>
              <a:t>48</a:t>
            </a:fld>
            <a:endParaRPr lang="de-DE" altLang="de-DE" sz="100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a:latin typeface="Arial" panose="020B0604020202020204" pitchFamily="34" charset="0"/>
            </a:endParaRPr>
          </a:p>
        </p:txBody>
      </p:sp>
    </p:spTree>
    <p:extLst>
      <p:ext uri="{BB962C8B-B14F-4D97-AF65-F5344CB8AC3E}">
        <p14:creationId xmlns:p14="http://schemas.microsoft.com/office/powerpoint/2010/main" val="55692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5" name="Rectangle 12"/>
          <p:cNvSpPr>
            <a:spLocks noGrp="1" noChangeArrowheads="1"/>
          </p:cNvSpPr>
          <p:nvPr>
            <p:ph type="sldNum" sz="quarter" idx="11"/>
          </p:nvPr>
        </p:nvSpPr>
        <p:spPr>
          <a:ln/>
        </p:spPr>
        <p:txBody>
          <a:bodyPr/>
          <a:lstStyle>
            <a:lvl1pPr>
              <a:defRPr/>
            </a:lvl1pPr>
          </a:lstStyle>
          <a:p>
            <a:pPr>
              <a:defRPr/>
            </a:pPr>
            <a:fld id="{55169390-82AD-4F60-B810-AA7AC77BEECA}" type="slidenum">
              <a:rPr lang="de-DE" altLang="de-DE"/>
              <a:pPr>
                <a:defRPr/>
              </a:pPr>
              <a:t>‹Nr.›</a:t>
            </a:fld>
            <a:endParaRPr lang="de-DE" altLang="de-DE"/>
          </a:p>
        </p:txBody>
      </p:sp>
    </p:spTree>
    <p:extLst>
      <p:ext uri="{BB962C8B-B14F-4D97-AF65-F5344CB8AC3E}">
        <p14:creationId xmlns:p14="http://schemas.microsoft.com/office/powerpoint/2010/main" val="102479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468312" y="1981200"/>
            <a:ext cx="8207375" cy="4184650"/>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5" name="Rectangle 12"/>
          <p:cNvSpPr>
            <a:spLocks noGrp="1" noChangeArrowheads="1"/>
          </p:cNvSpPr>
          <p:nvPr>
            <p:ph type="sldNum" sz="quarter" idx="11"/>
          </p:nvPr>
        </p:nvSpPr>
        <p:spPr>
          <a:ln/>
        </p:spPr>
        <p:txBody>
          <a:bodyPr/>
          <a:lstStyle>
            <a:lvl1pPr>
              <a:defRPr/>
            </a:lvl1pPr>
          </a:lstStyle>
          <a:p>
            <a:pPr>
              <a:defRPr/>
            </a:pPr>
            <a:fld id="{629F4AAF-F582-4259-8A72-9FB14825BDC5}" type="slidenum">
              <a:rPr lang="de-DE" altLang="de-DE"/>
              <a:pPr>
                <a:defRPr/>
              </a:pPr>
              <a:t>‹Nr.›</a:t>
            </a:fld>
            <a:endParaRPr lang="de-DE" altLang="de-DE"/>
          </a:p>
        </p:txBody>
      </p:sp>
    </p:spTree>
    <p:extLst>
      <p:ext uri="{BB962C8B-B14F-4D97-AF65-F5344CB8AC3E}">
        <p14:creationId xmlns:p14="http://schemas.microsoft.com/office/powerpoint/2010/main" val="422680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5" name="Rectangle 12"/>
          <p:cNvSpPr>
            <a:spLocks noGrp="1" noChangeArrowheads="1"/>
          </p:cNvSpPr>
          <p:nvPr>
            <p:ph type="sldNum" sz="quarter" idx="11"/>
          </p:nvPr>
        </p:nvSpPr>
        <p:spPr>
          <a:ln/>
        </p:spPr>
        <p:txBody>
          <a:bodyPr/>
          <a:lstStyle>
            <a:lvl1pPr>
              <a:defRPr/>
            </a:lvl1pPr>
          </a:lstStyle>
          <a:p>
            <a:pPr>
              <a:defRPr/>
            </a:pPr>
            <a:fld id="{FBEE14A0-5BDE-45E6-9111-F3D9E453670F}" type="slidenum">
              <a:rPr lang="de-DE" altLang="de-DE"/>
              <a:pPr>
                <a:defRPr/>
              </a:pPr>
              <a:t>‹Nr.›</a:t>
            </a:fld>
            <a:endParaRPr lang="de-DE" altLang="de-DE"/>
          </a:p>
        </p:txBody>
      </p:sp>
    </p:spTree>
    <p:extLst>
      <p:ext uri="{BB962C8B-B14F-4D97-AF65-F5344CB8AC3E}">
        <p14:creationId xmlns:p14="http://schemas.microsoft.com/office/powerpoint/2010/main" val="1261949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68313" y="1981200"/>
            <a:ext cx="3090862" cy="418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3711575" y="1981200"/>
            <a:ext cx="3092450" cy="4184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6" name="Rectangle 12"/>
          <p:cNvSpPr>
            <a:spLocks noGrp="1" noChangeArrowheads="1"/>
          </p:cNvSpPr>
          <p:nvPr>
            <p:ph type="sldNum" sz="quarter" idx="11"/>
          </p:nvPr>
        </p:nvSpPr>
        <p:spPr>
          <a:ln/>
        </p:spPr>
        <p:txBody>
          <a:bodyPr/>
          <a:lstStyle>
            <a:lvl1pPr>
              <a:defRPr/>
            </a:lvl1pPr>
          </a:lstStyle>
          <a:p>
            <a:pPr>
              <a:defRPr/>
            </a:pPr>
            <a:fld id="{B3F0D3FC-F2F2-4DD2-82ED-1CED31C3CCA5}" type="slidenum">
              <a:rPr lang="de-DE" altLang="de-DE"/>
              <a:pPr>
                <a:defRPr/>
              </a:pPr>
              <a:t>‹Nr.›</a:t>
            </a:fld>
            <a:endParaRPr lang="de-DE" altLang="de-DE"/>
          </a:p>
        </p:txBody>
      </p:sp>
    </p:spTree>
    <p:extLst>
      <p:ext uri="{BB962C8B-B14F-4D97-AF65-F5344CB8AC3E}">
        <p14:creationId xmlns:p14="http://schemas.microsoft.com/office/powerpoint/2010/main" val="3589261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8" name="Rectangle 12"/>
          <p:cNvSpPr>
            <a:spLocks noGrp="1" noChangeArrowheads="1"/>
          </p:cNvSpPr>
          <p:nvPr>
            <p:ph type="sldNum" sz="quarter" idx="11"/>
          </p:nvPr>
        </p:nvSpPr>
        <p:spPr>
          <a:ln/>
        </p:spPr>
        <p:txBody>
          <a:bodyPr/>
          <a:lstStyle>
            <a:lvl1pPr>
              <a:defRPr/>
            </a:lvl1pPr>
          </a:lstStyle>
          <a:p>
            <a:pPr>
              <a:defRPr/>
            </a:pPr>
            <a:fld id="{78C0B48E-416A-46EB-8EA7-58B30D3F76ED}" type="slidenum">
              <a:rPr lang="de-DE" altLang="de-DE"/>
              <a:pPr>
                <a:defRPr/>
              </a:pPr>
              <a:t>‹Nr.›</a:t>
            </a:fld>
            <a:endParaRPr lang="de-DE" altLang="de-DE"/>
          </a:p>
        </p:txBody>
      </p:sp>
    </p:spTree>
    <p:extLst>
      <p:ext uri="{BB962C8B-B14F-4D97-AF65-F5344CB8AC3E}">
        <p14:creationId xmlns:p14="http://schemas.microsoft.com/office/powerpoint/2010/main" val="43447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4" name="Rectangle 12"/>
          <p:cNvSpPr>
            <a:spLocks noGrp="1" noChangeArrowheads="1"/>
          </p:cNvSpPr>
          <p:nvPr>
            <p:ph type="sldNum" sz="quarter" idx="11"/>
          </p:nvPr>
        </p:nvSpPr>
        <p:spPr>
          <a:ln/>
        </p:spPr>
        <p:txBody>
          <a:bodyPr/>
          <a:lstStyle>
            <a:lvl1pPr>
              <a:defRPr/>
            </a:lvl1pPr>
          </a:lstStyle>
          <a:p>
            <a:pPr>
              <a:defRPr/>
            </a:pPr>
            <a:fld id="{139A5B1F-4509-42F5-93FA-FB60A45BB38D}" type="slidenum">
              <a:rPr lang="de-DE" altLang="de-DE"/>
              <a:pPr>
                <a:defRPr/>
              </a:pPr>
              <a:t>‹Nr.›</a:t>
            </a:fld>
            <a:endParaRPr lang="de-DE" altLang="de-DE"/>
          </a:p>
        </p:txBody>
      </p:sp>
    </p:spTree>
    <p:extLst>
      <p:ext uri="{BB962C8B-B14F-4D97-AF65-F5344CB8AC3E}">
        <p14:creationId xmlns:p14="http://schemas.microsoft.com/office/powerpoint/2010/main" val="1987804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1"/>
          <p:cNvSpPr>
            <a:spLocks noGrp="1" noChangeArrowheads="1"/>
          </p:cNvSpPr>
          <p:nvPr>
            <p:ph type="ftr" sz="quarter" idx="10"/>
          </p:nvPr>
        </p:nvSpPr>
        <p:spPr>
          <a:ln/>
        </p:spPr>
        <p:txBody>
          <a:bodyPr/>
          <a:lstStyle>
            <a:lvl1pPr>
              <a:defRPr/>
            </a:lvl1pPr>
          </a:lstStyle>
          <a:p>
            <a:pPr>
              <a:defRPr/>
            </a:pPr>
            <a:r>
              <a:rPr lang="de-DE"/>
              <a:t>© Anselm Dohle-Beltinger 2022</a:t>
            </a:r>
          </a:p>
        </p:txBody>
      </p:sp>
      <p:sp>
        <p:nvSpPr>
          <p:cNvPr id="3" name="Rectangle 12"/>
          <p:cNvSpPr>
            <a:spLocks noGrp="1" noChangeArrowheads="1"/>
          </p:cNvSpPr>
          <p:nvPr>
            <p:ph type="sldNum" sz="quarter" idx="11"/>
          </p:nvPr>
        </p:nvSpPr>
        <p:spPr>
          <a:ln/>
        </p:spPr>
        <p:txBody>
          <a:bodyPr/>
          <a:lstStyle>
            <a:lvl1pPr>
              <a:defRPr/>
            </a:lvl1pPr>
          </a:lstStyle>
          <a:p>
            <a:pPr>
              <a:defRPr/>
            </a:pPr>
            <a:fld id="{F6BF9857-9166-4EAE-BF0C-477A854310D2}" type="slidenum">
              <a:rPr lang="de-DE" altLang="de-DE"/>
              <a:pPr>
                <a:defRPr/>
              </a:pPr>
              <a:t>‹Nr.›</a:t>
            </a:fld>
            <a:endParaRPr lang="de-DE" altLang="de-DE"/>
          </a:p>
        </p:txBody>
      </p:sp>
    </p:spTree>
    <p:extLst>
      <p:ext uri="{BB962C8B-B14F-4D97-AF65-F5344CB8AC3E}">
        <p14:creationId xmlns:p14="http://schemas.microsoft.com/office/powerpoint/2010/main" val="2300196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Inhalt 1-spaltig">
    <p:spTree>
      <p:nvGrpSpPr>
        <p:cNvPr id="1" name=""/>
        <p:cNvGrpSpPr/>
        <p:nvPr/>
      </p:nvGrpSpPr>
      <p:grpSpPr>
        <a:xfrm>
          <a:off x="0" y="0"/>
          <a:ext cx="0" cy="0"/>
          <a:chOff x="0" y="0"/>
          <a:chExt cx="0" cy="0"/>
        </a:xfrm>
      </p:grpSpPr>
      <p:sp>
        <p:nvSpPr>
          <p:cNvPr id="2" name="Titel 1"/>
          <p:cNvSpPr>
            <a:spLocks noGrp="1"/>
          </p:cNvSpPr>
          <p:nvPr>
            <p:ph type="title"/>
          </p:nvPr>
        </p:nvSpPr>
        <p:spPr>
          <a:xfrm>
            <a:off x="431800" y="908051"/>
            <a:ext cx="8280400" cy="960967"/>
          </a:xfrm>
          <a:prstGeom prst="rect">
            <a:avLst/>
          </a:prstGeom>
        </p:spPr>
        <p:txBody>
          <a:bodyPr/>
          <a:lstStyle/>
          <a:p>
            <a:r>
              <a:rPr lang="de-DE"/>
              <a:t>Mastertitelformat bearbeiten</a:t>
            </a:r>
            <a:endParaRPr lang="de-DE" dirty="0"/>
          </a:p>
        </p:txBody>
      </p:sp>
      <p:sp>
        <p:nvSpPr>
          <p:cNvPr id="5" name="Datumsplatzhalter 4"/>
          <p:cNvSpPr>
            <a:spLocks noGrp="1"/>
          </p:cNvSpPr>
          <p:nvPr>
            <p:ph type="dt" sz="half" idx="10"/>
          </p:nvPr>
        </p:nvSpPr>
        <p:spPr>
          <a:xfrm>
            <a:off x="4643438" y="448733"/>
            <a:ext cx="720000" cy="288000"/>
          </a:xfrm>
          <a:prstGeom prst="rect">
            <a:avLst/>
          </a:prstGeom>
        </p:spPr>
        <p:txBody>
          <a:bodyPr/>
          <a:lstStyle/>
          <a:p>
            <a:fld id="{9EA5F176-7285-4A81-A54C-0239A367F0A3}" type="datetime1">
              <a:rPr lang="de-DE" smtClean="0"/>
              <a:t>03.11.2023</a:t>
            </a:fld>
            <a:endParaRPr lang="de-DE" dirty="0"/>
          </a:p>
        </p:txBody>
      </p:sp>
      <p:sp>
        <p:nvSpPr>
          <p:cNvPr id="6" name="Fußzeilenplatzhalter 5"/>
          <p:cNvSpPr>
            <a:spLocks noGrp="1"/>
          </p:cNvSpPr>
          <p:nvPr>
            <p:ph type="ftr" sz="quarter" idx="11"/>
          </p:nvPr>
        </p:nvSpPr>
        <p:spPr>
          <a:xfrm>
            <a:off x="5363999" y="451200"/>
            <a:ext cx="3348000" cy="288000"/>
          </a:xfrm>
          <a:prstGeom prst="rect">
            <a:avLst/>
          </a:prstGeom>
        </p:spPr>
        <p:txBody>
          <a:bodyPr/>
          <a:lstStyle/>
          <a:p>
            <a:r>
              <a:rPr lang="de-DE" dirty="0"/>
              <a:t>Thema / Autor / Verband</a:t>
            </a:r>
          </a:p>
        </p:txBody>
      </p:sp>
      <p:sp>
        <p:nvSpPr>
          <p:cNvPr id="7" name="Foliennummernplatzhalter 6"/>
          <p:cNvSpPr>
            <a:spLocks noGrp="1"/>
          </p:cNvSpPr>
          <p:nvPr>
            <p:ph type="sldNum" sz="quarter" idx="12"/>
          </p:nvPr>
        </p:nvSpPr>
        <p:spPr>
          <a:xfrm>
            <a:off x="8208000" y="6576000"/>
            <a:ext cx="504000" cy="288000"/>
          </a:xfrm>
          <a:prstGeom prst="rect">
            <a:avLst/>
          </a:prstGeom>
        </p:spPr>
        <p:txBody>
          <a:bodyPr/>
          <a:lstStyle/>
          <a:p>
            <a:fld id="{DDE51A64-9E4F-429A-8143-D73DC17DA924}" type="slidenum">
              <a:rPr lang="de-DE" smtClean="0"/>
              <a:t>‹Nr.›</a:t>
            </a:fld>
            <a:endParaRPr lang="de-DE" dirty="0"/>
          </a:p>
        </p:txBody>
      </p:sp>
      <p:sp>
        <p:nvSpPr>
          <p:cNvPr id="10" name="Inhaltsplatzhalter 9"/>
          <p:cNvSpPr>
            <a:spLocks noGrp="1"/>
          </p:cNvSpPr>
          <p:nvPr>
            <p:ph sz="quarter" idx="13"/>
          </p:nvPr>
        </p:nvSpPr>
        <p:spPr>
          <a:xfrm>
            <a:off x="431800" y="2108201"/>
            <a:ext cx="8280400" cy="4440767"/>
          </a:xfrm>
        </p:spPr>
        <p:txBody>
          <a:bodyPr/>
          <a:lstStyle>
            <a:lvl1pPr>
              <a:defRPr sz="1800">
                <a:solidFill>
                  <a:schemeClr val="tx1"/>
                </a:solidFill>
              </a:defRPr>
            </a:lvl1pPr>
            <a:lvl2pPr>
              <a:buClr>
                <a:schemeClr val="tx1"/>
              </a:buClr>
              <a:defRPr sz="1800">
                <a:solidFill>
                  <a:schemeClr val="tx1"/>
                </a:solidFill>
              </a:defRPr>
            </a:lvl2pPr>
            <a:lvl3pPr>
              <a:defRPr sz="1800">
                <a:solidFill>
                  <a:schemeClr val="tx1"/>
                </a:solidFill>
              </a:defRPr>
            </a:lvl3pPr>
            <a:lvl4pPr>
              <a:buClrTx/>
              <a:defRPr sz="1800">
                <a:solidFill>
                  <a:schemeClr val="tx1"/>
                </a:solidFill>
              </a:defRPr>
            </a:lvl4pPr>
            <a:lvl5pPr>
              <a:buClrTx/>
              <a:defRPr sz="1800">
                <a:solidFill>
                  <a:schemeClr val="tx1"/>
                </a:solidFill>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303077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7"/>
          <p:cNvSpPr>
            <a:spLocks noGrp="1" noChangeArrowheads="1"/>
          </p:cNvSpPr>
          <p:nvPr>
            <p:ph type="title"/>
          </p:nvPr>
        </p:nvSpPr>
        <p:spPr bwMode="auto">
          <a:xfrm>
            <a:off x="468313" y="692150"/>
            <a:ext cx="8207375" cy="106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4" tIns="46032" rIns="92064" bIns="46032" numCol="1" anchor="ctr" anchorCtr="0" compatLnSpc="1">
            <a:prstTxWarp prst="textNoShape">
              <a:avLst/>
            </a:prstTxWarp>
          </a:bodyPr>
          <a:lstStyle/>
          <a:p>
            <a:pPr lvl="0"/>
            <a:r>
              <a:rPr lang="de-DE" altLang="de-DE"/>
              <a:t>Klicken Sie, um das Titelformat zu bearbeiten</a:t>
            </a:r>
          </a:p>
        </p:txBody>
      </p:sp>
      <p:sp>
        <p:nvSpPr>
          <p:cNvPr id="1029" name="Rectangle 8"/>
          <p:cNvSpPr>
            <a:spLocks noGrp="1" noChangeArrowheads="1"/>
          </p:cNvSpPr>
          <p:nvPr>
            <p:ph type="body" idx="1"/>
          </p:nvPr>
        </p:nvSpPr>
        <p:spPr bwMode="auto">
          <a:xfrm>
            <a:off x="468313" y="1981200"/>
            <a:ext cx="6335712"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64" tIns="46032" rIns="92064" bIns="46032"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0" name="Rectangle 9"/>
          <p:cNvSpPr>
            <a:spLocks noChangeArrowheads="1"/>
          </p:cNvSpPr>
          <p:nvPr/>
        </p:nvSpPr>
        <p:spPr bwMode="auto">
          <a:xfrm>
            <a:off x="6877050" y="1989138"/>
            <a:ext cx="20129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64" tIns="46032" rIns="92064" bIns="46032"/>
          <a:lstStyle>
            <a:lvl1pPr marL="342900" indent="-342900">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20000"/>
              </a:spcBef>
              <a:buFontTx/>
              <a:buChar char="•"/>
              <a:defRPr/>
            </a:pPr>
            <a:endParaRPr lang="de-DE" altLang="de-DE" sz="2800"/>
          </a:p>
        </p:txBody>
      </p:sp>
      <p:sp>
        <p:nvSpPr>
          <p:cNvPr id="107531" name="Rectangle 11"/>
          <p:cNvSpPr>
            <a:spLocks noGrp="1" noChangeArrowheads="1"/>
          </p:cNvSpPr>
          <p:nvPr>
            <p:ph type="ftr" sz="quarter" idx="3"/>
          </p:nvPr>
        </p:nvSpPr>
        <p:spPr bwMode="auto">
          <a:xfrm>
            <a:off x="2628106" y="6524625"/>
            <a:ext cx="3887787" cy="333375"/>
          </a:xfrm>
          <a:prstGeom prst="rect">
            <a:avLst/>
          </a:prstGeom>
          <a:noFill/>
          <a:ln w="9525">
            <a:noFill/>
            <a:miter lim="800000"/>
            <a:headEnd/>
            <a:tailEnd/>
          </a:ln>
          <a:effectLst/>
        </p:spPr>
        <p:txBody>
          <a:bodyPr vert="horz" wrap="none" lIns="92064" tIns="46032" rIns="92064" bIns="46032" numCol="1" anchor="ctr" anchorCtr="0" compatLnSpc="1">
            <a:prstTxWarp prst="textNoShape">
              <a:avLst/>
            </a:prstTxWarp>
          </a:bodyPr>
          <a:lstStyle>
            <a:lvl1pPr algn="ctr">
              <a:spcBef>
                <a:spcPct val="0"/>
              </a:spcBef>
              <a:buFontTx/>
              <a:buNone/>
              <a:defRPr sz="1000">
                <a:solidFill>
                  <a:schemeClr val="tx1"/>
                </a:solidFill>
                <a:latin typeface="Arial" charset="0"/>
              </a:defRPr>
            </a:lvl1pPr>
          </a:lstStyle>
          <a:p>
            <a:pPr>
              <a:defRPr/>
            </a:pPr>
            <a:r>
              <a:rPr lang="de-DE"/>
              <a:t>© Anselm Dohle-Beltinger 2022</a:t>
            </a:r>
          </a:p>
        </p:txBody>
      </p:sp>
      <p:sp>
        <p:nvSpPr>
          <p:cNvPr id="107532" name="Rectangle 12"/>
          <p:cNvSpPr>
            <a:spLocks noGrp="1" noChangeArrowheads="1"/>
          </p:cNvSpPr>
          <p:nvPr>
            <p:ph type="sldNum" sz="quarter" idx="4"/>
          </p:nvPr>
        </p:nvSpPr>
        <p:spPr bwMode="auto">
          <a:xfrm>
            <a:off x="7218421" y="6553200"/>
            <a:ext cx="1905000" cy="304800"/>
          </a:xfrm>
          <a:prstGeom prst="rect">
            <a:avLst/>
          </a:prstGeom>
          <a:noFill/>
          <a:ln w="9525">
            <a:noFill/>
            <a:miter lim="800000"/>
            <a:headEnd/>
            <a:tailEnd/>
          </a:ln>
          <a:effectLst/>
        </p:spPr>
        <p:txBody>
          <a:bodyPr vert="horz" wrap="none" lIns="92064" tIns="46032" rIns="92064" bIns="46032" numCol="1" anchor="ctr" anchorCtr="0" compatLnSpc="1">
            <a:prstTxWarp prst="textNoShape">
              <a:avLst/>
            </a:prstTxWarp>
          </a:bodyPr>
          <a:lstStyle>
            <a:lvl1pPr algn="r">
              <a:spcBef>
                <a:spcPct val="0"/>
              </a:spcBef>
              <a:buFontTx/>
              <a:buNone/>
              <a:defRPr sz="1000" smtClean="0">
                <a:solidFill>
                  <a:schemeClr val="tx1"/>
                </a:solidFill>
              </a:defRPr>
            </a:lvl1pPr>
          </a:lstStyle>
          <a:p>
            <a:pPr>
              <a:defRPr/>
            </a:pPr>
            <a:fld id="{7BD92BA7-AA71-432F-B80C-4B669931F111}" type="slidenum">
              <a:rPr lang="de-DE" altLang="de-DE" smtClean="0"/>
              <a:pPr>
                <a:defRPr/>
              </a:pPr>
              <a:t>‹Nr.›</a:t>
            </a:fld>
            <a:endParaRPr lang="de-DE" altLang="de-DE"/>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Lst>
  <p:hf hdr="0" dt="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Arial" charset="0"/>
        </a:defRPr>
      </a:lvl2pPr>
      <a:lvl3pPr algn="ctr" rtl="0" eaLnBrk="0" fontAlgn="base" hangingPunct="0">
        <a:spcBef>
          <a:spcPct val="0"/>
        </a:spcBef>
        <a:spcAft>
          <a:spcPct val="0"/>
        </a:spcAft>
        <a:defRPr sz="3600">
          <a:solidFill>
            <a:schemeClr val="tx2"/>
          </a:solidFill>
          <a:latin typeface="Arial" charset="0"/>
        </a:defRPr>
      </a:lvl3pPr>
      <a:lvl4pPr algn="ctr" rtl="0" eaLnBrk="0" fontAlgn="base" hangingPunct="0">
        <a:spcBef>
          <a:spcPct val="0"/>
        </a:spcBef>
        <a:spcAft>
          <a:spcPct val="0"/>
        </a:spcAft>
        <a:defRPr sz="3600">
          <a:solidFill>
            <a:schemeClr val="tx2"/>
          </a:solidFill>
          <a:latin typeface="Arial" charset="0"/>
        </a:defRPr>
      </a:lvl4pPr>
      <a:lvl5pPr algn="ctr" rtl="0" eaLnBrk="0" fontAlgn="base" hangingPunct="0">
        <a:spcBef>
          <a:spcPct val="0"/>
        </a:spcBef>
        <a:spcAft>
          <a:spcPct val="0"/>
        </a:spcAft>
        <a:defRPr sz="3600">
          <a:solidFill>
            <a:schemeClr val="tx2"/>
          </a:solidFill>
          <a:latin typeface="Arial" charset="0"/>
        </a:defRPr>
      </a:lvl5pPr>
      <a:lvl6pPr marL="457200" algn="ctr" rtl="0" eaLnBrk="0" fontAlgn="base" hangingPunct="0">
        <a:spcBef>
          <a:spcPct val="0"/>
        </a:spcBef>
        <a:spcAft>
          <a:spcPct val="0"/>
        </a:spcAft>
        <a:defRPr sz="3600">
          <a:solidFill>
            <a:schemeClr val="tx2"/>
          </a:solidFill>
          <a:latin typeface="Arial" charset="0"/>
        </a:defRPr>
      </a:lvl6pPr>
      <a:lvl7pPr marL="914400" algn="ctr" rtl="0" eaLnBrk="0" fontAlgn="base" hangingPunct="0">
        <a:spcBef>
          <a:spcPct val="0"/>
        </a:spcBef>
        <a:spcAft>
          <a:spcPct val="0"/>
        </a:spcAft>
        <a:defRPr sz="3600">
          <a:solidFill>
            <a:schemeClr val="tx2"/>
          </a:solidFill>
          <a:latin typeface="Arial" charset="0"/>
        </a:defRPr>
      </a:lvl7pPr>
      <a:lvl8pPr marL="1371600" algn="ctr" rtl="0" eaLnBrk="0" fontAlgn="base" hangingPunct="0">
        <a:spcBef>
          <a:spcPct val="0"/>
        </a:spcBef>
        <a:spcAft>
          <a:spcPct val="0"/>
        </a:spcAft>
        <a:defRPr sz="3600">
          <a:solidFill>
            <a:schemeClr val="tx2"/>
          </a:solidFill>
          <a:latin typeface="Arial" charset="0"/>
        </a:defRPr>
      </a:lvl8pPr>
      <a:lvl9pPr marL="1828800" algn="ctr" rtl="0" eaLnBrk="0" fontAlgn="base" hangingPunct="0">
        <a:spcBef>
          <a:spcPct val="0"/>
        </a:spcBef>
        <a:spcAft>
          <a:spcPct val="0"/>
        </a:spcAft>
        <a:defRPr sz="36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669925" indent="-325438" algn="l" rtl="0" eaLnBrk="0" fontAlgn="base" hangingPunct="0">
        <a:spcBef>
          <a:spcPct val="20000"/>
        </a:spcBef>
        <a:spcAft>
          <a:spcPct val="0"/>
        </a:spcAft>
        <a:buChar char="–"/>
        <a:defRPr sz="2400">
          <a:solidFill>
            <a:schemeClr val="tx1"/>
          </a:solidFill>
          <a:latin typeface="+mn-lt"/>
        </a:defRPr>
      </a:lvl2pPr>
      <a:lvl3pPr marL="952500" indent="-280988" algn="l" rtl="0" eaLnBrk="0" fontAlgn="base" hangingPunct="0">
        <a:spcBef>
          <a:spcPct val="20000"/>
        </a:spcBef>
        <a:spcAft>
          <a:spcPct val="0"/>
        </a:spcAft>
        <a:buChar char="•"/>
        <a:defRPr sz="2000">
          <a:solidFill>
            <a:schemeClr val="tx1"/>
          </a:solidFill>
          <a:latin typeface="+mn-lt"/>
        </a:defRPr>
      </a:lvl3pPr>
      <a:lvl4pPr marL="1316038" indent="-352425" algn="l" rtl="0" eaLnBrk="0" fontAlgn="base" hangingPunct="0">
        <a:spcBef>
          <a:spcPct val="20000"/>
        </a:spcBef>
        <a:spcAft>
          <a:spcPct val="0"/>
        </a:spcAft>
        <a:buChar char="–"/>
        <a:defRPr>
          <a:solidFill>
            <a:schemeClr val="tx1"/>
          </a:solidFill>
          <a:latin typeface="+mn-lt"/>
        </a:defRPr>
      </a:lvl4pPr>
      <a:lvl5pPr marL="1552575" indent="-234950" algn="l" rtl="0" eaLnBrk="0" fontAlgn="base" hangingPunct="0">
        <a:spcBef>
          <a:spcPct val="20000"/>
        </a:spcBef>
        <a:spcAft>
          <a:spcPct val="0"/>
        </a:spcAft>
        <a:buChar char="•"/>
        <a:defRPr sz="1600">
          <a:solidFill>
            <a:schemeClr val="tx1"/>
          </a:solidFill>
          <a:latin typeface="+mn-lt"/>
        </a:defRPr>
      </a:lvl5pPr>
      <a:lvl6pPr marL="2009775" indent="-234950" algn="l" rtl="0" eaLnBrk="0" fontAlgn="base" hangingPunct="0">
        <a:spcBef>
          <a:spcPct val="20000"/>
        </a:spcBef>
        <a:spcAft>
          <a:spcPct val="0"/>
        </a:spcAft>
        <a:buChar char="•"/>
        <a:defRPr sz="1600">
          <a:solidFill>
            <a:schemeClr val="tx1"/>
          </a:solidFill>
          <a:latin typeface="+mn-lt"/>
        </a:defRPr>
      </a:lvl6pPr>
      <a:lvl7pPr marL="2466975" indent="-234950" algn="l" rtl="0" eaLnBrk="0" fontAlgn="base" hangingPunct="0">
        <a:spcBef>
          <a:spcPct val="20000"/>
        </a:spcBef>
        <a:spcAft>
          <a:spcPct val="0"/>
        </a:spcAft>
        <a:buChar char="•"/>
        <a:defRPr sz="1600">
          <a:solidFill>
            <a:schemeClr val="tx1"/>
          </a:solidFill>
          <a:latin typeface="+mn-lt"/>
        </a:defRPr>
      </a:lvl7pPr>
      <a:lvl8pPr marL="2924175" indent="-234950" algn="l" rtl="0" eaLnBrk="0" fontAlgn="base" hangingPunct="0">
        <a:spcBef>
          <a:spcPct val="20000"/>
        </a:spcBef>
        <a:spcAft>
          <a:spcPct val="0"/>
        </a:spcAft>
        <a:buChar char="•"/>
        <a:defRPr sz="1600">
          <a:solidFill>
            <a:schemeClr val="tx1"/>
          </a:solidFill>
          <a:latin typeface="+mn-lt"/>
        </a:defRPr>
      </a:lvl8pPr>
      <a:lvl9pPr marL="3381375" indent="-234950" algn="l" rtl="0" eaLnBrk="0" fontAlgn="base" hangingPunct="0">
        <a:spcBef>
          <a:spcPct val="20000"/>
        </a:spcBef>
        <a:spcAft>
          <a:spcPct val="0"/>
        </a:spcAft>
        <a:buChar char="•"/>
        <a:defRPr sz="16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data.oecd.org/trade/trade-in-goods-and-services.htm" TargetMode="External"/><Relationship Id="rId7" Type="http://schemas.openxmlformats.org/officeDocument/2006/relationships/hyperlink" Target="https://upload.wikimedia.org/wikipedia/commons/2/2a/NIPPIIGSd.PNG"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s://countryeconomy.com/gdp/china?year=2016" TargetMode="External"/><Relationship Id="rId5" Type="http://schemas.openxmlformats.org/officeDocument/2006/relationships/hyperlink" Target="https://comtrade.un.org/labs/dit-trade-vis/?reporter=156&amp;type=S&amp;year=2016&amp;flow=2&amp;commodity" TargetMode="External"/><Relationship Id="rId4" Type="http://schemas.openxmlformats.org/officeDocument/2006/relationships/hyperlink" Target="https://comtrade.un.org/labs/dit-trade-vis/?reporter=156&amp;type=C&amp;year=2016&amp;flow=2"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ata.oecd.org/trade/trade-in-goods-and-services.htm" TargetMode="External"/><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hyperlink" Target="https://countryeconomy.com/gdp/china?year=2016" TargetMode="External"/><Relationship Id="rId5" Type="http://schemas.openxmlformats.org/officeDocument/2006/relationships/hyperlink" Target="https://comtrade.un.org/labs/dit-trade-vis/?reporter=156&amp;type=S&amp;year=2016&amp;flow=2&amp;commodity" TargetMode="External"/><Relationship Id="rId4" Type="http://schemas.openxmlformats.org/officeDocument/2006/relationships/hyperlink" Target="https://comtrade.un.org/labs/dit-trade-vis/?reporter=156&amp;type=C&amp;year=2016&amp;flow=2"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census.gov/foreign-trade/Press-Release/current_press_release/ft900.pdf"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de.statista.com/statistik/daten/studie/898777/umfrage/handelsbilanz-der-usa-im-warenhandel-mit-wichtigen-handelspartner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undesbank.de/de/statistiken/aussenwirtschaft/zahlungsbilanz" TargetMode="Externa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destatis.de/DE/Themen/Wirtschaft/Volkswirtschaftliche-Gesamtrechnungen-Inlandsprodukt/Publikationen/Downloads-Inlandsprodukt/zusammenhaenge-pdf-0310100.pdf?__blob=publicationFil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upload.wikimedia.org/wikipedia/commons/2/2a/NIPPIIGSd.PNG"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www.onvista.de/devisen/cross-rates.html" TargetMode="External"/><Relationship Id="rId5" Type="http://schemas.openxmlformats.org/officeDocument/2006/relationships/hyperlink" Target="http://www.fazfinance.net/Waehrungen/EUR-GBP/EUR_GBP/Wertpapier.html" TargetMode="External"/><Relationship Id="rId4" Type="http://schemas.openxmlformats.org/officeDocument/2006/relationships/image" Target="../media/image8.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onvista.de/devisen/chart/Eurokurs-Euro-Dollar-EUR-USD"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onvista.de/devisen/chart/Eurokurs-Euro-Dollar-EUR-USD"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s://data.oecd.org/price/inflation-cpi.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is.org/publ/rpfx10.pdf?noframes=1" TargetMode="Externa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www.bundesbank.de/SiteGlobals/Forms/Archiv/DE/Veroeffentlichungen/Veroeffentlichungen_Formular.html?cl2Categories_Themen=&amp;searchIssued=0&amp;submit=Suchen&amp;pageLocale=de&amp;input_=1254&amp;searchIssued.HASH=b5c087895b6145484b91&amp;resourceId=1374&amp;dateOfIssueAfter=" TargetMode="External"/><Relationship Id="rId7" Type="http://schemas.openxmlformats.org/officeDocument/2006/relationships/hyperlink" Target="https://www.bundesbank.de/resource/blob/841770/1146d47a91962f31278732a48895eeda/mL/2020-08-20-13-51-20-zahlungsbilanzstatistik-data.pd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s://www.bundesbank.de/action/de/732090/bbksearch?tf=815054:501158.815054:810762.815054:814192." TargetMode="External"/><Relationship Id="rId5" Type="http://schemas.openxmlformats.org/officeDocument/2006/relationships/image" Target="../media/image2.e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hyperlink" Target="https://www.dbresearch.de/PROD/RPS_DE-PROD/PROD0000000000523949/Deutschlands_Leistungsbilanz%3A_Das_Ende_der_Kritik.PDF?undefined&amp;realload=w2d3NKHLD0DVj5~XF4X58F7whHj4rfPHSRtHfy8XoDWe7s7Zy28oH1lRuPzvez2Q" TargetMode="External"/><Relationship Id="rId2" Type="http://schemas.openxmlformats.org/officeDocument/2006/relationships/hyperlink" Target="https://www.bundesbank.de/resource/blob/805258/95e1137682a8c76b1c84597482824772/mL/i-wichtige-posten-data.pdf" TargetMode="Externa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2F0A49-8E1D-448F-ACE9-1BDF960CB844}"/>
              </a:ext>
            </a:extLst>
          </p:cNvPr>
          <p:cNvSpPr>
            <a:spLocks noGrp="1"/>
          </p:cNvSpPr>
          <p:nvPr>
            <p:ph type="ctrTitle"/>
          </p:nvPr>
        </p:nvSpPr>
        <p:spPr>
          <a:solidFill>
            <a:srgbClr val="FFFF00"/>
          </a:solidFill>
        </p:spPr>
        <p:txBody>
          <a:bodyPr/>
          <a:lstStyle/>
          <a:p>
            <a:r>
              <a:rPr lang="de-DE" dirty="0"/>
              <a:t>Wechselkurse</a:t>
            </a:r>
          </a:p>
        </p:txBody>
      </p:sp>
      <p:sp>
        <p:nvSpPr>
          <p:cNvPr id="3" name="Untertitel 2">
            <a:extLst>
              <a:ext uri="{FF2B5EF4-FFF2-40B4-BE49-F238E27FC236}">
                <a16:creationId xmlns:a16="http://schemas.microsoft.com/office/drawing/2014/main" id="{3842BDCA-8F90-4BAC-87C0-58DE14448B9C}"/>
              </a:ext>
            </a:extLst>
          </p:cNvPr>
          <p:cNvSpPr>
            <a:spLocks noGrp="1"/>
          </p:cNvSpPr>
          <p:nvPr>
            <p:ph type="subTitle" idx="1"/>
          </p:nvPr>
        </p:nvSpPr>
        <p:spPr/>
        <p:txBody>
          <a:bodyPr/>
          <a:lstStyle/>
          <a:p>
            <a:endParaRPr lang="de-DE"/>
          </a:p>
        </p:txBody>
      </p:sp>
    </p:spTree>
    <p:extLst>
      <p:ext uri="{BB962C8B-B14F-4D97-AF65-F5344CB8AC3E}">
        <p14:creationId xmlns:p14="http://schemas.microsoft.com/office/powerpoint/2010/main" val="946927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468313" y="692150"/>
            <a:ext cx="8207375" cy="669721"/>
          </a:xfrm>
        </p:spPr>
        <p:txBody>
          <a:bodyPr/>
          <a:lstStyle/>
          <a:p>
            <a:r>
              <a:rPr lang="de-DE" dirty="0"/>
              <a:t>Außenbeitrag in </a:t>
            </a:r>
            <a:r>
              <a:rPr lang="de-DE" dirty="0" err="1"/>
              <a:t>Mrd</a:t>
            </a:r>
            <a:r>
              <a:rPr lang="de-DE" dirty="0"/>
              <a:t> $</a:t>
            </a: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793088"/>
            <a:ext cx="9178836" cy="5804264"/>
          </a:xfrm>
          <a:prstGeom prst="rect">
            <a:avLst/>
          </a:prstGeom>
        </p:spPr>
      </p:pic>
      <p:sp>
        <p:nvSpPr>
          <p:cNvPr id="7" name="Textfeld 6"/>
          <p:cNvSpPr txBox="1"/>
          <p:nvPr/>
        </p:nvSpPr>
        <p:spPr>
          <a:xfrm rot="18858870">
            <a:off x="7945526" y="5594841"/>
            <a:ext cx="576064" cy="246221"/>
          </a:xfrm>
          <a:prstGeom prst="rect">
            <a:avLst/>
          </a:prstGeom>
          <a:noFill/>
        </p:spPr>
        <p:txBody>
          <a:bodyPr wrap="square" rtlCol="0">
            <a:spAutoFit/>
          </a:bodyPr>
          <a:lstStyle/>
          <a:p>
            <a:r>
              <a:rPr lang="de-DE" sz="1000">
                <a:solidFill>
                  <a:srgbClr val="FF0000"/>
                </a:solidFill>
              </a:rPr>
              <a:t>China</a:t>
            </a:r>
          </a:p>
        </p:txBody>
      </p:sp>
      <p:sp>
        <p:nvSpPr>
          <p:cNvPr id="8" name="Ellipse 7"/>
          <p:cNvSpPr/>
          <p:nvPr/>
        </p:nvSpPr>
        <p:spPr bwMode="auto">
          <a:xfrm>
            <a:off x="8371280" y="2727322"/>
            <a:ext cx="72008" cy="7200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9" name="Textfeld 8"/>
          <p:cNvSpPr txBox="1"/>
          <p:nvPr/>
        </p:nvSpPr>
        <p:spPr>
          <a:xfrm>
            <a:off x="2679093" y="5845314"/>
            <a:ext cx="3672408" cy="707886"/>
          </a:xfrm>
          <a:prstGeom prst="rect">
            <a:avLst/>
          </a:prstGeom>
          <a:noFill/>
        </p:spPr>
        <p:txBody>
          <a:bodyPr wrap="square" rtlCol="0">
            <a:spAutoFit/>
          </a:bodyPr>
          <a:lstStyle/>
          <a:p>
            <a:r>
              <a:rPr lang="de-DE" sz="1000" dirty="0"/>
              <a:t>Quelle: </a:t>
            </a:r>
            <a:r>
              <a:rPr lang="de-DE" sz="1000" dirty="0">
                <a:hlinkClick r:id="rId3"/>
              </a:rPr>
              <a:t>OECD</a:t>
            </a:r>
            <a:r>
              <a:rPr lang="de-DE" sz="1000" dirty="0"/>
              <a:t>; Datenstand 2016</a:t>
            </a:r>
          </a:p>
          <a:p>
            <a:r>
              <a:rPr lang="de-DE" sz="1000" dirty="0"/>
              <a:t>Daten zu China: </a:t>
            </a:r>
            <a:br>
              <a:rPr lang="de-DE" sz="1000" dirty="0"/>
            </a:br>
            <a:r>
              <a:rPr lang="de-DE" sz="1000" dirty="0"/>
              <a:t>Außenbeitrag: UNO: </a:t>
            </a:r>
            <a:r>
              <a:rPr lang="de-DE" sz="1000" dirty="0" err="1"/>
              <a:t>Comtrade</a:t>
            </a:r>
            <a:r>
              <a:rPr lang="de-DE" sz="1000" dirty="0"/>
              <a:t> </a:t>
            </a:r>
            <a:r>
              <a:rPr lang="de-DE" sz="1000" dirty="0" err="1">
                <a:hlinkClick r:id="rId4"/>
              </a:rPr>
              <a:t>Goods</a:t>
            </a:r>
            <a:r>
              <a:rPr lang="de-DE" sz="1000" dirty="0"/>
              <a:t>, </a:t>
            </a:r>
            <a:r>
              <a:rPr lang="de-DE" sz="1000" dirty="0">
                <a:hlinkClick r:id="rId5"/>
              </a:rPr>
              <a:t>Services</a:t>
            </a:r>
            <a:br>
              <a:rPr lang="de-DE" sz="1000" dirty="0"/>
            </a:br>
            <a:r>
              <a:rPr lang="de-DE" sz="1000" dirty="0"/>
              <a:t>GDP: </a:t>
            </a:r>
            <a:r>
              <a:rPr lang="de-DE" sz="1000" dirty="0">
                <a:hlinkClick r:id="rId6"/>
              </a:rPr>
              <a:t>countryeconomy.com</a:t>
            </a:r>
            <a:endParaRPr lang="de-DE" sz="1000" dirty="0"/>
          </a:p>
        </p:txBody>
      </p:sp>
      <p:sp>
        <p:nvSpPr>
          <p:cNvPr id="6" name="Rechteck 5"/>
          <p:cNvSpPr/>
          <p:nvPr/>
        </p:nvSpPr>
        <p:spPr bwMode="auto">
          <a:xfrm rot="2700000">
            <a:off x="8136404" y="5351433"/>
            <a:ext cx="108000" cy="504000"/>
          </a:xfrm>
          <a:prstGeom prst="rect">
            <a:avLst/>
          </a:prstGeom>
          <a:noFill/>
          <a:ln w="12700" cap="flat" cmpd="sng" algn="ctr">
            <a:solidFill>
              <a:srgbClr val="00B6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2" name="Rechteck 11"/>
          <p:cNvSpPr/>
          <p:nvPr/>
        </p:nvSpPr>
        <p:spPr bwMode="auto">
          <a:xfrm rot="2700000">
            <a:off x="389978" y="5311700"/>
            <a:ext cx="155835" cy="659834"/>
          </a:xfrm>
          <a:prstGeom prst="rect">
            <a:avLst/>
          </a:prstGeom>
          <a:noFill/>
          <a:ln w="12700" cap="flat" cmpd="sng" algn="ctr">
            <a:solidFill>
              <a:srgbClr val="0000FF"/>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3" name="Rechteck 12"/>
          <p:cNvSpPr/>
          <p:nvPr/>
        </p:nvSpPr>
        <p:spPr bwMode="auto">
          <a:xfrm rot="2700000">
            <a:off x="8389163" y="5193081"/>
            <a:ext cx="131409" cy="1337685"/>
          </a:xfrm>
          <a:prstGeom prst="rect">
            <a:avLst/>
          </a:prstGeom>
          <a:noFill/>
          <a:ln w="12700" cap="flat" cmpd="sng" algn="ctr">
            <a:solidFill>
              <a:srgbClr val="00B6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0" name="Fußzeilenplatzhalter 9">
            <a:extLst>
              <a:ext uri="{FF2B5EF4-FFF2-40B4-BE49-F238E27FC236}">
                <a16:creationId xmlns:a16="http://schemas.microsoft.com/office/drawing/2014/main" id="{532F3A41-EB9F-49E7-BB3A-12DC51ABE8DA}"/>
              </a:ext>
            </a:extLst>
          </p:cNvPr>
          <p:cNvSpPr>
            <a:spLocks noGrp="1"/>
          </p:cNvSpPr>
          <p:nvPr>
            <p:ph type="ftr" sz="quarter" idx="10"/>
          </p:nvPr>
        </p:nvSpPr>
        <p:spPr/>
        <p:txBody>
          <a:bodyPr/>
          <a:lstStyle/>
          <a:p>
            <a:pPr>
              <a:defRPr/>
            </a:pPr>
            <a:r>
              <a:rPr lang="de-DE"/>
              <a:t>© Anselm Dohle-Beltinger 2022</a:t>
            </a:r>
          </a:p>
        </p:txBody>
      </p:sp>
      <p:sp>
        <p:nvSpPr>
          <p:cNvPr id="11" name="Foliennummernplatzhalter 10">
            <a:extLst>
              <a:ext uri="{FF2B5EF4-FFF2-40B4-BE49-F238E27FC236}">
                <a16:creationId xmlns:a16="http://schemas.microsoft.com/office/drawing/2014/main" id="{B1A099B7-D04D-46B1-A981-DDA10E3A43F7}"/>
              </a:ext>
            </a:extLst>
          </p:cNvPr>
          <p:cNvSpPr>
            <a:spLocks noGrp="1"/>
          </p:cNvSpPr>
          <p:nvPr>
            <p:ph type="sldNum" sz="quarter" idx="11"/>
          </p:nvPr>
        </p:nvSpPr>
        <p:spPr/>
        <p:txBody>
          <a:bodyPr/>
          <a:lstStyle/>
          <a:p>
            <a:pPr>
              <a:defRPr/>
            </a:pPr>
            <a:fld id="{139A5B1F-4509-42F5-93FA-FB60A45BB38D}" type="slidenum">
              <a:rPr lang="de-DE" altLang="de-DE" smtClean="0"/>
              <a:pPr>
                <a:defRPr/>
              </a:pPr>
              <a:t>10</a:t>
            </a:fld>
            <a:endParaRPr lang="de-DE" altLang="de-DE"/>
          </a:p>
        </p:txBody>
      </p:sp>
      <p:sp>
        <p:nvSpPr>
          <p:cNvPr id="2" name="Textfeld 1">
            <a:extLst>
              <a:ext uri="{FF2B5EF4-FFF2-40B4-BE49-F238E27FC236}">
                <a16:creationId xmlns:a16="http://schemas.microsoft.com/office/drawing/2014/main" id="{341137EB-DC8C-4496-851E-82D3776D6F5C}"/>
              </a:ext>
            </a:extLst>
          </p:cNvPr>
          <p:cNvSpPr txBox="1"/>
          <p:nvPr/>
        </p:nvSpPr>
        <p:spPr>
          <a:xfrm>
            <a:off x="2195736" y="188640"/>
            <a:ext cx="4608512" cy="584775"/>
          </a:xfrm>
          <a:prstGeom prst="rect">
            <a:avLst/>
          </a:prstGeom>
          <a:noFill/>
        </p:spPr>
        <p:txBody>
          <a:bodyPr wrap="square" rtlCol="0">
            <a:spAutoFit/>
          </a:bodyPr>
          <a:lstStyle/>
          <a:p>
            <a:r>
              <a:rPr lang="de-DE" dirty="0"/>
              <a:t>Saldo Handelsbilanz</a:t>
            </a:r>
          </a:p>
        </p:txBody>
      </p:sp>
      <p:grpSp>
        <p:nvGrpSpPr>
          <p:cNvPr id="14" name="Gruppieren 13">
            <a:extLst>
              <a:ext uri="{FF2B5EF4-FFF2-40B4-BE49-F238E27FC236}">
                <a16:creationId xmlns:a16="http://schemas.microsoft.com/office/drawing/2014/main" id="{C7ABE853-A6B8-4EF4-A68A-77D8DA5F05F3}"/>
              </a:ext>
            </a:extLst>
          </p:cNvPr>
          <p:cNvGrpSpPr/>
          <p:nvPr/>
        </p:nvGrpSpPr>
        <p:grpSpPr>
          <a:xfrm>
            <a:off x="5485877" y="3522134"/>
            <a:ext cx="2878327" cy="1810549"/>
            <a:chOff x="5942144" y="2859782"/>
            <a:chExt cx="2878327" cy="1810549"/>
          </a:xfrm>
        </p:grpSpPr>
        <p:sp>
          <p:nvSpPr>
            <p:cNvPr id="15" name="Textfeld 14">
              <a:extLst>
                <a:ext uri="{FF2B5EF4-FFF2-40B4-BE49-F238E27FC236}">
                  <a16:creationId xmlns:a16="http://schemas.microsoft.com/office/drawing/2014/main" id="{8920B730-CA9B-4C0F-969C-6B2369796650}"/>
                </a:ext>
              </a:extLst>
            </p:cNvPr>
            <p:cNvSpPr txBox="1"/>
            <p:nvPr/>
          </p:nvSpPr>
          <p:spPr>
            <a:xfrm>
              <a:off x="7013659" y="4531832"/>
              <a:ext cx="1440160" cy="138499"/>
            </a:xfrm>
            <a:prstGeom prst="rect">
              <a:avLst/>
            </a:prstGeom>
            <a:noFill/>
          </p:spPr>
          <p:txBody>
            <a:bodyPr wrap="square" lIns="0" tIns="0" rIns="0" bIns="0" rtlCol="0">
              <a:spAutoFit/>
            </a:bodyPr>
            <a:lstStyle/>
            <a:p>
              <a:r>
                <a:rPr lang="de-DE" sz="900" dirty="0"/>
                <a:t>Quelle: </a:t>
              </a:r>
              <a:r>
                <a:rPr lang="de-DE" sz="900" dirty="0">
                  <a:hlinkClick r:id="rId7"/>
                </a:rPr>
                <a:t>Wikimedia</a:t>
              </a:r>
              <a:endParaRPr lang="de-DE" sz="900" dirty="0"/>
            </a:p>
          </p:txBody>
        </p:sp>
        <p:grpSp>
          <p:nvGrpSpPr>
            <p:cNvPr id="16" name="Gruppieren 15">
              <a:extLst>
                <a:ext uri="{FF2B5EF4-FFF2-40B4-BE49-F238E27FC236}">
                  <a16:creationId xmlns:a16="http://schemas.microsoft.com/office/drawing/2014/main" id="{1EF89ECF-3A12-4A44-9FAE-F74725C6FDD4}"/>
                </a:ext>
              </a:extLst>
            </p:cNvPr>
            <p:cNvGrpSpPr/>
            <p:nvPr/>
          </p:nvGrpSpPr>
          <p:grpSpPr>
            <a:xfrm>
              <a:off x="5942144" y="2859782"/>
              <a:ext cx="2878327" cy="1707654"/>
              <a:chOff x="5942144" y="2859782"/>
              <a:chExt cx="2878327" cy="1707654"/>
            </a:xfrm>
          </p:grpSpPr>
          <p:pic>
            <p:nvPicPr>
              <p:cNvPr id="18" name="Grafik 17">
                <a:extLst>
                  <a:ext uri="{FF2B5EF4-FFF2-40B4-BE49-F238E27FC236}">
                    <a16:creationId xmlns:a16="http://schemas.microsoft.com/office/drawing/2014/main" id="{EF910194-41FB-4691-A670-99DCD798F78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942144" y="2859782"/>
                <a:ext cx="2746972" cy="1707654"/>
              </a:xfrm>
              <a:prstGeom prst="rect">
                <a:avLst/>
              </a:prstGeom>
            </p:spPr>
          </p:pic>
          <p:sp>
            <p:nvSpPr>
              <p:cNvPr id="19" name="Textfeld 18">
                <a:extLst>
                  <a:ext uri="{FF2B5EF4-FFF2-40B4-BE49-F238E27FC236}">
                    <a16:creationId xmlns:a16="http://schemas.microsoft.com/office/drawing/2014/main" id="{8ADE1B36-2A1C-4D05-9F03-87E3CB3277E6}"/>
                  </a:ext>
                </a:extLst>
              </p:cNvPr>
              <p:cNvSpPr txBox="1"/>
              <p:nvPr/>
            </p:nvSpPr>
            <p:spPr>
              <a:xfrm>
                <a:off x="6396419" y="3586839"/>
                <a:ext cx="1728192" cy="246221"/>
              </a:xfrm>
              <a:prstGeom prst="rect">
                <a:avLst/>
              </a:prstGeom>
              <a:noFill/>
            </p:spPr>
            <p:txBody>
              <a:bodyPr wrap="square" lIns="0" tIns="0" rIns="0" bIns="0" rtlCol="0">
                <a:spAutoFit/>
              </a:bodyPr>
              <a:lstStyle/>
              <a:p>
                <a:pPr algn="l"/>
                <a:r>
                  <a:rPr lang="de-DE" sz="1600" dirty="0">
                    <a:solidFill>
                      <a:srgbClr val="CC6600"/>
                    </a:solidFill>
                  </a:rPr>
                  <a:t>Schulden im Ausland</a:t>
                </a:r>
              </a:p>
            </p:txBody>
          </p:sp>
          <p:sp>
            <p:nvSpPr>
              <p:cNvPr id="20" name="Textfeld 19">
                <a:extLst>
                  <a:ext uri="{FF2B5EF4-FFF2-40B4-BE49-F238E27FC236}">
                    <a16:creationId xmlns:a16="http://schemas.microsoft.com/office/drawing/2014/main" id="{7FF85A3D-12AC-439A-BEF9-E3F31F91C686}"/>
                  </a:ext>
                </a:extLst>
              </p:cNvPr>
              <p:cNvSpPr txBox="1"/>
              <p:nvPr/>
            </p:nvSpPr>
            <p:spPr>
              <a:xfrm>
                <a:off x="6725626" y="3081613"/>
                <a:ext cx="2094845" cy="246221"/>
              </a:xfrm>
              <a:prstGeom prst="rect">
                <a:avLst/>
              </a:prstGeom>
              <a:noFill/>
            </p:spPr>
            <p:txBody>
              <a:bodyPr wrap="square" lIns="0" tIns="0" rIns="0" bIns="0" rtlCol="0">
                <a:spAutoFit/>
              </a:bodyPr>
              <a:lstStyle/>
              <a:p>
                <a:pPr algn="l"/>
                <a:r>
                  <a:rPr lang="de-DE" sz="1600" dirty="0">
                    <a:solidFill>
                      <a:srgbClr val="4B4BFF"/>
                    </a:solidFill>
                  </a:rPr>
                  <a:t>Guthaben im Ausland</a:t>
                </a:r>
              </a:p>
            </p:txBody>
          </p:sp>
          <p:sp>
            <p:nvSpPr>
              <p:cNvPr id="21" name="Rechteck 20">
                <a:extLst>
                  <a:ext uri="{FF2B5EF4-FFF2-40B4-BE49-F238E27FC236}">
                    <a16:creationId xmlns:a16="http://schemas.microsoft.com/office/drawing/2014/main" id="{CE05D2D2-675F-4D45-88A1-2C51E7CD93A4}"/>
                  </a:ext>
                </a:extLst>
              </p:cNvPr>
              <p:cNvSpPr/>
              <p:nvPr/>
            </p:nvSpPr>
            <p:spPr>
              <a:xfrm>
                <a:off x="7034893" y="3435846"/>
                <a:ext cx="103414" cy="63911"/>
              </a:xfrm>
              <a:prstGeom prst="rect">
                <a:avLst/>
              </a:prstGeom>
              <a:solidFill>
                <a:srgbClr val="82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Rechteck 16">
              <a:extLst>
                <a:ext uri="{FF2B5EF4-FFF2-40B4-BE49-F238E27FC236}">
                  <a16:creationId xmlns:a16="http://schemas.microsoft.com/office/drawing/2014/main" id="{842DA8EF-8B08-4EFC-AA6E-D0AEC2B5B590}"/>
                </a:ext>
              </a:extLst>
            </p:cNvPr>
            <p:cNvSpPr/>
            <p:nvPr/>
          </p:nvSpPr>
          <p:spPr>
            <a:xfrm>
              <a:off x="7138307" y="4042107"/>
              <a:ext cx="1394133" cy="468052"/>
            </a:xfrm>
            <a:prstGeom prst="rect">
              <a:avLst/>
            </a:prstGeom>
            <a:solidFill>
              <a:srgbClr val="79D6EC">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8598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877581"/>
            <a:ext cx="9144000" cy="5647764"/>
          </a:xfrm>
          <a:prstGeom prst="rect">
            <a:avLst/>
          </a:prstGeom>
        </p:spPr>
      </p:pic>
      <p:sp>
        <p:nvSpPr>
          <p:cNvPr id="6" name="Titel 5"/>
          <p:cNvSpPr>
            <a:spLocks noGrp="1"/>
          </p:cNvSpPr>
          <p:nvPr>
            <p:ph type="title"/>
          </p:nvPr>
        </p:nvSpPr>
        <p:spPr/>
        <p:txBody>
          <a:bodyPr/>
          <a:lstStyle/>
          <a:p>
            <a:endParaRPr lang="de-DE" dirty="0"/>
          </a:p>
        </p:txBody>
      </p:sp>
      <p:sp>
        <p:nvSpPr>
          <p:cNvPr id="7" name="Textfeld 6"/>
          <p:cNvSpPr txBox="1"/>
          <p:nvPr/>
        </p:nvSpPr>
        <p:spPr>
          <a:xfrm>
            <a:off x="2679093" y="5845314"/>
            <a:ext cx="3672408" cy="707886"/>
          </a:xfrm>
          <a:prstGeom prst="rect">
            <a:avLst/>
          </a:prstGeom>
          <a:noFill/>
        </p:spPr>
        <p:txBody>
          <a:bodyPr wrap="square" rtlCol="0">
            <a:spAutoFit/>
          </a:bodyPr>
          <a:lstStyle/>
          <a:p>
            <a:r>
              <a:rPr lang="de-DE" sz="1000" dirty="0"/>
              <a:t>Quelle: </a:t>
            </a:r>
            <a:r>
              <a:rPr lang="de-DE" sz="1000" dirty="0">
                <a:hlinkClick r:id="rId3"/>
              </a:rPr>
              <a:t>OECD</a:t>
            </a:r>
            <a:r>
              <a:rPr lang="de-DE" sz="1000" dirty="0"/>
              <a:t>; Datenstand 2016</a:t>
            </a:r>
          </a:p>
          <a:p>
            <a:r>
              <a:rPr lang="de-DE" sz="1000" dirty="0"/>
              <a:t>Daten zu China: </a:t>
            </a:r>
            <a:br>
              <a:rPr lang="de-DE" sz="1000" dirty="0"/>
            </a:br>
            <a:r>
              <a:rPr lang="de-DE" sz="1000" dirty="0"/>
              <a:t>Außenbeitrag: UNO: </a:t>
            </a:r>
            <a:r>
              <a:rPr lang="de-DE" sz="1000" dirty="0" err="1"/>
              <a:t>Comtrade</a:t>
            </a:r>
            <a:r>
              <a:rPr lang="de-DE" sz="1000" dirty="0"/>
              <a:t> </a:t>
            </a:r>
            <a:r>
              <a:rPr lang="de-DE" sz="1000" dirty="0" err="1">
                <a:hlinkClick r:id="rId4"/>
              </a:rPr>
              <a:t>Goods</a:t>
            </a:r>
            <a:r>
              <a:rPr lang="de-DE" sz="1000" dirty="0"/>
              <a:t>, </a:t>
            </a:r>
            <a:r>
              <a:rPr lang="de-DE" sz="1000" dirty="0">
                <a:hlinkClick r:id="rId5"/>
              </a:rPr>
              <a:t>Services</a:t>
            </a:r>
            <a:br>
              <a:rPr lang="de-DE" sz="1000" dirty="0"/>
            </a:br>
            <a:r>
              <a:rPr lang="de-DE" sz="1000" dirty="0"/>
              <a:t>GDP: </a:t>
            </a:r>
            <a:r>
              <a:rPr lang="de-DE" sz="1000" dirty="0">
                <a:hlinkClick r:id="rId6"/>
              </a:rPr>
              <a:t>countryeconomy.com</a:t>
            </a:r>
            <a:endParaRPr lang="de-DE" sz="1000" dirty="0"/>
          </a:p>
        </p:txBody>
      </p:sp>
      <p:sp>
        <p:nvSpPr>
          <p:cNvPr id="2" name="Textfeld 1"/>
          <p:cNvSpPr txBox="1"/>
          <p:nvPr/>
        </p:nvSpPr>
        <p:spPr>
          <a:xfrm rot="18858870">
            <a:off x="610286" y="5614210"/>
            <a:ext cx="576064" cy="246221"/>
          </a:xfrm>
          <a:prstGeom prst="rect">
            <a:avLst/>
          </a:prstGeom>
          <a:noFill/>
        </p:spPr>
        <p:txBody>
          <a:bodyPr wrap="square" rtlCol="0">
            <a:spAutoFit/>
          </a:bodyPr>
          <a:lstStyle/>
          <a:p>
            <a:r>
              <a:rPr lang="de-DE" sz="1000">
                <a:solidFill>
                  <a:srgbClr val="FF0000"/>
                </a:solidFill>
              </a:rPr>
              <a:t>China</a:t>
            </a:r>
          </a:p>
        </p:txBody>
      </p:sp>
      <p:sp>
        <p:nvSpPr>
          <p:cNvPr id="8" name="Ellipse 7"/>
          <p:cNvSpPr/>
          <p:nvPr/>
        </p:nvSpPr>
        <p:spPr bwMode="auto">
          <a:xfrm>
            <a:off x="1116808" y="4863001"/>
            <a:ext cx="72008" cy="72008"/>
          </a:xfrm>
          <a:prstGeom prst="ellipse">
            <a:avLst/>
          </a:prstGeom>
          <a:solidFill>
            <a:srgbClr val="FF0000"/>
          </a:solidFill>
          <a:ln w="952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9" name="Raute 8"/>
          <p:cNvSpPr/>
          <p:nvPr/>
        </p:nvSpPr>
        <p:spPr bwMode="auto">
          <a:xfrm>
            <a:off x="1116760" y="4904592"/>
            <a:ext cx="72008" cy="72008"/>
          </a:xfrm>
          <a:prstGeom prst="diamond">
            <a:avLst/>
          </a:prstGeom>
          <a:noFill/>
          <a:ln w="19050" cap="flat" cmpd="sng" algn="ctr">
            <a:solidFill>
              <a:srgbClr val="00B6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0" name="Rechteck 9"/>
          <p:cNvSpPr/>
          <p:nvPr/>
        </p:nvSpPr>
        <p:spPr bwMode="auto">
          <a:xfrm rot="2700000">
            <a:off x="291173" y="5366313"/>
            <a:ext cx="129812" cy="629218"/>
          </a:xfrm>
          <a:prstGeom prst="rect">
            <a:avLst/>
          </a:prstGeom>
          <a:noFill/>
          <a:ln w="12700" cap="flat" cmpd="sng" algn="ctr">
            <a:solidFill>
              <a:srgbClr val="0000FF"/>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1" name="Rechteck 10"/>
          <p:cNvSpPr/>
          <p:nvPr/>
        </p:nvSpPr>
        <p:spPr bwMode="auto">
          <a:xfrm rot="2700000">
            <a:off x="5783564" y="5355887"/>
            <a:ext cx="129812" cy="629218"/>
          </a:xfrm>
          <a:prstGeom prst="rect">
            <a:avLst/>
          </a:prstGeom>
          <a:noFill/>
          <a:ln w="12700" cap="flat" cmpd="sng" algn="ctr">
            <a:solidFill>
              <a:srgbClr val="00B6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2" name="Rechteck 11"/>
          <p:cNvSpPr/>
          <p:nvPr/>
        </p:nvSpPr>
        <p:spPr bwMode="auto">
          <a:xfrm rot="2700000">
            <a:off x="5384524" y="5398974"/>
            <a:ext cx="129812" cy="629218"/>
          </a:xfrm>
          <a:prstGeom prst="rect">
            <a:avLst/>
          </a:prstGeom>
          <a:noFill/>
          <a:ln w="12700" cap="flat" cmpd="sng" algn="ctr">
            <a:solidFill>
              <a:srgbClr val="00B6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5" name="Fußzeilenplatzhalter 14">
            <a:extLst>
              <a:ext uri="{FF2B5EF4-FFF2-40B4-BE49-F238E27FC236}">
                <a16:creationId xmlns:a16="http://schemas.microsoft.com/office/drawing/2014/main" id="{9F67A740-790E-4196-BE51-51897CCB9DCA}"/>
              </a:ext>
            </a:extLst>
          </p:cNvPr>
          <p:cNvSpPr>
            <a:spLocks noGrp="1"/>
          </p:cNvSpPr>
          <p:nvPr>
            <p:ph type="ftr" sz="quarter" idx="10"/>
          </p:nvPr>
        </p:nvSpPr>
        <p:spPr/>
        <p:txBody>
          <a:bodyPr/>
          <a:lstStyle/>
          <a:p>
            <a:pPr>
              <a:defRPr/>
            </a:pPr>
            <a:r>
              <a:rPr lang="de-DE"/>
              <a:t>© Anselm Dohle-Beltinger 2022</a:t>
            </a:r>
          </a:p>
        </p:txBody>
      </p:sp>
      <p:sp>
        <p:nvSpPr>
          <p:cNvPr id="16" name="Foliennummernplatzhalter 15">
            <a:extLst>
              <a:ext uri="{FF2B5EF4-FFF2-40B4-BE49-F238E27FC236}">
                <a16:creationId xmlns:a16="http://schemas.microsoft.com/office/drawing/2014/main" id="{37720D4F-113C-4ECB-87D7-C3B396C2C82F}"/>
              </a:ext>
            </a:extLst>
          </p:cNvPr>
          <p:cNvSpPr>
            <a:spLocks noGrp="1"/>
          </p:cNvSpPr>
          <p:nvPr>
            <p:ph type="sldNum" sz="quarter" idx="11"/>
          </p:nvPr>
        </p:nvSpPr>
        <p:spPr/>
        <p:txBody>
          <a:bodyPr/>
          <a:lstStyle/>
          <a:p>
            <a:pPr>
              <a:defRPr/>
            </a:pPr>
            <a:fld id="{139A5B1F-4509-42F5-93FA-FB60A45BB38D}" type="slidenum">
              <a:rPr lang="de-DE" altLang="de-DE" smtClean="0"/>
              <a:pPr>
                <a:defRPr/>
              </a:pPr>
              <a:t>11</a:t>
            </a:fld>
            <a:endParaRPr lang="de-DE" altLang="de-DE"/>
          </a:p>
        </p:txBody>
      </p:sp>
      <p:sp>
        <p:nvSpPr>
          <p:cNvPr id="3" name="Textfeld 2">
            <a:extLst>
              <a:ext uri="{FF2B5EF4-FFF2-40B4-BE49-F238E27FC236}">
                <a16:creationId xmlns:a16="http://schemas.microsoft.com/office/drawing/2014/main" id="{72C30448-531D-405E-9B8F-7D7835405F4B}"/>
              </a:ext>
            </a:extLst>
          </p:cNvPr>
          <p:cNvSpPr txBox="1"/>
          <p:nvPr/>
        </p:nvSpPr>
        <p:spPr>
          <a:xfrm>
            <a:off x="2771800" y="107375"/>
            <a:ext cx="4497156" cy="584775"/>
          </a:xfrm>
          <a:prstGeom prst="rect">
            <a:avLst/>
          </a:prstGeom>
          <a:noFill/>
        </p:spPr>
        <p:txBody>
          <a:bodyPr wrap="square" rtlCol="0">
            <a:spAutoFit/>
          </a:bodyPr>
          <a:lstStyle/>
          <a:p>
            <a:r>
              <a:rPr lang="de-DE" dirty="0"/>
              <a:t>Exportanteil am BIP</a:t>
            </a:r>
          </a:p>
        </p:txBody>
      </p:sp>
    </p:spTree>
    <p:extLst>
      <p:ext uri="{BB962C8B-B14F-4D97-AF65-F5344CB8AC3E}">
        <p14:creationId xmlns:p14="http://schemas.microsoft.com/office/powerpoint/2010/main" val="3245803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9154" y="529052"/>
            <a:ext cx="8229600" cy="822603"/>
          </a:xfrm>
        </p:spPr>
        <p:txBody>
          <a:bodyPr/>
          <a:lstStyle/>
          <a:p>
            <a:r>
              <a:rPr lang="de-DE" dirty="0"/>
              <a:t>Handelsstreite der USA</a:t>
            </a:r>
          </a:p>
        </p:txBody>
      </p:sp>
      <p:graphicFrame>
        <p:nvGraphicFramePr>
          <p:cNvPr id="6" name="ChartObject"/>
          <p:cNvGraphicFramePr>
            <a:graphicFrameLocks noGrp="1"/>
          </p:cNvGraphicFramePr>
          <p:nvPr>
            <p:ph idx="1"/>
          </p:nvPr>
        </p:nvGraphicFramePr>
        <p:xfrm>
          <a:off x="457200" y="2276475"/>
          <a:ext cx="8229600" cy="384968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feld 6"/>
          <p:cNvSpPr txBox="1"/>
          <p:nvPr/>
        </p:nvSpPr>
        <p:spPr>
          <a:xfrm>
            <a:off x="1073206" y="1351655"/>
            <a:ext cx="6997588" cy="1077218"/>
          </a:xfrm>
          <a:prstGeom prst="rect">
            <a:avLst/>
          </a:prstGeom>
          <a:noFill/>
        </p:spPr>
        <p:txBody>
          <a:bodyPr wrap="square" rtlCol="0">
            <a:spAutoFit/>
          </a:bodyPr>
          <a:lstStyle/>
          <a:p>
            <a:r>
              <a:rPr lang="de-DE" dirty="0"/>
              <a:t>Werte 2019 der USA im </a:t>
            </a:r>
            <a:r>
              <a:rPr lang="de-DE" u="sng" dirty="0"/>
              <a:t>Waren</a:t>
            </a:r>
            <a:r>
              <a:rPr lang="de-DE" dirty="0"/>
              <a:t>verkehr (Handelsbilanz) mit …</a:t>
            </a:r>
          </a:p>
        </p:txBody>
      </p:sp>
      <p:sp>
        <p:nvSpPr>
          <p:cNvPr id="8" name="Textfeld 7"/>
          <p:cNvSpPr txBox="1"/>
          <p:nvPr/>
        </p:nvSpPr>
        <p:spPr>
          <a:xfrm>
            <a:off x="429154" y="6192009"/>
            <a:ext cx="5078950" cy="307777"/>
          </a:xfrm>
          <a:prstGeom prst="rect">
            <a:avLst/>
          </a:prstGeom>
          <a:noFill/>
        </p:spPr>
        <p:txBody>
          <a:bodyPr wrap="square" rtlCol="0">
            <a:spAutoFit/>
          </a:bodyPr>
          <a:lstStyle/>
          <a:p>
            <a:r>
              <a:rPr lang="de-DE" sz="1400" dirty="0"/>
              <a:t>Datenquelle: </a:t>
            </a:r>
            <a:r>
              <a:rPr lang="de-DE" sz="1400" dirty="0">
                <a:hlinkClick r:id="rId3"/>
              </a:rPr>
              <a:t>US </a:t>
            </a:r>
            <a:r>
              <a:rPr lang="de-DE" sz="1400" dirty="0" err="1">
                <a:hlinkClick r:id="rId3"/>
              </a:rPr>
              <a:t>Census</a:t>
            </a:r>
            <a:r>
              <a:rPr lang="de-DE" sz="1400" dirty="0">
                <a:hlinkClick r:id="rId3"/>
              </a:rPr>
              <a:t> Bureau</a:t>
            </a:r>
            <a:r>
              <a:rPr lang="de-DE" sz="1400" dirty="0"/>
              <a:t>; Aufbereitung: </a:t>
            </a:r>
            <a:r>
              <a:rPr lang="de-DE" sz="1400" dirty="0">
                <a:hlinkClick r:id="rId4"/>
              </a:rPr>
              <a:t>statista.com</a:t>
            </a:r>
            <a:endParaRPr lang="de-DE" sz="1400" dirty="0"/>
          </a:p>
        </p:txBody>
      </p:sp>
      <p:sp>
        <p:nvSpPr>
          <p:cNvPr id="3" name="Fußzeilenplatzhalter 2">
            <a:extLst>
              <a:ext uri="{FF2B5EF4-FFF2-40B4-BE49-F238E27FC236}">
                <a16:creationId xmlns:a16="http://schemas.microsoft.com/office/drawing/2014/main" id="{13684567-F67B-4E03-8340-89C85E5EDB56}"/>
              </a:ext>
            </a:extLst>
          </p:cNvPr>
          <p:cNvSpPr>
            <a:spLocks noGrp="1"/>
          </p:cNvSpPr>
          <p:nvPr>
            <p:ph type="ftr" sz="quarter" idx="10"/>
          </p:nvPr>
        </p:nvSpPr>
        <p:spPr/>
        <p:txBody>
          <a:bodyPr/>
          <a:lstStyle/>
          <a:p>
            <a:pPr>
              <a:defRPr/>
            </a:pPr>
            <a:r>
              <a:rPr lang="de-DE"/>
              <a:t>© Anselm Dohle-Beltinger 2022</a:t>
            </a:r>
          </a:p>
        </p:txBody>
      </p:sp>
      <p:sp>
        <p:nvSpPr>
          <p:cNvPr id="9" name="Foliennummernplatzhalter 8">
            <a:extLst>
              <a:ext uri="{FF2B5EF4-FFF2-40B4-BE49-F238E27FC236}">
                <a16:creationId xmlns:a16="http://schemas.microsoft.com/office/drawing/2014/main" id="{F4028137-BFC9-4304-AAFA-7590AE577820}"/>
              </a:ext>
            </a:extLst>
          </p:cNvPr>
          <p:cNvSpPr>
            <a:spLocks noGrp="1"/>
          </p:cNvSpPr>
          <p:nvPr>
            <p:ph type="sldNum" sz="quarter" idx="11"/>
          </p:nvPr>
        </p:nvSpPr>
        <p:spPr/>
        <p:txBody>
          <a:bodyPr/>
          <a:lstStyle/>
          <a:p>
            <a:pPr>
              <a:defRPr/>
            </a:pPr>
            <a:fld id="{629F4AAF-F582-4259-8A72-9FB14825BDC5}" type="slidenum">
              <a:rPr lang="de-DE" altLang="de-DE" smtClean="0"/>
              <a:pPr>
                <a:defRPr/>
              </a:pPr>
              <a:t>12</a:t>
            </a:fld>
            <a:endParaRPr lang="de-DE" altLang="de-DE"/>
          </a:p>
        </p:txBody>
      </p:sp>
    </p:spTree>
    <p:extLst>
      <p:ext uri="{BB962C8B-B14F-4D97-AF65-F5344CB8AC3E}">
        <p14:creationId xmlns:p14="http://schemas.microsoft.com/office/powerpoint/2010/main" val="169199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620688"/>
            <a:ext cx="8229600" cy="1143000"/>
          </a:xfrm>
        </p:spPr>
        <p:txBody>
          <a:bodyPr/>
          <a:lstStyle/>
          <a:p>
            <a:r>
              <a:rPr lang="de-DE" dirty="0">
                <a:solidFill>
                  <a:schemeClr val="tx1"/>
                </a:solidFill>
              </a:rPr>
              <a:t>Beziehung Außenbeitrag und Primäreinkommensbilanz</a:t>
            </a:r>
          </a:p>
        </p:txBody>
      </p:sp>
      <p:sp>
        <p:nvSpPr>
          <p:cNvPr id="7" name="Textfeld 6"/>
          <p:cNvSpPr txBox="1"/>
          <p:nvPr/>
        </p:nvSpPr>
        <p:spPr>
          <a:xfrm>
            <a:off x="5868144" y="1929021"/>
            <a:ext cx="2952328" cy="4401205"/>
          </a:xfrm>
          <a:prstGeom prst="rect">
            <a:avLst/>
          </a:prstGeom>
          <a:noFill/>
        </p:spPr>
        <p:txBody>
          <a:bodyPr wrap="square" rtlCol="0">
            <a:spAutoFit/>
          </a:bodyPr>
          <a:lstStyle/>
          <a:p>
            <a:r>
              <a:rPr lang="de-DE" sz="1400" dirty="0"/>
              <a:t>Beispiel:</a:t>
            </a:r>
          </a:p>
          <a:p>
            <a:r>
              <a:rPr lang="de-DE" sz="1400" dirty="0"/>
              <a:t>Angenommen, Daimler fertigt Autos für 500 </a:t>
            </a:r>
            <a:r>
              <a:rPr lang="de-DE" sz="1400" dirty="0" err="1"/>
              <a:t>Mio</a:t>
            </a:r>
            <a:r>
              <a:rPr lang="de-DE" sz="1400" dirty="0"/>
              <a:t> € in Deutschland, die in die USA exportiert und dort von Händlern mit 10% Gewinn verkauft werden: Handelsbilanz Export 500 </a:t>
            </a:r>
            <a:r>
              <a:rPr lang="de-DE" sz="1400" dirty="0" err="1"/>
              <a:t>Mio</a:t>
            </a:r>
            <a:r>
              <a:rPr lang="de-DE" sz="1400" dirty="0"/>
              <a:t>; Primäreinkommensbilanz 0</a:t>
            </a:r>
            <a:br>
              <a:rPr lang="de-DE" sz="1400" dirty="0"/>
            </a:br>
            <a:endParaRPr lang="de-DE" sz="1400" dirty="0"/>
          </a:p>
          <a:p>
            <a:r>
              <a:rPr lang="de-DE" sz="1400" dirty="0"/>
              <a:t>Verlegt Daimler die Produktion in die USA mit den identischen Volumina, dann zeigen die Handelsbilanz 0 und die Primäreinkommensbilanz 50 Mio.</a:t>
            </a:r>
          </a:p>
          <a:p>
            <a:endParaRPr lang="de-DE" sz="1400" dirty="0"/>
          </a:p>
          <a:p>
            <a:r>
              <a:rPr lang="de-DE" sz="1400" dirty="0"/>
              <a:t>Hinter den 116 Mrd. Gewinnen aus deutschen </a:t>
            </a:r>
            <a:r>
              <a:rPr lang="de-DE" sz="1400" dirty="0" err="1"/>
              <a:t>Beteiligungsunterneh-men</a:t>
            </a:r>
            <a:r>
              <a:rPr lang="de-DE" sz="1400" dirty="0"/>
              <a:t> stecken also um ein Vielfaches höhere Umsätze, die </a:t>
            </a:r>
            <a:r>
              <a:rPr lang="de-DE" sz="1400" u="sng" dirty="0"/>
              <a:t>teilweise</a:t>
            </a:r>
            <a:r>
              <a:rPr lang="de-DE" sz="1400" dirty="0"/>
              <a:t> mal Exporte waren</a:t>
            </a:r>
          </a:p>
        </p:txBody>
      </p:sp>
      <p:graphicFrame>
        <p:nvGraphicFramePr>
          <p:cNvPr id="9" name="Diagramm 8"/>
          <p:cNvGraphicFramePr>
            <a:graphicFrameLocks/>
          </p:cNvGraphicFramePr>
          <p:nvPr>
            <p:extLst/>
          </p:nvPr>
        </p:nvGraphicFramePr>
        <p:xfrm>
          <a:off x="9347" y="1929020"/>
          <a:ext cx="5858797" cy="4164275"/>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feld 9"/>
          <p:cNvSpPr txBox="1"/>
          <p:nvPr/>
        </p:nvSpPr>
        <p:spPr>
          <a:xfrm>
            <a:off x="683568" y="6237312"/>
            <a:ext cx="2808312" cy="276999"/>
          </a:xfrm>
          <a:prstGeom prst="rect">
            <a:avLst/>
          </a:prstGeom>
          <a:noFill/>
        </p:spPr>
        <p:txBody>
          <a:bodyPr wrap="square" rtlCol="0">
            <a:spAutoFit/>
          </a:bodyPr>
          <a:lstStyle/>
          <a:p>
            <a:r>
              <a:rPr lang="de-DE" sz="1200" dirty="0"/>
              <a:t>Quelle: </a:t>
            </a:r>
            <a:r>
              <a:rPr lang="de-DE" sz="1200" dirty="0">
                <a:hlinkClick r:id="rId3"/>
              </a:rPr>
              <a:t>Deutsche Bundesbank</a:t>
            </a:r>
            <a:endParaRPr lang="de-DE" sz="1200" dirty="0"/>
          </a:p>
        </p:txBody>
      </p:sp>
      <p:sp>
        <p:nvSpPr>
          <p:cNvPr id="3" name="Fußzeilenplatzhalter 2">
            <a:extLst>
              <a:ext uri="{FF2B5EF4-FFF2-40B4-BE49-F238E27FC236}">
                <a16:creationId xmlns:a16="http://schemas.microsoft.com/office/drawing/2014/main" id="{A4055438-25A3-4D52-AADA-9F729892A0FF}"/>
              </a:ext>
            </a:extLst>
          </p:cNvPr>
          <p:cNvSpPr>
            <a:spLocks noGrp="1"/>
          </p:cNvSpPr>
          <p:nvPr>
            <p:ph type="ftr" sz="quarter" idx="10"/>
          </p:nvPr>
        </p:nvSpPr>
        <p:spPr/>
        <p:txBody>
          <a:bodyPr/>
          <a:lstStyle/>
          <a:p>
            <a:pPr>
              <a:defRPr/>
            </a:pPr>
            <a:r>
              <a:rPr lang="de-DE"/>
              <a:t>© Anselm Dohle-Beltinger 2022</a:t>
            </a:r>
          </a:p>
        </p:txBody>
      </p:sp>
      <p:sp>
        <p:nvSpPr>
          <p:cNvPr id="6" name="Foliennummernplatzhalter 5">
            <a:extLst>
              <a:ext uri="{FF2B5EF4-FFF2-40B4-BE49-F238E27FC236}">
                <a16:creationId xmlns:a16="http://schemas.microsoft.com/office/drawing/2014/main" id="{4C4BD79A-EA53-4132-BA57-A98433176DBD}"/>
              </a:ext>
            </a:extLst>
          </p:cNvPr>
          <p:cNvSpPr>
            <a:spLocks noGrp="1"/>
          </p:cNvSpPr>
          <p:nvPr>
            <p:ph type="sldNum" sz="quarter" idx="11"/>
          </p:nvPr>
        </p:nvSpPr>
        <p:spPr/>
        <p:txBody>
          <a:bodyPr/>
          <a:lstStyle/>
          <a:p>
            <a:pPr>
              <a:defRPr/>
            </a:pPr>
            <a:fld id="{629F4AAF-F582-4259-8A72-9FB14825BDC5}" type="slidenum">
              <a:rPr lang="de-DE" altLang="de-DE" smtClean="0"/>
              <a:pPr>
                <a:defRPr/>
              </a:pPr>
              <a:t>13</a:t>
            </a:fld>
            <a:endParaRPr lang="de-DE" altLang="de-DE"/>
          </a:p>
        </p:txBody>
      </p:sp>
    </p:spTree>
    <p:extLst>
      <p:ext uri="{BB962C8B-B14F-4D97-AF65-F5344CB8AC3E}">
        <p14:creationId xmlns:p14="http://schemas.microsoft.com/office/powerpoint/2010/main" val="2382085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3477702-6A63-45D5-8B92-A0030B153536}"/>
              </a:ext>
            </a:extLst>
          </p:cNvPr>
          <p:cNvSpPr>
            <a:spLocks noGrp="1"/>
          </p:cNvSpPr>
          <p:nvPr>
            <p:ph type="title"/>
          </p:nvPr>
        </p:nvSpPr>
        <p:spPr/>
        <p:txBody>
          <a:bodyPr/>
          <a:lstStyle/>
          <a:p>
            <a:r>
              <a:rPr lang="de-DE" dirty="0"/>
              <a:t>Bedeutung des Außenhandels für deutsche Unternehmen</a:t>
            </a:r>
          </a:p>
        </p:txBody>
      </p:sp>
      <p:sp>
        <p:nvSpPr>
          <p:cNvPr id="6" name="Inhaltsplatzhalter 5">
            <a:extLst>
              <a:ext uri="{FF2B5EF4-FFF2-40B4-BE49-F238E27FC236}">
                <a16:creationId xmlns:a16="http://schemas.microsoft.com/office/drawing/2014/main" id="{A071509A-DC17-42DA-A995-795A88471A12}"/>
              </a:ext>
            </a:extLst>
          </p:cNvPr>
          <p:cNvSpPr>
            <a:spLocks noGrp="1"/>
          </p:cNvSpPr>
          <p:nvPr>
            <p:ph idx="1"/>
          </p:nvPr>
        </p:nvSpPr>
        <p:spPr/>
        <p:txBody>
          <a:bodyPr/>
          <a:lstStyle/>
          <a:p>
            <a:r>
              <a:rPr lang="de-DE" sz="1800" dirty="0"/>
              <a:t>Exporte 2021: 1.694 </a:t>
            </a:r>
            <a:r>
              <a:rPr lang="de-DE" sz="1800" dirty="0" err="1"/>
              <a:t>Mrd</a:t>
            </a:r>
            <a:r>
              <a:rPr lang="de-DE" sz="1800" dirty="0"/>
              <a:t> €; BIP 3.602; Exportquote </a:t>
            </a:r>
            <a:r>
              <a:rPr lang="de-DE" sz="1800" dirty="0">
                <a:sym typeface="Symbol" panose="05050102010706020507" pitchFamily="18" charset="2"/>
              </a:rPr>
              <a:t> 47 %</a:t>
            </a:r>
            <a:endParaRPr lang="de-DE" sz="1800" dirty="0"/>
          </a:p>
          <a:p>
            <a:r>
              <a:rPr lang="de-DE" sz="1800" dirty="0"/>
              <a:t>Der Außenbeitrag (Exporte von Waren und Dienstleistungen minus Importe von Waren und Dienstleistungen) zeigt nur einen Teil der Bedeutung des Auslandsgeschäftes für deutsche Unternehmen</a:t>
            </a:r>
          </a:p>
          <a:p>
            <a:endParaRPr lang="de-DE" dirty="0"/>
          </a:p>
        </p:txBody>
      </p:sp>
      <p:graphicFrame>
        <p:nvGraphicFramePr>
          <p:cNvPr id="7" name="Tabelle 6">
            <a:extLst>
              <a:ext uri="{FF2B5EF4-FFF2-40B4-BE49-F238E27FC236}">
                <a16:creationId xmlns:a16="http://schemas.microsoft.com/office/drawing/2014/main" id="{3A483CFF-9D18-4E4B-9E47-296FF22AAECF}"/>
              </a:ext>
            </a:extLst>
          </p:cNvPr>
          <p:cNvGraphicFramePr>
            <a:graphicFrameLocks noGrp="1"/>
          </p:cNvGraphicFramePr>
          <p:nvPr>
            <p:extLst>
              <p:ext uri="{D42A27DB-BD31-4B8C-83A1-F6EECF244321}">
                <p14:modId xmlns:p14="http://schemas.microsoft.com/office/powerpoint/2010/main" val="1549376689"/>
              </p:ext>
            </p:extLst>
          </p:nvPr>
        </p:nvGraphicFramePr>
        <p:xfrm>
          <a:off x="755576" y="3689350"/>
          <a:ext cx="7234239" cy="2476500"/>
        </p:xfrm>
        <a:graphic>
          <a:graphicData uri="http://schemas.openxmlformats.org/drawingml/2006/table">
            <a:tbl>
              <a:tblPr firstRow="1" bandRow="1">
                <a:tableStyleId>{5C22544A-7EE6-4342-B048-85BDC9FD1C3A}</a:tableStyleId>
              </a:tblPr>
              <a:tblGrid>
                <a:gridCol w="1808560">
                  <a:extLst>
                    <a:ext uri="{9D8B030D-6E8A-4147-A177-3AD203B41FA5}">
                      <a16:colId xmlns:a16="http://schemas.microsoft.com/office/drawing/2014/main" val="1862319461"/>
                    </a:ext>
                  </a:extLst>
                </a:gridCol>
                <a:gridCol w="2444381">
                  <a:extLst>
                    <a:ext uri="{9D8B030D-6E8A-4147-A177-3AD203B41FA5}">
                      <a16:colId xmlns:a16="http://schemas.microsoft.com/office/drawing/2014/main" val="2829293300"/>
                    </a:ext>
                  </a:extLst>
                </a:gridCol>
                <a:gridCol w="185378">
                  <a:extLst>
                    <a:ext uri="{9D8B030D-6E8A-4147-A177-3AD203B41FA5}">
                      <a16:colId xmlns:a16="http://schemas.microsoft.com/office/drawing/2014/main" val="1950035420"/>
                    </a:ext>
                  </a:extLst>
                </a:gridCol>
                <a:gridCol w="2795920">
                  <a:extLst>
                    <a:ext uri="{9D8B030D-6E8A-4147-A177-3AD203B41FA5}">
                      <a16:colId xmlns:a16="http://schemas.microsoft.com/office/drawing/2014/main" val="3950757266"/>
                    </a:ext>
                  </a:extLst>
                </a:gridCol>
              </a:tblGrid>
              <a:tr h="278130">
                <a:tc>
                  <a:txBody>
                    <a:bodyPr/>
                    <a:lstStyle/>
                    <a:p>
                      <a:endParaRPr lang="de-DE" sz="1400" dirty="0"/>
                    </a:p>
                  </a:txBody>
                  <a:tcPr marL="68580" marR="68580" marT="34290" marB="34290"/>
                </a:tc>
                <a:tc>
                  <a:txBody>
                    <a:bodyPr/>
                    <a:lstStyle/>
                    <a:p>
                      <a:r>
                        <a:rPr lang="de-DE" sz="1400" dirty="0"/>
                        <a:t>Ausgangslage</a:t>
                      </a:r>
                    </a:p>
                  </a:txBody>
                  <a:tcPr marL="68580" marR="68580" marT="34290" marB="34290"/>
                </a:tc>
                <a:tc>
                  <a:txBody>
                    <a:bodyPr/>
                    <a:lstStyle/>
                    <a:p>
                      <a:endParaRPr lang="de-DE" sz="1400" dirty="0"/>
                    </a:p>
                  </a:txBody>
                  <a:tcPr marL="68580" marR="68580" marT="34290" marB="34290">
                    <a:noFill/>
                  </a:tcPr>
                </a:tc>
                <a:tc>
                  <a:txBody>
                    <a:bodyPr/>
                    <a:lstStyle/>
                    <a:p>
                      <a:r>
                        <a:rPr lang="de-DE" sz="1400" dirty="0"/>
                        <a:t>Neue Situation</a:t>
                      </a:r>
                    </a:p>
                  </a:txBody>
                  <a:tcPr marL="68580" marR="68580" marT="34290" marB="34290"/>
                </a:tc>
                <a:extLst>
                  <a:ext uri="{0D108BD9-81ED-4DB2-BD59-A6C34878D82A}">
                    <a16:rowId xmlns:a16="http://schemas.microsoft.com/office/drawing/2014/main" val="3332100722"/>
                  </a:ext>
                </a:extLst>
              </a:tr>
              <a:tr h="1097280">
                <a:tc>
                  <a:txBody>
                    <a:bodyPr/>
                    <a:lstStyle/>
                    <a:p>
                      <a:r>
                        <a:rPr lang="de-DE" sz="1400" dirty="0" err="1"/>
                        <a:t>Offshoring</a:t>
                      </a:r>
                      <a:endParaRPr lang="de-DE" sz="1400" dirty="0"/>
                    </a:p>
                  </a:txBody>
                  <a:tcPr marL="68580" marR="68580" marT="34290" marB="34290"/>
                </a:tc>
                <a:tc>
                  <a:txBody>
                    <a:bodyPr/>
                    <a:lstStyle/>
                    <a:p>
                      <a:r>
                        <a:rPr lang="de-DE" sz="1400" dirty="0"/>
                        <a:t>Mercedes exportiert für 500 </a:t>
                      </a:r>
                      <a:r>
                        <a:rPr lang="de-DE" sz="1400" dirty="0" err="1"/>
                        <a:t>Mio</a:t>
                      </a:r>
                      <a:r>
                        <a:rPr lang="de-DE" sz="1400" dirty="0"/>
                        <a:t> € Autos aus D nach USA und verkauft hier weitere 200 </a:t>
                      </a:r>
                      <a:r>
                        <a:rPr lang="de-DE" sz="1400" dirty="0" err="1"/>
                        <a:t>Mio</a:t>
                      </a:r>
                      <a:r>
                        <a:rPr lang="de-DE" sz="1400" dirty="0"/>
                        <a:t> € aus deutscher Produktion</a:t>
                      </a:r>
                    </a:p>
                  </a:txBody>
                  <a:tcPr marL="68580" marR="68580" marT="34290" marB="34290"/>
                </a:tc>
                <a:tc>
                  <a:txBody>
                    <a:bodyPr/>
                    <a:lstStyle/>
                    <a:p>
                      <a:endParaRPr lang="de-DE" sz="1400" dirty="0"/>
                    </a:p>
                  </a:txBody>
                  <a:tcPr marL="68580" marR="68580" marT="34290" marB="34290">
                    <a:noFill/>
                  </a:tcPr>
                </a:tc>
                <a:tc>
                  <a:txBody>
                    <a:bodyPr/>
                    <a:lstStyle/>
                    <a:p>
                      <a:r>
                        <a:rPr lang="de-DE" sz="1400" dirty="0"/>
                        <a:t>Mercedes baut für 700 </a:t>
                      </a:r>
                      <a:r>
                        <a:rPr lang="de-DE" sz="1400" dirty="0" err="1"/>
                        <a:t>Mio</a:t>
                      </a:r>
                      <a:r>
                        <a:rPr lang="de-DE" sz="1400" dirty="0"/>
                        <a:t> € Autos in den USA mit 10% Gewinn und verkauft für 500 </a:t>
                      </a:r>
                      <a:r>
                        <a:rPr lang="de-DE" sz="1400" dirty="0" err="1"/>
                        <a:t>Mio</a:t>
                      </a:r>
                      <a:r>
                        <a:rPr lang="de-DE" sz="1400" dirty="0"/>
                        <a:t> € in USA sowie importiert für 200 </a:t>
                      </a:r>
                      <a:r>
                        <a:rPr lang="de-DE" sz="1400" dirty="0" err="1"/>
                        <a:t>Mio</a:t>
                      </a:r>
                      <a:r>
                        <a:rPr lang="de-DE" sz="1400" dirty="0"/>
                        <a:t> € nach D</a:t>
                      </a:r>
                    </a:p>
                  </a:txBody>
                  <a:tcPr marL="68580" marR="68580" marT="34290" marB="34290"/>
                </a:tc>
                <a:extLst>
                  <a:ext uri="{0D108BD9-81ED-4DB2-BD59-A6C34878D82A}">
                    <a16:rowId xmlns:a16="http://schemas.microsoft.com/office/drawing/2014/main" val="3702396195"/>
                  </a:ext>
                </a:extLst>
              </a:tr>
              <a:tr h="480060">
                <a:tc>
                  <a:txBody>
                    <a:bodyPr/>
                    <a:lstStyle/>
                    <a:p>
                      <a:r>
                        <a:rPr lang="de-DE" sz="1400" dirty="0"/>
                        <a:t>Handelsbilanz bzw. Außenbeitrag</a:t>
                      </a:r>
                    </a:p>
                  </a:txBody>
                  <a:tcPr marL="68580" marR="68580" marT="34290" marB="34290"/>
                </a:tc>
                <a:tc>
                  <a:txBody>
                    <a:bodyPr/>
                    <a:lstStyle/>
                    <a:p>
                      <a:pPr algn="r"/>
                      <a:r>
                        <a:rPr lang="de-DE" sz="1400" dirty="0"/>
                        <a:t>+500 </a:t>
                      </a:r>
                      <a:r>
                        <a:rPr lang="de-DE" sz="1400" dirty="0" err="1"/>
                        <a:t>Mio</a:t>
                      </a:r>
                      <a:endParaRPr lang="de-DE" sz="1400" dirty="0"/>
                    </a:p>
                  </a:txBody>
                  <a:tcPr marL="68580" marR="68580" marT="34290" marB="34290"/>
                </a:tc>
                <a:tc>
                  <a:txBody>
                    <a:bodyPr/>
                    <a:lstStyle/>
                    <a:p>
                      <a:pPr algn="r"/>
                      <a:endParaRPr lang="de-DE" sz="1400" dirty="0"/>
                    </a:p>
                  </a:txBody>
                  <a:tcPr marL="68580" marR="68580" marT="34290" marB="34290">
                    <a:noFill/>
                  </a:tcPr>
                </a:tc>
                <a:tc>
                  <a:txBody>
                    <a:bodyPr/>
                    <a:lstStyle/>
                    <a:p>
                      <a:pPr algn="r"/>
                      <a:r>
                        <a:rPr lang="de-DE" sz="1400" dirty="0"/>
                        <a:t>-200 </a:t>
                      </a:r>
                      <a:r>
                        <a:rPr lang="de-DE" sz="1400" dirty="0" err="1"/>
                        <a:t>Mio</a:t>
                      </a:r>
                      <a:endParaRPr lang="de-DE" sz="1400" dirty="0"/>
                    </a:p>
                  </a:txBody>
                  <a:tcPr marL="68580" marR="68580" marT="34290" marB="34290"/>
                </a:tc>
                <a:extLst>
                  <a:ext uri="{0D108BD9-81ED-4DB2-BD59-A6C34878D82A}">
                    <a16:rowId xmlns:a16="http://schemas.microsoft.com/office/drawing/2014/main" val="2420289200"/>
                  </a:ext>
                </a:extLst>
              </a:tr>
              <a:tr h="278130">
                <a:tc>
                  <a:txBody>
                    <a:bodyPr/>
                    <a:lstStyle/>
                    <a:p>
                      <a:r>
                        <a:rPr lang="de-DE" sz="1400" dirty="0"/>
                        <a:t>Primäreinkommen</a:t>
                      </a:r>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r>
                        <a:rPr lang="de-DE" sz="1400" dirty="0"/>
                        <a:t>0 </a:t>
                      </a:r>
                      <a:r>
                        <a:rPr lang="de-DE" sz="1400" dirty="0" err="1"/>
                        <a:t>Mio</a:t>
                      </a:r>
                      <a:endParaRPr lang="de-DE" sz="1400" dirty="0"/>
                    </a:p>
                  </a:txBody>
                  <a:tcPr marL="68580" marR="68580" marT="34290" marB="34290">
                    <a:lnB w="12700" cap="flat" cmpd="sng" algn="ctr">
                      <a:solidFill>
                        <a:schemeClr val="tx1"/>
                      </a:solidFill>
                      <a:prstDash val="solid"/>
                      <a:round/>
                      <a:headEnd type="none" w="med" len="med"/>
                      <a:tailEnd type="none" w="med" len="med"/>
                    </a:lnB>
                  </a:tcPr>
                </a:tc>
                <a:tc>
                  <a:txBody>
                    <a:bodyPr/>
                    <a:lstStyle/>
                    <a:p>
                      <a:pPr algn="r"/>
                      <a:endParaRPr lang="de-DE" sz="1400" dirty="0"/>
                    </a:p>
                  </a:txBody>
                  <a:tcPr marL="68580" marR="68580" marT="34290" marB="34290">
                    <a:noFill/>
                  </a:tcPr>
                </a:tc>
                <a:tc>
                  <a:txBody>
                    <a:bodyPr/>
                    <a:lstStyle/>
                    <a:p>
                      <a:pPr algn="r"/>
                      <a:r>
                        <a:rPr lang="de-DE" sz="1400" dirty="0"/>
                        <a:t>+ 70 </a:t>
                      </a:r>
                      <a:r>
                        <a:rPr lang="de-DE" sz="1400" dirty="0" err="1"/>
                        <a:t>Mio</a:t>
                      </a:r>
                      <a:endParaRPr lang="de-DE" sz="1400" dirty="0"/>
                    </a:p>
                  </a:txBody>
                  <a:tcPr marL="68580" marR="68580" marT="34290" marB="3429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4037831"/>
                  </a:ext>
                </a:extLst>
              </a:tr>
              <a:tr h="278130">
                <a:tc>
                  <a:txBody>
                    <a:bodyPr/>
                    <a:lstStyle/>
                    <a:p>
                      <a:r>
                        <a:rPr lang="de-DE" sz="1400" dirty="0"/>
                        <a:t>Leistungsbilanzsaldo</a:t>
                      </a:r>
                    </a:p>
                  </a:txBody>
                  <a:tcPr marL="68580" marR="68580" marT="34290" marB="34290">
                    <a:lnT w="12700" cap="flat" cmpd="sng" algn="ctr">
                      <a:solidFill>
                        <a:schemeClr val="tx1"/>
                      </a:solidFill>
                      <a:prstDash val="solid"/>
                      <a:round/>
                      <a:headEnd type="none" w="med" len="med"/>
                      <a:tailEnd type="none" w="med" len="med"/>
                    </a:lnT>
                  </a:tcPr>
                </a:tc>
                <a:tc>
                  <a:txBody>
                    <a:bodyPr/>
                    <a:lstStyle/>
                    <a:p>
                      <a:pPr algn="r"/>
                      <a:r>
                        <a:rPr lang="de-DE" sz="1400" dirty="0"/>
                        <a:t>+500 </a:t>
                      </a:r>
                      <a:r>
                        <a:rPr lang="de-DE" sz="1400" dirty="0" err="1"/>
                        <a:t>Mio</a:t>
                      </a:r>
                      <a:endParaRPr lang="de-DE" sz="1400" dirty="0"/>
                    </a:p>
                  </a:txBody>
                  <a:tcPr marL="68580" marR="68580" marT="34290" marB="34290">
                    <a:lnT w="12700" cap="flat" cmpd="sng" algn="ctr">
                      <a:solidFill>
                        <a:schemeClr val="tx1"/>
                      </a:solidFill>
                      <a:prstDash val="solid"/>
                      <a:round/>
                      <a:headEnd type="none" w="med" len="med"/>
                      <a:tailEnd type="none" w="med" len="med"/>
                    </a:lnT>
                  </a:tcPr>
                </a:tc>
                <a:tc>
                  <a:txBody>
                    <a:bodyPr/>
                    <a:lstStyle/>
                    <a:p>
                      <a:pPr algn="r"/>
                      <a:endParaRPr lang="de-DE" sz="1400" dirty="0"/>
                    </a:p>
                  </a:txBody>
                  <a:tcPr marL="68580" marR="68580" marT="34290" marB="34290">
                    <a:noFill/>
                  </a:tcPr>
                </a:tc>
                <a:tc>
                  <a:txBody>
                    <a:bodyPr/>
                    <a:lstStyle/>
                    <a:p>
                      <a:pPr algn="r"/>
                      <a:r>
                        <a:rPr lang="de-DE" sz="1400" dirty="0"/>
                        <a:t>-130 </a:t>
                      </a:r>
                      <a:r>
                        <a:rPr lang="de-DE" sz="1400" dirty="0" err="1"/>
                        <a:t>Mio</a:t>
                      </a:r>
                      <a:endParaRPr lang="de-DE" sz="1400" dirty="0"/>
                    </a:p>
                  </a:txBody>
                  <a:tcPr marL="68580" marR="68580" marT="34290" marB="3429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1550032"/>
                  </a:ext>
                </a:extLst>
              </a:tr>
            </a:tbl>
          </a:graphicData>
        </a:graphic>
      </p:graphicFrame>
      <p:sp>
        <p:nvSpPr>
          <p:cNvPr id="8" name="Textfeld 7">
            <a:extLst>
              <a:ext uri="{FF2B5EF4-FFF2-40B4-BE49-F238E27FC236}">
                <a16:creationId xmlns:a16="http://schemas.microsoft.com/office/drawing/2014/main" id="{504C57D8-9169-4905-B856-2B40B4904007}"/>
              </a:ext>
            </a:extLst>
          </p:cNvPr>
          <p:cNvSpPr txBox="1"/>
          <p:nvPr/>
        </p:nvSpPr>
        <p:spPr>
          <a:xfrm>
            <a:off x="8229600" y="2125267"/>
            <a:ext cx="728663" cy="784830"/>
          </a:xfrm>
          <a:prstGeom prst="rect">
            <a:avLst/>
          </a:prstGeom>
          <a:noFill/>
        </p:spPr>
        <p:txBody>
          <a:bodyPr wrap="square" rtlCol="0">
            <a:spAutoFit/>
          </a:bodyPr>
          <a:lstStyle/>
          <a:p>
            <a:r>
              <a:rPr lang="de-DE" sz="900" dirty="0"/>
              <a:t>Quelle: </a:t>
            </a:r>
            <a:r>
              <a:rPr lang="de-DE" sz="900" dirty="0">
                <a:hlinkClick r:id="rId2"/>
              </a:rPr>
              <a:t>Statistisches Bundesamt</a:t>
            </a:r>
            <a:endParaRPr lang="de-DE" sz="900" dirty="0"/>
          </a:p>
        </p:txBody>
      </p:sp>
    </p:spTree>
    <p:extLst>
      <p:ext uri="{BB962C8B-B14F-4D97-AF65-F5344CB8AC3E}">
        <p14:creationId xmlns:p14="http://schemas.microsoft.com/office/powerpoint/2010/main" val="2561382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22313" y="4077072"/>
            <a:ext cx="7772400" cy="1691903"/>
          </a:xfrm>
          <a:noFill/>
        </p:spPr>
        <p:txBody>
          <a:bodyPr>
            <a:normAutofit fontScale="90000"/>
          </a:bodyPr>
          <a:lstStyle/>
          <a:p>
            <a:r>
              <a:rPr lang="de-DE" altLang="de-DE" dirty="0">
                <a:highlight>
                  <a:srgbClr val="FFFF00"/>
                </a:highlight>
              </a:rPr>
              <a:t>Warum Außenwirtschaftliches Gleichgewicht?</a:t>
            </a:r>
          </a:p>
        </p:txBody>
      </p:sp>
      <p:sp>
        <p:nvSpPr>
          <p:cNvPr id="2" name="Textplatzhalter 1">
            <a:extLst>
              <a:ext uri="{FF2B5EF4-FFF2-40B4-BE49-F238E27FC236}">
                <a16:creationId xmlns:a16="http://schemas.microsoft.com/office/drawing/2014/main" id="{E9FF86AE-B2DB-4D12-AD8F-EFDB52B31369}"/>
              </a:ext>
            </a:extLst>
          </p:cNvPr>
          <p:cNvSpPr>
            <a:spLocks noGrp="1"/>
          </p:cNvSpPr>
          <p:nvPr>
            <p:ph type="body" idx="1"/>
          </p:nvPr>
        </p:nvSpPr>
        <p:spPr/>
        <p:txBody>
          <a:bodyPr/>
          <a:lstStyle/>
          <a:p>
            <a:endParaRPr lang="de-DE"/>
          </a:p>
        </p:txBody>
      </p:sp>
      <p:sp>
        <p:nvSpPr>
          <p:cNvPr id="3" name="Fußzeilenplatzhalter 2">
            <a:extLst>
              <a:ext uri="{FF2B5EF4-FFF2-40B4-BE49-F238E27FC236}">
                <a16:creationId xmlns:a16="http://schemas.microsoft.com/office/drawing/2014/main" id="{AD35C2CE-3768-4DB2-8A37-EBC478C31737}"/>
              </a:ext>
            </a:extLst>
          </p:cNvPr>
          <p:cNvSpPr>
            <a:spLocks noGrp="1"/>
          </p:cNvSpPr>
          <p:nvPr>
            <p:ph type="ftr" sz="quarter" idx="10"/>
          </p:nvPr>
        </p:nvSpPr>
        <p:spPr/>
        <p:txBody>
          <a:bodyPr/>
          <a:lstStyle/>
          <a:p>
            <a:pPr>
              <a:defRPr/>
            </a:pPr>
            <a:r>
              <a:rPr lang="de-DE"/>
              <a:t>© Anselm Dohle-Beltinger 2022</a:t>
            </a:r>
          </a:p>
        </p:txBody>
      </p:sp>
      <p:sp>
        <p:nvSpPr>
          <p:cNvPr id="4" name="Foliennummernplatzhalter 3">
            <a:extLst>
              <a:ext uri="{FF2B5EF4-FFF2-40B4-BE49-F238E27FC236}">
                <a16:creationId xmlns:a16="http://schemas.microsoft.com/office/drawing/2014/main" id="{DB028382-4EC0-4ECF-BFC0-B0CB345F4EF6}"/>
              </a:ext>
            </a:extLst>
          </p:cNvPr>
          <p:cNvSpPr>
            <a:spLocks noGrp="1"/>
          </p:cNvSpPr>
          <p:nvPr>
            <p:ph type="sldNum" sz="quarter" idx="11"/>
          </p:nvPr>
        </p:nvSpPr>
        <p:spPr/>
        <p:txBody>
          <a:bodyPr/>
          <a:lstStyle/>
          <a:p>
            <a:pPr>
              <a:defRPr/>
            </a:pPr>
            <a:fld id="{FBEE14A0-5BDE-45E6-9111-F3D9E453670F}" type="slidenum">
              <a:rPr lang="de-DE" altLang="de-DE" smtClean="0"/>
              <a:pPr>
                <a:defRPr/>
              </a:pPr>
              <a:t>15</a:t>
            </a:fld>
            <a:endParaRPr lang="de-DE" altLang="de-D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p:txBody>
          <a:bodyPr/>
          <a:lstStyle/>
          <a:p>
            <a:r>
              <a:rPr lang="de-DE" altLang="de-DE" sz="3200"/>
              <a:t>Ausgeglichene Bilanz sichert Unabhängigkeit der Inlandswirtschaft</a:t>
            </a:r>
          </a:p>
        </p:txBody>
      </p:sp>
      <p:sp>
        <p:nvSpPr>
          <p:cNvPr id="12293" name="Rectangle 5"/>
          <p:cNvSpPr>
            <a:spLocks noGrp="1" noChangeArrowheads="1"/>
          </p:cNvSpPr>
          <p:nvPr>
            <p:ph type="body" sz="half" idx="1"/>
          </p:nvPr>
        </p:nvSpPr>
        <p:spPr>
          <a:xfrm>
            <a:off x="468313" y="1916113"/>
            <a:ext cx="3963987" cy="4249737"/>
          </a:xfrm>
        </p:spPr>
        <p:txBody>
          <a:bodyPr/>
          <a:lstStyle/>
          <a:p>
            <a:pPr>
              <a:lnSpc>
                <a:spcPct val="80000"/>
              </a:lnSpc>
            </a:pPr>
            <a:r>
              <a:rPr lang="de-DE" altLang="de-DE" sz="1600"/>
              <a:t>Dauerhafte </a:t>
            </a:r>
            <a:r>
              <a:rPr lang="de-DE" altLang="de-DE" sz="1600">
                <a:solidFill>
                  <a:srgbClr val="FF0000"/>
                </a:solidFill>
              </a:rPr>
              <a:t>Leistungsbilanzdefizite</a:t>
            </a:r>
            <a:r>
              <a:rPr lang="de-DE" altLang="de-DE" sz="1600"/>
              <a:t> bedeuten Geldleihe im Ausland um die Waren kaufen zu können</a:t>
            </a:r>
          </a:p>
          <a:p>
            <a:pPr>
              <a:lnSpc>
                <a:spcPct val="80000"/>
              </a:lnSpc>
            </a:pPr>
            <a:r>
              <a:rPr lang="de-DE" altLang="de-DE" sz="1600"/>
              <a:t>Risiko 1: Bleibt die Geldversorgung erhalten? Dazu sind immer relativ hohe Zinsen nötig; politisches Wohlverhalten kann vom Geldgeber erzwungen werden.</a:t>
            </a:r>
          </a:p>
          <a:p>
            <a:pPr>
              <a:lnSpc>
                <a:spcPct val="80000"/>
              </a:lnSpc>
            </a:pPr>
            <a:r>
              <a:rPr lang="de-DE" altLang="de-DE" sz="1600"/>
              <a:t>Risiko 2: Zur Rückzahlung und Zinszahlung fließen Gelder aus dem laufenden Nationaleinkommen ins Ausland, die nicht im Inland nachfragewirksam werden, d.h. der heimischen Wirtschaft wird Kaufkraft entzogen, sie droht zu schrumpfen.</a:t>
            </a:r>
          </a:p>
        </p:txBody>
      </p:sp>
      <p:sp>
        <p:nvSpPr>
          <p:cNvPr id="12294" name="Rectangle 6"/>
          <p:cNvSpPr>
            <a:spLocks noGrp="1" noChangeArrowheads="1"/>
          </p:cNvSpPr>
          <p:nvPr>
            <p:ph type="body" sz="half" idx="2"/>
          </p:nvPr>
        </p:nvSpPr>
        <p:spPr>
          <a:xfrm>
            <a:off x="4787900" y="1916113"/>
            <a:ext cx="3960813" cy="4257675"/>
          </a:xfrm>
        </p:spPr>
        <p:txBody>
          <a:bodyPr/>
          <a:lstStyle/>
          <a:p>
            <a:pPr>
              <a:lnSpc>
                <a:spcPct val="80000"/>
              </a:lnSpc>
            </a:pPr>
            <a:r>
              <a:rPr lang="de-DE" altLang="de-DE" sz="1600"/>
              <a:t>Dauerhafte </a:t>
            </a:r>
            <a:r>
              <a:rPr lang="de-DE" altLang="de-DE" sz="1600">
                <a:solidFill>
                  <a:srgbClr val="FF0000"/>
                </a:solidFill>
              </a:rPr>
              <a:t>Leistungsbilanzüberschüsse</a:t>
            </a:r>
            <a:r>
              <a:rPr lang="de-DE" altLang="de-DE" sz="1600"/>
              <a:t> bedeuten, dass ein Land seine Kunden mit Krediten unterstützen muss, damit diese die Ware kaufen können.</a:t>
            </a:r>
          </a:p>
          <a:p>
            <a:pPr>
              <a:lnSpc>
                <a:spcPct val="80000"/>
              </a:lnSpc>
              <a:buFontTx/>
              <a:buNone/>
            </a:pPr>
            <a:r>
              <a:rPr lang="de-DE" altLang="de-DE" sz="1600"/>
              <a:t>	Die heimische Produktion hängt also davon ab, dass das Ausland sich im exportierenden Land immer höher verschuldet.</a:t>
            </a:r>
          </a:p>
          <a:p>
            <a:pPr>
              <a:lnSpc>
                <a:spcPct val="80000"/>
              </a:lnSpc>
            </a:pPr>
            <a:r>
              <a:rPr lang="de-DE" altLang="de-DE" sz="1600"/>
              <a:t>Risiko: Das Ausland wird zahlungs-unfähig oder zahlungsunwillig. </a:t>
            </a:r>
          </a:p>
          <a:p>
            <a:pPr>
              <a:lnSpc>
                <a:spcPct val="80000"/>
              </a:lnSpc>
              <a:buFontTx/>
              <a:buNone/>
            </a:pPr>
            <a:r>
              <a:rPr lang="de-DE" altLang="de-DE" sz="1600"/>
              <a:t>	Folge: die Banken müssten große Kredite abschreiben, was im Extremfall die Sicherheit der Kapitalanlagen beeinträchtigen kann, auf jeden Fall aber die Kreditbereitschaft im Inland zügelt und zum Versuch höherer Zinsforderungen führen wird.</a:t>
            </a:r>
          </a:p>
          <a:p>
            <a:pPr>
              <a:lnSpc>
                <a:spcPct val="80000"/>
              </a:lnSpc>
              <a:buFontTx/>
              <a:buNone/>
            </a:pPr>
            <a:r>
              <a:rPr lang="de-DE" altLang="de-DE" sz="1600"/>
              <a:t>	Die ausländische Zahlungskrise spränge auf das Inland über.</a:t>
            </a:r>
          </a:p>
        </p:txBody>
      </p:sp>
      <p:sp>
        <p:nvSpPr>
          <p:cNvPr id="4" name="Fußzeilenplatzhalter 3">
            <a:extLst>
              <a:ext uri="{FF2B5EF4-FFF2-40B4-BE49-F238E27FC236}">
                <a16:creationId xmlns:a16="http://schemas.microsoft.com/office/drawing/2014/main" id="{8EF4C94D-73AC-40E8-86B3-61E254FD8CE6}"/>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BB489DE-6881-45FB-BC2A-A8B40DE1230A}"/>
              </a:ext>
            </a:extLst>
          </p:cNvPr>
          <p:cNvSpPr>
            <a:spLocks noGrp="1"/>
          </p:cNvSpPr>
          <p:nvPr>
            <p:ph type="sldNum" sz="quarter" idx="11"/>
          </p:nvPr>
        </p:nvSpPr>
        <p:spPr/>
        <p:txBody>
          <a:bodyPr/>
          <a:lstStyle/>
          <a:p>
            <a:pPr>
              <a:defRPr/>
            </a:pPr>
            <a:fld id="{B3F0D3FC-F2F2-4DD2-82ED-1CED31C3CCA5}" type="slidenum">
              <a:rPr lang="de-DE" altLang="de-DE" smtClean="0"/>
              <a:pPr>
                <a:defRPr/>
              </a:pPr>
              <a:t>16</a:t>
            </a:fld>
            <a:endParaRPr lang="de-DE" altLang="de-DE"/>
          </a:p>
        </p:txBody>
      </p:sp>
      <p:grpSp>
        <p:nvGrpSpPr>
          <p:cNvPr id="7" name="Gruppieren 6">
            <a:extLst>
              <a:ext uri="{FF2B5EF4-FFF2-40B4-BE49-F238E27FC236}">
                <a16:creationId xmlns:a16="http://schemas.microsoft.com/office/drawing/2014/main" id="{04CD9EBA-84A5-49B8-B8F0-143BCB15C401}"/>
              </a:ext>
            </a:extLst>
          </p:cNvPr>
          <p:cNvGrpSpPr/>
          <p:nvPr/>
        </p:nvGrpSpPr>
        <p:grpSpPr>
          <a:xfrm>
            <a:off x="1115616" y="5047451"/>
            <a:ext cx="2878327" cy="1810549"/>
            <a:chOff x="5942144" y="2859782"/>
            <a:chExt cx="2878327" cy="1810549"/>
          </a:xfrm>
        </p:grpSpPr>
        <p:sp>
          <p:nvSpPr>
            <p:cNvPr id="8" name="Textfeld 7">
              <a:extLst>
                <a:ext uri="{FF2B5EF4-FFF2-40B4-BE49-F238E27FC236}">
                  <a16:creationId xmlns:a16="http://schemas.microsoft.com/office/drawing/2014/main" id="{BCD5FFE5-3D56-4D16-8A97-174BDBEF87E4}"/>
                </a:ext>
              </a:extLst>
            </p:cNvPr>
            <p:cNvSpPr txBox="1"/>
            <p:nvPr/>
          </p:nvSpPr>
          <p:spPr>
            <a:xfrm>
              <a:off x="7013659" y="4531832"/>
              <a:ext cx="1440160" cy="138499"/>
            </a:xfrm>
            <a:prstGeom prst="rect">
              <a:avLst/>
            </a:prstGeom>
            <a:noFill/>
          </p:spPr>
          <p:txBody>
            <a:bodyPr wrap="square" lIns="0" tIns="0" rIns="0" bIns="0" rtlCol="0">
              <a:spAutoFit/>
            </a:bodyPr>
            <a:lstStyle/>
            <a:p>
              <a:r>
                <a:rPr lang="de-DE" sz="900" dirty="0"/>
                <a:t>Quelle: </a:t>
              </a:r>
              <a:r>
                <a:rPr lang="de-DE" sz="900" dirty="0">
                  <a:hlinkClick r:id="rId2"/>
                </a:rPr>
                <a:t>Wikimedia</a:t>
              </a:r>
              <a:endParaRPr lang="de-DE" sz="900" dirty="0"/>
            </a:p>
          </p:txBody>
        </p:sp>
        <p:grpSp>
          <p:nvGrpSpPr>
            <p:cNvPr id="9" name="Gruppieren 8">
              <a:extLst>
                <a:ext uri="{FF2B5EF4-FFF2-40B4-BE49-F238E27FC236}">
                  <a16:creationId xmlns:a16="http://schemas.microsoft.com/office/drawing/2014/main" id="{FE9E3F4E-2C51-4236-A2FE-96D6EC01B9F2}"/>
                </a:ext>
              </a:extLst>
            </p:cNvPr>
            <p:cNvGrpSpPr/>
            <p:nvPr/>
          </p:nvGrpSpPr>
          <p:grpSpPr>
            <a:xfrm>
              <a:off x="5942144" y="2859782"/>
              <a:ext cx="2878327" cy="1707654"/>
              <a:chOff x="5942144" y="2859782"/>
              <a:chExt cx="2878327" cy="1707654"/>
            </a:xfrm>
          </p:grpSpPr>
          <p:pic>
            <p:nvPicPr>
              <p:cNvPr id="11" name="Grafik 10">
                <a:extLst>
                  <a:ext uri="{FF2B5EF4-FFF2-40B4-BE49-F238E27FC236}">
                    <a16:creationId xmlns:a16="http://schemas.microsoft.com/office/drawing/2014/main" id="{6DF42307-2E82-4983-BFFE-31DF355CF5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2144" y="2859782"/>
                <a:ext cx="2746972" cy="1707654"/>
              </a:xfrm>
              <a:prstGeom prst="rect">
                <a:avLst/>
              </a:prstGeom>
            </p:spPr>
          </p:pic>
          <p:sp>
            <p:nvSpPr>
              <p:cNvPr id="12" name="Textfeld 11">
                <a:extLst>
                  <a:ext uri="{FF2B5EF4-FFF2-40B4-BE49-F238E27FC236}">
                    <a16:creationId xmlns:a16="http://schemas.microsoft.com/office/drawing/2014/main" id="{9FE6BE47-ACAC-4BA2-9FCE-EF4599DA91F9}"/>
                  </a:ext>
                </a:extLst>
              </p:cNvPr>
              <p:cNvSpPr txBox="1"/>
              <p:nvPr/>
            </p:nvSpPr>
            <p:spPr>
              <a:xfrm>
                <a:off x="6396419" y="3586839"/>
                <a:ext cx="1728192" cy="246221"/>
              </a:xfrm>
              <a:prstGeom prst="rect">
                <a:avLst/>
              </a:prstGeom>
              <a:noFill/>
            </p:spPr>
            <p:txBody>
              <a:bodyPr wrap="square" lIns="0" tIns="0" rIns="0" bIns="0" rtlCol="0">
                <a:spAutoFit/>
              </a:bodyPr>
              <a:lstStyle/>
              <a:p>
                <a:pPr algn="l"/>
                <a:r>
                  <a:rPr lang="de-DE" sz="1600" dirty="0">
                    <a:solidFill>
                      <a:srgbClr val="CC6600"/>
                    </a:solidFill>
                  </a:rPr>
                  <a:t>Schulden im Ausland</a:t>
                </a:r>
              </a:p>
            </p:txBody>
          </p:sp>
          <p:sp>
            <p:nvSpPr>
              <p:cNvPr id="13" name="Textfeld 12">
                <a:extLst>
                  <a:ext uri="{FF2B5EF4-FFF2-40B4-BE49-F238E27FC236}">
                    <a16:creationId xmlns:a16="http://schemas.microsoft.com/office/drawing/2014/main" id="{CAE75E00-51EC-49F3-B063-D703864A266B}"/>
                  </a:ext>
                </a:extLst>
              </p:cNvPr>
              <p:cNvSpPr txBox="1"/>
              <p:nvPr/>
            </p:nvSpPr>
            <p:spPr>
              <a:xfrm>
                <a:off x="6725626" y="3081613"/>
                <a:ext cx="2094845" cy="246221"/>
              </a:xfrm>
              <a:prstGeom prst="rect">
                <a:avLst/>
              </a:prstGeom>
              <a:noFill/>
            </p:spPr>
            <p:txBody>
              <a:bodyPr wrap="square" lIns="0" tIns="0" rIns="0" bIns="0" rtlCol="0">
                <a:spAutoFit/>
              </a:bodyPr>
              <a:lstStyle/>
              <a:p>
                <a:pPr algn="l"/>
                <a:r>
                  <a:rPr lang="de-DE" sz="1600" dirty="0">
                    <a:solidFill>
                      <a:srgbClr val="4B4BFF"/>
                    </a:solidFill>
                  </a:rPr>
                  <a:t>Guthaben im Ausland</a:t>
                </a:r>
              </a:p>
            </p:txBody>
          </p:sp>
          <p:sp>
            <p:nvSpPr>
              <p:cNvPr id="14" name="Rechteck 13">
                <a:extLst>
                  <a:ext uri="{FF2B5EF4-FFF2-40B4-BE49-F238E27FC236}">
                    <a16:creationId xmlns:a16="http://schemas.microsoft.com/office/drawing/2014/main" id="{258796CC-ADD2-4C48-9C0E-B1579AFBB404}"/>
                  </a:ext>
                </a:extLst>
              </p:cNvPr>
              <p:cNvSpPr/>
              <p:nvPr/>
            </p:nvSpPr>
            <p:spPr>
              <a:xfrm>
                <a:off x="7034893" y="3435846"/>
                <a:ext cx="103414" cy="63911"/>
              </a:xfrm>
              <a:prstGeom prst="rect">
                <a:avLst/>
              </a:prstGeom>
              <a:solidFill>
                <a:srgbClr val="824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0" name="Rechteck 9">
              <a:extLst>
                <a:ext uri="{FF2B5EF4-FFF2-40B4-BE49-F238E27FC236}">
                  <a16:creationId xmlns:a16="http://schemas.microsoft.com/office/drawing/2014/main" id="{88E79382-11AE-418E-86E1-E9E7A596BC0F}"/>
                </a:ext>
              </a:extLst>
            </p:cNvPr>
            <p:cNvSpPr/>
            <p:nvPr/>
          </p:nvSpPr>
          <p:spPr>
            <a:xfrm>
              <a:off x="7138307" y="4042107"/>
              <a:ext cx="1394133" cy="468052"/>
            </a:xfrm>
            <a:prstGeom prst="rect">
              <a:avLst/>
            </a:prstGeom>
            <a:solidFill>
              <a:srgbClr val="79D6EC">
                <a:alpha val="1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r>
              <a:rPr lang="de-DE" altLang="de-DE"/>
              <a:t>Sinn der Analysen in diesem Kapitel</a:t>
            </a:r>
          </a:p>
        </p:txBody>
      </p:sp>
      <p:sp>
        <p:nvSpPr>
          <p:cNvPr id="13317" name="Rectangle 3"/>
          <p:cNvSpPr>
            <a:spLocks noGrp="1" noChangeArrowheads="1"/>
          </p:cNvSpPr>
          <p:nvPr>
            <p:ph type="body" idx="1"/>
          </p:nvPr>
        </p:nvSpPr>
        <p:spPr>
          <a:xfrm>
            <a:off x="468313" y="1981200"/>
            <a:ext cx="7848600" cy="4543425"/>
          </a:xfrm>
        </p:spPr>
        <p:txBody>
          <a:bodyPr/>
          <a:lstStyle/>
          <a:p>
            <a:pPr>
              <a:lnSpc>
                <a:spcPct val="80000"/>
              </a:lnSpc>
            </a:pPr>
            <a:r>
              <a:rPr lang="de-DE" altLang="de-DE" sz="2400"/>
              <a:t>Es soll speziell der Steuerungsmechanismus für die Wechselkurse als Einflussfaktor untersucht werden.</a:t>
            </a:r>
          </a:p>
          <a:p>
            <a:pPr>
              <a:lnSpc>
                <a:spcPct val="80000"/>
              </a:lnSpc>
            </a:pPr>
            <a:r>
              <a:rPr lang="de-DE" altLang="de-DE" sz="2400"/>
              <a:t>Grund: Wechselkurse verzerren die anderen Größen relativ stark.</a:t>
            </a:r>
          </a:p>
          <a:p>
            <a:pPr lvl="1">
              <a:lnSpc>
                <a:spcPct val="80000"/>
              </a:lnSpc>
            </a:pPr>
            <a:r>
              <a:rPr lang="de-DE" altLang="de-DE" sz="2000"/>
              <a:t>Die internationale Wettbewerbsfähigkeit deutscher Produkte (sowohl auf dem heimischen Markt wie im Ausland) ist trotz konstanter Bemühungen um Innovation und Rationalisierung manchmal gefährdet durch wechselkursbedingte Verteuerung im Ausland und Verbilligung ausländischer Produkte im Inland</a:t>
            </a:r>
          </a:p>
          <a:p>
            <a:pPr lvl="1">
              <a:lnSpc>
                <a:spcPct val="80000"/>
              </a:lnSpc>
            </a:pPr>
            <a:r>
              <a:rPr lang="de-DE" altLang="de-DE" sz="2000"/>
              <a:t>Monetäre Größen wie z.B. die ausländischen Direktinvestitionen oder die Kreditvergaben werden nicht nur gesteuert z.B. von der inländischen Steuerpolitik, der Inlandskonjunktur, internationalen Zahlungsverpflichtungen etc., sondern auch von den erwarteten Wechselkursgewinnen und -verlusten</a:t>
            </a:r>
          </a:p>
        </p:txBody>
      </p:sp>
      <p:sp>
        <p:nvSpPr>
          <p:cNvPr id="4" name="Fußzeilenplatzhalter 3">
            <a:extLst>
              <a:ext uri="{FF2B5EF4-FFF2-40B4-BE49-F238E27FC236}">
                <a16:creationId xmlns:a16="http://schemas.microsoft.com/office/drawing/2014/main" id="{A15BF015-C5F2-4731-8534-44EA3721B091}"/>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533358AB-0862-4AB2-A569-5565E762FD03}"/>
              </a:ext>
            </a:extLst>
          </p:cNvPr>
          <p:cNvSpPr>
            <a:spLocks noGrp="1"/>
          </p:cNvSpPr>
          <p:nvPr>
            <p:ph type="sldNum" sz="quarter" idx="11"/>
          </p:nvPr>
        </p:nvSpPr>
        <p:spPr/>
        <p:txBody>
          <a:bodyPr/>
          <a:lstStyle/>
          <a:p>
            <a:pPr>
              <a:defRPr/>
            </a:pPr>
            <a:fld id="{629F4AAF-F582-4259-8A72-9FB14825BDC5}" type="slidenum">
              <a:rPr lang="de-DE" altLang="de-DE" smtClean="0"/>
              <a:pPr>
                <a:defRPr/>
              </a:pPr>
              <a:t>17</a:t>
            </a:fld>
            <a:endParaRPr lang="de-DE" altLang="de-D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86000"/>
            <a:ext cx="7772400" cy="1143000"/>
          </a:xfrm>
          <a:noFill/>
        </p:spPr>
        <p:txBody>
          <a:bodyPr/>
          <a:lstStyle/>
          <a:p>
            <a:r>
              <a:rPr lang="de-DE" altLang="de-DE" dirty="0">
                <a:highlight>
                  <a:srgbClr val="FFFF00"/>
                </a:highlight>
              </a:rPr>
              <a:t>Der Wechselkurs als Stabilisator</a:t>
            </a:r>
          </a:p>
        </p:txBody>
      </p:sp>
      <p:sp>
        <p:nvSpPr>
          <p:cNvPr id="14339" name="Rectangle 20"/>
          <p:cNvSpPr>
            <a:spLocks noGrp="1" noChangeArrowheads="1"/>
          </p:cNvSpPr>
          <p:nvPr>
            <p:ph type="subTitle" idx="1"/>
          </p:nvPr>
        </p:nvSpPr>
        <p:spPr/>
        <p:txBody>
          <a:bodyPr/>
          <a:lstStyle/>
          <a:p>
            <a:endParaRPr lang="de-DE" alt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3175000" y="908050"/>
            <a:ext cx="2792413" cy="533400"/>
          </a:xfrm>
          <a:solidFill>
            <a:schemeClr val="bg1">
              <a:alpha val="74901"/>
            </a:schemeClr>
          </a:solidFill>
        </p:spPr>
        <p:txBody>
          <a:bodyPr/>
          <a:lstStyle/>
          <a:p>
            <a:r>
              <a:rPr lang="de-DE" altLang="de-DE"/>
              <a:t>Glossar</a:t>
            </a:r>
          </a:p>
        </p:txBody>
      </p:sp>
      <p:sp>
        <p:nvSpPr>
          <p:cNvPr id="16389" name="Rectangle 3"/>
          <p:cNvSpPr>
            <a:spLocks noGrp="1" noChangeArrowheads="1"/>
          </p:cNvSpPr>
          <p:nvPr>
            <p:ph type="body" idx="1"/>
          </p:nvPr>
        </p:nvSpPr>
        <p:spPr>
          <a:xfrm>
            <a:off x="685800" y="1484313"/>
            <a:ext cx="7772400" cy="4840287"/>
          </a:xfrm>
        </p:spPr>
        <p:txBody>
          <a:bodyPr/>
          <a:lstStyle/>
          <a:p>
            <a:r>
              <a:rPr lang="de-DE" altLang="de-DE" sz="2400" u="sng"/>
              <a:t>Devisen</a:t>
            </a:r>
            <a:r>
              <a:rPr lang="de-DE" altLang="de-DE" sz="2400"/>
              <a:t>: Forderungen in fremder Währung.</a:t>
            </a:r>
          </a:p>
          <a:p>
            <a:r>
              <a:rPr lang="de-DE" altLang="de-DE" sz="2400" u="sng"/>
              <a:t>Euro (€)</a:t>
            </a:r>
            <a:r>
              <a:rPr lang="de-DE" altLang="de-DE" sz="2400"/>
              <a:t>: Gemeinsame Währung von 17 Staaten der Europäischen Union seit 1.1.1999 (2001). Die Tauschwerte der 17 Währungen untereinander sind unveränderlich. Das Bargeld wurde 2002 von den alten nationalen Zentralbanken in Umlauf gegeben.</a:t>
            </a:r>
          </a:p>
          <a:p>
            <a:r>
              <a:rPr lang="de-DE" altLang="de-DE" sz="2400" u="sng"/>
              <a:t>Sorten</a:t>
            </a:r>
            <a:r>
              <a:rPr lang="de-DE" altLang="de-DE" sz="2400"/>
              <a:t>: Bargeld (Münzen und Scheine) in fremder Währung</a:t>
            </a:r>
          </a:p>
          <a:p>
            <a:r>
              <a:rPr lang="de-DE" altLang="de-DE" sz="2400" u="sng"/>
              <a:t>Währung</a:t>
            </a:r>
            <a:r>
              <a:rPr lang="de-DE" altLang="de-DE" sz="2400"/>
              <a:t>: Gesetzliches Zahlungsmittel eines Wirtschaftsraumes (Deutschland: Euro = €)</a:t>
            </a:r>
          </a:p>
        </p:txBody>
      </p:sp>
      <p:sp>
        <p:nvSpPr>
          <p:cNvPr id="4" name="Fußzeilenplatzhalter 3">
            <a:extLst>
              <a:ext uri="{FF2B5EF4-FFF2-40B4-BE49-F238E27FC236}">
                <a16:creationId xmlns:a16="http://schemas.microsoft.com/office/drawing/2014/main" id="{4EAE525D-BBF6-4767-90E1-2CDFBB7EAAE3}"/>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E5858E79-B40C-4CDE-A361-29E470150FA1}"/>
              </a:ext>
            </a:extLst>
          </p:cNvPr>
          <p:cNvSpPr>
            <a:spLocks noGrp="1"/>
          </p:cNvSpPr>
          <p:nvPr>
            <p:ph type="sldNum" sz="quarter" idx="11"/>
          </p:nvPr>
        </p:nvSpPr>
        <p:spPr/>
        <p:txBody>
          <a:bodyPr/>
          <a:lstStyle/>
          <a:p>
            <a:pPr>
              <a:defRPr/>
            </a:pPr>
            <a:fld id="{629F4AAF-F582-4259-8A72-9FB14825BDC5}" type="slidenum">
              <a:rPr lang="de-DE" altLang="de-DE" smtClean="0"/>
              <a:pPr>
                <a:defRPr/>
              </a:pPr>
              <a:t>19</a:t>
            </a:fld>
            <a:endParaRPr lang="de-DE" alt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de-DE" altLang="de-DE"/>
              <a:t>Inhaltsfolie</a:t>
            </a:r>
          </a:p>
        </p:txBody>
      </p:sp>
      <p:sp>
        <p:nvSpPr>
          <p:cNvPr id="15365" name="Rectangle 3"/>
          <p:cNvSpPr>
            <a:spLocks noGrp="1" noChangeArrowheads="1"/>
          </p:cNvSpPr>
          <p:nvPr>
            <p:ph type="body" idx="1"/>
          </p:nvPr>
        </p:nvSpPr>
        <p:spPr>
          <a:xfrm>
            <a:off x="468313" y="1981200"/>
            <a:ext cx="7704137" cy="4184650"/>
          </a:xfrm>
        </p:spPr>
        <p:txBody>
          <a:bodyPr/>
          <a:lstStyle/>
          <a:p>
            <a:r>
              <a:rPr lang="de-DE" altLang="de-DE" sz="2400"/>
              <a:t>Glossar</a:t>
            </a:r>
          </a:p>
          <a:p>
            <a:r>
              <a:rPr lang="de-DE" altLang="de-DE" sz="2400"/>
              <a:t>Wechselkursbeeinflussung durch Fundamentalfaktoren und Spekulation</a:t>
            </a:r>
          </a:p>
          <a:p>
            <a:r>
              <a:rPr lang="de-DE" altLang="de-DE" sz="2400"/>
              <a:t>Einflussfaktoren für die Kursbildung</a:t>
            </a:r>
          </a:p>
          <a:p>
            <a:pPr lvl="1"/>
            <a:r>
              <a:rPr lang="de-DE" altLang="de-DE" sz="2000"/>
              <a:t>Kaufkraftparitätentheorie (Erklärung über Außenhandel) Infos der OECD</a:t>
            </a:r>
          </a:p>
          <a:p>
            <a:pPr lvl="1"/>
            <a:r>
              <a:rPr lang="de-DE" altLang="de-DE" sz="2000"/>
              <a:t>Produktivitätsdifferenzen (noch Außenhandel)</a:t>
            </a:r>
          </a:p>
          <a:p>
            <a:pPr lvl="1"/>
            <a:r>
              <a:rPr lang="de-DE" altLang="de-DE" sz="2000"/>
              <a:t>Zinsparitätentheorie</a:t>
            </a:r>
          </a:p>
          <a:p>
            <a:pPr lvl="1"/>
            <a:r>
              <a:rPr lang="de-DE" altLang="de-DE" sz="2000"/>
              <a:t>Wachstumsunterschiede</a:t>
            </a:r>
          </a:p>
          <a:p>
            <a:r>
              <a:rPr lang="de-DE" altLang="de-DE" sz="2400"/>
              <a:t>Selbstregulierung von Überschüssen durch Wechselkursschwankungen</a:t>
            </a:r>
          </a:p>
        </p:txBody>
      </p:sp>
      <p:sp>
        <p:nvSpPr>
          <p:cNvPr id="4" name="Fußzeilenplatzhalter 3">
            <a:extLst>
              <a:ext uri="{FF2B5EF4-FFF2-40B4-BE49-F238E27FC236}">
                <a16:creationId xmlns:a16="http://schemas.microsoft.com/office/drawing/2014/main" id="{D4DCAE8B-3E1E-4D4B-8059-8FAD4E37EB1D}"/>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BE8A3E90-2C54-4B03-A838-C9C341B9D062}"/>
              </a:ext>
            </a:extLst>
          </p:cNvPr>
          <p:cNvSpPr>
            <a:spLocks noGrp="1"/>
          </p:cNvSpPr>
          <p:nvPr>
            <p:ph type="sldNum" sz="quarter" idx="11"/>
          </p:nvPr>
        </p:nvSpPr>
        <p:spPr/>
        <p:txBody>
          <a:bodyPr/>
          <a:lstStyle/>
          <a:p>
            <a:pPr>
              <a:defRPr/>
            </a:pPr>
            <a:fld id="{629F4AAF-F582-4259-8A72-9FB14825BDC5}" type="slidenum">
              <a:rPr lang="de-DE" altLang="de-DE" smtClean="0"/>
              <a:pPr>
                <a:defRPr/>
              </a:pPr>
              <a:t>2</a:t>
            </a:fld>
            <a:endParaRPr lang="de-DE" altLang="de-DE"/>
          </a:p>
        </p:txBody>
      </p:sp>
    </p:spTree>
    <p:extLst>
      <p:ext uri="{BB962C8B-B14F-4D97-AF65-F5344CB8AC3E}">
        <p14:creationId xmlns:p14="http://schemas.microsoft.com/office/powerpoint/2010/main" val="8205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85800" y="381000"/>
            <a:ext cx="7772400" cy="1143000"/>
          </a:xfrm>
        </p:spPr>
        <p:txBody>
          <a:bodyPr/>
          <a:lstStyle/>
          <a:p>
            <a:r>
              <a:rPr lang="de-DE" altLang="de-DE"/>
              <a:t>Definition Wechselkurse</a:t>
            </a:r>
          </a:p>
        </p:txBody>
      </p:sp>
      <p:sp>
        <p:nvSpPr>
          <p:cNvPr id="17413" name="Rectangle 3"/>
          <p:cNvSpPr>
            <a:spLocks noGrp="1" noChangeArrowheads="1"/>
          </p:cNvSpPr>
          <p:nvPr>
            <p:ph type="body" idx="1"/>
          </p:nvPr>
        </p:nvSpPr>
        <p:spPr>
          <a:xfrm>
            <a:off x="685800" y="1557338"/>
            <a:ext cx="7772400" cy="647700"/>
          </a:xfrm>
        </p:spPr>
        <p:txBody>
          <a:bodyPr/>
          <a:lstStyle/>
          <a:p>
            <a:r>
              <a:rPr lang="de-DE" altLang="de-DE" sz="2400">
                <a:solidFill>
                  <a:schemeClr val="accent2"/>
                </a:solidFill>
              </a:rPr>
              <a:t>Relativer Preis einer fremden Währungseinheit</a:t>
            </a:r>
          </a:p>
        </p:txBody>
      </p:sp>
      <p:graphicFrame>
        <p:nvGraphicFramePr>
          <p:cNvPr id="17414" name="Object 4"/>
          <p:cNvGraphicFramePr>
            <a:graphicFrameLocks noChangeAspect="1"/>
          </p:cNvGraphicFramePr>
          <p:nvPr/>
        </p:nvGraphicFramePr>
        <p:xfrm>
          <a:off x="1619250" y="2276475"/>
          <a:ext cx="4176713" cy="1173163"/>
        </p:xfrm>
        <a:graphic>
          <a:graphicData uri="http://schemas.openxmlformats.org/presentationml/2006/ole">
            <mc:AlternateContent xmlns:mc="http://schemas.openxmlformats.org/markup-compatibility/2006">
              <mc:Choice xmlns:v="urn:schemas-microsoft-com:vml" Requires="v">
                <p:oleObj spid="_x0000_s17446" name="Formel" r:id="rId3" imgW="2959100" imgH="863600" progId="Equation.3">
                  <p:embed/>
                </p:oleObj>
              </mc:Choice>
              <mc:Fallback>
                <p:oleObj name="Formel" r:id="rId3" imgW="2959100" imgH="863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2276475"/>
                        <a:ext cx="4176713" cy="1173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0118" name="Text Box 6"/>
          <p:cNvSpPr txBox="1">
            <a:spLocks noChangeArrowheads="1"/>
          </p:cNvSpPr>
          <p:nvPr/>
        </p:nvSpPr>
        <p:spPr bwMode="auto">
          <a:xfrm>
            <a:off x="6660232" y="2204864"/>
            <a:ext cx="1944216" cy="462307"/>
          </a:xfrm>
          <a:prstGeom prst="rect">
            <a:avLst/>
          </a:prstGeom>
          <a:noFill/>
          <a:ln w="9525">
            <a:noFill/>
            <a:miter lim="800000"/>
            <a:headEnd/>
            <a:tailEnd/>
          </a:ln>
          <a:effectLst/>
        </p:spPr>
        <p:txBody>
          <a:bodyPr lIns="92075" tIns="46038" rIns="92075" bIns="46038">
            <a:spAutoFit/>
          </a:bodyPr>
          <a:lstStyle/>
          <a:p>
            <a:pPr algn="ctr">
              <a:spcBef>
                <a:spcPct val="50000"/>
              </a:spcBef>
              <a:defRPr/>
            </a:pPr>
            <a:r>
              <a:rPr lang="de-DE" sz="2400" dirty="0" err="1">
                <a:ln>
                  <a:solidFill>
                    <a:schemeClr val="accent2">
                      <a:lumMod val="75000"/>
                    </a:schemeClr>
                  </a:solidFill>
                </a:ln>
                <a:solidFill>
                  <a:srgbClr val="0000FF"/>
                </a:solidFill>
                <a:latin typeface="Arial" charset="0"/>
                <a:hlinkClick r:id="rId5"/>
              </a:rPr>
              <a:t>Bsp</a:t>
            </a:r>
            <a:r>
              <a:rPr lang="de-DE" sz="2400" dirty="0">
                <a:ln>
                  <a:solidFill>
                    <a:schemeClr val="accent2">
                      <a:lumMod val="75000"/>
                    </a:schemeClr>
                  </a:solidFill>
                </a:ln>
                <a:solidFill>
                  <a:srgbClr val="0000FF"/>
                </a:solidFill>
                <a:latin typeface="Arial" charset="0"/>
                <a:hlinkClick r:id="rId5"/>
              </a:rPr>
              <a:t>: €/</a:t>
            </a:r>
            <a:r>
              <a:rPr lang="en-US" sz="2400" dirty="0">
                <a:ln>
                  <a:solidFill>
                    <a:schemeClr val="accent2">
                      <a:lumMod val="75000"/>
                    </a:schemeClr>
                  </a:solidFill>
                </a:ln>
                <a:solidFill>
                  <a:srgbClr val="0000FF"/>
                </a:solidFill>
                <a:latin typeface="Arial" charset="0"/>
                <a:cs typeface="Arial" charset="0"/>
                <a:hlinkClick r:id="rId5"/>
              </a:rPr>
              <a:t>£</a:t>
            </a:r>
            <a:endParaRPr lang="en-US" sz="2400" dirty="0">
              <a:ln>
                <a:solidFill>
                  <a:schemeClr val="accent2">
                    <a:lumMod val="75000"/>
                  </a:schemeClr>
                </a:solidFill>
              </a:ln>
              <a:solidFill>
                <a:srgbClr val="0000FF"/>
              </a:solidFill>
              <a:latin typeface="Arial" charset="0"/>
              <a:cs typeface="Arial" charset="0"/>
            </a:endParaRPr>
          </a:p>
        </p:txBody>
      </p:sp>
      <p:sp>
        <p:nvSpPr>
          <p:cNvPr id="17416" name="Text Box 7"/>
          <p:cNvSpPr txBox="1">
            <a:spLocks noChangeArrowheads="1"/>
          </p:cNvSpPr>
          <p:nvPr/>
        </p:nvSpPr>
        <p:spPr bwMode="auto">
          <a:xfrm>
            <a:off x="6757988" y="2862263"/>
            <a:ext cx="18002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400"/>
              <a:t>Bsp: $/€</a:t>
            </a:r>
            <a:endParaRPr lang="en-US" altLang="de-DE" sz="2400">
              <a:cs typeface="Arial" panose="020B0604020202020204" pitchFamily="34" charset="0"/>
            </a:endParaRPr>
          </a:p>
        </p:txBody>
      </p:sp>
      <p:sp>
        <p:nvSpPr>
          <p:cNvPr id="9" name="Textfeld 8"/>
          <p:cNvSpPr txBox="1"/>
          <p:nvPr/>
        </p:nvSpPr>
        <p:spPr>
          <a:xfrm>
            <a:off x="755576" y="4509120"/>
            <a:ext cx="7920880" cy="1920526"/>
          </a:xfrm>
          <a:prstGeom prst="rect">
            <a:avLst/>
          </a:prstGeom>
          <a:noFill/>
        </p:spPr>
        <p:txBody>
          <a:bodyPr>
            <a:spAutoFit/>
          </a:bodyPr>
          <a:lstStyle/>
          <a:p>
            <a:pPr marL="265113" lvl="1" indent="-265113">
              <a:spcBef>
                <a:spcPct val="20000"/>
              </a:spcBef>
              <a:buFontTx/>
              <a:buChar char="•"/>
              <a:defRPr/>
            </a:pPr>
            <a:r>
              <a:rPr lang="de-DE" sz="2400" dirty="0">
                <a:latin typeface="Arial" charset="0"/>
              </a:rPr>
              <a:t>Grund für zwei Notierungen: 6 signifikante Stellen (≠0) mit möglichst wenig Gesamtstellen erreichen </a:t>
            </a:r>
            <a:r>
              <a:rPr lang="de-DE" sz="1600" dirty="0">
                <a:latin typeface="Arial" charset="0"/>
              </a:rPr>
              <a:t>(</a:t>
            </a:r>
            <a:r>
              <a:rPr lang="de-DE" sz="1600" dirty="0">
                <a:ln>
                  <a:solidFill>
                    <a:schemeClr val="accent2">
                      <a:lumMod val="75000"/>
                    </a:schemeClr>
                  </a:solidFill>
                </a:ln>
                <a:solidFill>
                  <a:srgbClr val="0000FF"/>
                </a:solidFill>
                <a:latin typeface="Arial" charset="0"/>
                <a:hlinkClick r:id="rId6"/>
              </a:rPr>
              <a:t>vgl. z.B. Yen-</a:t>
            </a:r>
            <a:r>
              <a:rPr lang="de-DE" sz="1600" dirty="0" err="1">
                <a:ln>
                  <a:solidFill>
                    <a:schemeClr val="accent2">
                      <a:lumMod val="75000"/>
                    </a:schemeClr>
                  </a:solidFill>
                </a:ln>
                <a:solidFill>
                  <a:srgbClr val="0000FF"/>
                </a:solidFill>
                <a:latin typeface="Arial" charset="0"/>
                <a:hlinkClick r:id="rId6"/>
              </a:rPr>
              <a:t>Crossrates</a:t>
            </a:r>
            <a:r>
              <a:rPr lang="de-DE" sz="1600" dirty="0">
                <a:ln>
                  <a:solidFill>
                    <a:schemeClr val="accent2">
                      <a:lumMod val="75000"/>
                    </a:schemeClr>
                  </a:solidFill>
                </a:ln>
                <a:solidFill>
                  <a:srgbClr val="0000FF"/>
                </a:solidFill>
                <a:latin typeface="Arial" charset="0"/>
                <a:hlinkClick r:id="rId6"/>
              </a:rPr>
              <a:t> für 5 Gesamt-Stellen</a:t>
            </a:r>
            <a:r>
              <a:rPr lang="de-DE" sz="1600" dirty="0">
                <a:latin typeface="Arial" charset="0"/>
              </a:rPr>
              <a:t>)</a:t>
            </a:r>
            <a:endParaRPr lang="de-DE" sz="2400" dirty="0">
              <a:latin typeface="Arial" charset="0"/>
            </a:endParaRPr>
          </a:p>
          <a:p>
            <a:pPr marL="265113" lvl="1" indent="-265113">
              <a:spcBef>
                <a:spcPct val="20000"/>
              </a:spcBef>
              <a:buFontTx/>
              <a:buChar char="•"/>
              <a:defRPr/>
            </a:pPr>
            <a:r>
              <a:rPr lang="de-DE" sz="2400" dirty="0">
                <a:latin typeface="Arial" charset="0"/>
              </a:rPr>
              <a:t>Eindeutigerer Alternativbegriff: Außenwert einer Währung</a:t>
            </a:r>
          </a:p>
        </p:txBody>
      </p:sp>
      <p:sp>
        <p:nvSpPr>
          <p:cNvPr id="4" name="Fußzeilenplatzhalter 3">
            <a:extLst>
              <a:ext uri="{FF2B5EF4-FFF2-40B4-BE49-F238E27FC236}">
                <a16:creationId xmlns:a16="http://schemas.microsoft.com/office/drawing/2014/main" id="{0AD09353-7B72-405C-A260-64FCAAFE80C9}"/>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590634CC-5561-43D1-B7CD-FAF5B7C9855F}"/>
              </a:ext>
            </a:extLst>
          </p:cNvPr>
          <p:cNvSpPr>
            <a:spLocks noGrp="1"/>
          </p:cNvSpPr>
          <p:nvPr>
            <p:ph type="sldNum" sz="quarter" idx="11"/>
          </p:nvPr>
        </p:nvSpPr>
        <p:spPr/>
        <p:txBody>
          <a:bodyPr/>
          <a:lstStyle/>
          <a:p>
            <a:pPr>
              <a:defRPr/>
            </a:pPr>
            <a:fld id="{629F4AAF-F582-4259-8A72-9FB14825BDC5}" type="slidenum">
              <a:rPr lang="de-DE" altLang="de-DE" smtClean="0"/>
              <a:pPr>
                <a:defRPr/>
              </a:pPr>
              <a:t>20</a:t>
            </a:fld>
            <a:endParaRPr lang="de-DE" altLang="de-D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de-DE" altLang="de-DE"/>
              <a:t>Arten von Wechselkursen</a:t>
            </a:r>
          </a:p>
        </p:txBody>
      </p:sp>
      <p:sp>
        <p:nvSpPr>
          <p:cNvPr id="18437" name="Rectangle 3"/>
          <p:cNvSpPr>
            <a:spLocks noGrp="1" noChangeArrowheads="1"/>
          </p:cNvSpPr>
          <p:nvPr>
            <p:ph type="body" sz="half" idx="1"/>
          </p:nvPr>
        </p:nvSpPr>
        <p:spPr>
          <a:xfrm>
            <a:off x="466725" y="1989138"/>
            <a:ext cx="6108700" cy="4114800"/>
          </a:xfrm>
        </p:spPr>
        <p:txBody>
          <a:bodyPr/>
          <a:lstStyle/>
          <a:p>
            <a:pPr lvl="1">
              <a:buFontTx/>
              <a:buChar char="•"/>
            </a:pPr>
            <a:r>
              <a:rPr lang="de-DE" altLang="de-DE" sz="3200"/>
              <a:t>feste (mit Devisenverkehrskontrolle)</a:t>
            </a:r>
          </a:p>
          <a:p>
            <a:pPr lvl="1">
              <a:buFontTx/>
              <a:buChar char="•"/>
            </a:pPr>
            <a:r>
              <a:rPr lang="de-DE" altLang="de-DE" sz="3200"/>
              <a:t>flexible mit Zielmarken und und Interventionsbereitschaft bzw. -verpflichtung</a:t>
            </a:r>
          </a:p>
          <a:p>
            <a:pPr lvl="1">
              <a:buFontTx/>
              <a:buChar char="•"/>
            </a:pPr>
            <a:r>
              <a:rPr lang="de-DE" altLang="de-DE" sz="3200"/>
              <a:t>flexible ohne Zielmarken und  Interventionen</a:t>
            </a:r>
          </a:p>
          <a:p>
            <a:endParaRPr lang="de-DE" altLang="de-DE" sz="3600"/>
          </a:p>
        </p:txBody>
      </p:sp>
      <p:sp>
        <p:nvSpPr>
          <p:cNvPr id="18438" name="Rectangle 4"/>
          <p:cNvSpPr>
            <a:spLocks noGrp="1" noChangeArrowheads="1"/>
          </p:cNvSpPr>
          <p:nvPr>
            <p:ph type="body" sz="half" idx="2"/>
          </p:nvPr>
        </p:nvSpPr>
        <p:spPr>
          <a:xfrm>
            <a:off x="6804025" y="1989138"/>
            <a:ext cx="1871663" cy="4114800"/>
          </a:xfrm>
        </p:spPr>
        <p:txBody>
          <a:bodyPr/>
          <a:lstStyle/>
          <a:p>
            <a:pPr marL="0" indent="0">
              <a:buFontTx/>
              <a:buNone/>
            </a:pPr>
            <a:r>
              <a:rPr lang="de-DE" altLang="de-DE" sz="1600">
                <a:solidFill>
                  <a:srgbClr val="FF0000"/>
                </a:solidFill>
              </a:rPr>
              <a:t>Intervention: Zentralbanken müssen/können durch Devisengeschäfte etc. eingreifen um sicherzustellen, dass der Handel nicht vom gewünschten Kurs abweichende Preise (bei festen Kursen auf dem Graumarkt) quotiert</a:t>
            </a:r>
          </a:p>
        </p:txBody>
      </p:sp>
      <p:sp>
        <p:nvSpPr>
          <p:cNvPr id="18439" name="Rectangle 5"/>
          <p:cNvSpPr>
            <a:spLocks noChangeArrowheads="1"/>
          </p:cNvSpPr>
          <p:nvPr/>
        </p:nvSpPr>
        <p:spPr bwMode="auto">
          <a:xfrm>
            <a:off x="609600" y="4114800"/>
            <a:ext cx="7772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endParaRPr lang="de-DE" altLang="de-DE" sz="2800"/>
          </a:p>
        </p:txBody>
      </p:sp>
      <p:sp>
        <p:nvSpPr>
          <p:cNvPr id="4" name="Fußzeilenplatzhalter 3">
            <a:extLst>
              <a:ext uri="{FF2B5EF4-FFF2-40B4-BE49-F238E27FC236}">
                <a16:creationId xmlns:a16="http://schemas.microsoft.com/office/drawing/2014/main" id="{C2ABD2E9-536E-4EBB-BCC7-CE6B2949BAF9}"/>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F687ABAC-94DE-4AE4-AC1A-461CD221DC38}"/>
              </a:ext>
            </a:extLst>
          </p:cNvPr>
          <p:cNvSpPr>
            <a:spLocks noGrp="1"/>
          </p:cNvSpPr>
          <p:nvPr>
            <p:ph type="sldNum" sz="quarter" idx="11"/>
          </p:nvPr>
        </p:nvSpPr>
        <p:spPr/>
        <p:txBody>
          <a:bodyPr/>
          <a:lstStyle/>
          <a:p>
            <a:pPr>
              <a:defRPr/>
            </a:pPr>
            <a:fld id="{B3F0D3FC-F2F2-4DD2-82ED-1CED31C3CCA5}" type="slidenum">
              <a:rPr lang="de-DE" altLang="de-DE" smtClean="0"/>
              <a:pPr>
                <a:defRPr/>
              </a:pPr>
              <a:t>21</a:t>
            </a:fld>
            <a:endParaRPr lang="de-DE" altLang="de-DE"/>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450850" y="2060575"/>
            <a:ext cx="8207375" cy="1944688"/>
          </a:xfrm>
          <a:noFill/>
        </p:spPr>
        <p:txBody>
          <a:bodyPr/>
          <a:lstStyle/>
          <a:p>
            <a:r>
              <a:rPr lang="de-DE" altLang="de-DE" sz="4000" dirty="0">
                <a:highlight>
                  <a:srgbClr val="FFFF00"/>
                </a:highlight>
              </a:rPr>
              <a:t>Gründe für Devisennachfrage</a:t>
            </a:r>
          </a:p>
        </p:txBody>
      </p:sp>
      <p:sp>
        <p:nvSpPr>
          <p:cNvPr id="4" name="Fußzeilenplatzhalter 3">
            <a:extLst>
              <a:ext uri="{FF2B5EF4-FFF2-40B4-BE49-F238E27FC236}">
                <a16:creationId xmlns:a16="http://schemas.microsoft.com/office/drawing/2014/main" id="{C56A3063-C632-430E-B2E3-C4EFD38B2A65}"/>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3606E733-90E3-43F7-BF69-6D6FDF244811}"/>
              </a:ext>
            </a:extLst>
          </p:cNvPr>
          <p:cNvSpPr>
            <a:spLocks noGrp="1"/>
          </p:cNvSpPr>
          <p:nvPr>
            <p:ph type="sldNum" sz="quarter" idx="11"/>
          </p:nvPr>
        </p:nvSpPr>
        <p:spPr/>
        <p:txBody>
          <a:bodyPr/>
          <a:lstStyle/>
          <a:p>
            <a:pPr>
              <a:defRPr/>
            </a:pPr>
            <a:fld id="{139A5B1F-4509-42F5-93FA-FB60A45BB38D}" type="slidenum">
              <a:rPr lang="de-DE" altLang="de-DE" smtClean="0"/>
              <a:pPr>
                <a:defRPr/>
              </a:pPr>
              <a:t>22</a:t>
            </a:fld>
            <a:endParaRPr lang="de-DE" altLang="de-DE"/>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de-DE" altLang="de-DE" sz="3200" dirty="0"/>
              <a:t>Bestimmungsgründe des Wechselkurses bei freier Kursbildung</a:t>
            </a:r>
          </a:p>
        </p:txBody>
      </p:sp>
      <p:sp>
        <p:nvSpPr>
          <p:cNvPr id="21509" name="Rectangle 3"/>
          <p:cNvSpPr>
            <a:spLocks noGrp="1" noChangeArrowheads="1"/>
          </p:cNvSpPr>
          <p:nvPr>
            <p:ph idx="1"/>
          </p:nvPr>
        </p:nvSpPr>
        <p:spPr/>
        <p:txBody>
          <a:bodyPr/>
          <a:lstStyle/>
          <a:p>
            <a:r>
              <a:rPr lang="de-DE" altLang="de-DE" dirty="0"/>
              <a:t>Wechselkurse stellen eine Austauschrelation dar</a:t>
            </a:r>
          </a:p>
          <a:p>
            <a:r>
              <a:rPr lang="de-DE" altLang="de-DE" dirty="0"/>
              <a:t>Ihre Entwicklung hängt damit von der </a:t>
            </a:r>
            <a:r>
              <a:rPr lang="de-DE" altLang="de-DE" u="sng" dirty="0">
                <a:solidFill>
                  <a:srgbClr val="FF0000"/>
                </a:solidFill>
              </a:rPr>
              <a:t>Entwicklung</a:t>
            </a:r>
            <a:r>
              <a:rPr lang="de-DE" altLang="de-DE" dirty="0"/>
              <a:t> </a:t>
            </a:r>
            <a:r>
              <a:rPr lang="de-DE" altLang="de-DE" dirty="0">
                <a:solidFill>
                  <a:schemeClr val="bg1">
                    <a:lumMod val="65000"/>
                  </a:schemeClr>
                </a:solidFill>
              </a:rPr>
              <a:t>(nicht statischer Zustand) </a:t>
            </a:r>
            <a:r>
              <a:rPr lang="de-DE" altLang="de-DE" u="sng" dirty="0"/>
              <a:t>zweier Wirtschaftsräume im Vergleich</a:t>
            </a:r>
            <a:r>
              <a:rPr lang="de-DE" altLang="de-DE" dirty="0"/>
              <a:t> ab</a:t>
            </a:r>
          </a:p>
          <a:p>
            <a:r>
              <a:rPr lang="de-DE" altLang="de-DE" sz="2000" dirty="0"/>
              <a:t>Also nicht: der Dollar ist derzeit stärker, weil die USA der mächtigste Gegenspieler zu Russland sind</a:t>
            </a:r>
          </a:p>
          <a:p>
            <a:r>
              <a:rPr lang="de-DE" altLang="de-DE" sz="2000" dirty="0"/>
              <a:t>Sondern: Europa ist anfälliger für eine Schwächung durch Russland als es die USA sind. Deshalb steigt der Dollar relativ zum Euro</a:t>
            </a:r>
          </a:p>
        </p:txBody>
      </p:sp>
      <p:sp>
        <p:nvSpPr>
          <p:cNvPr id="4" name="Fußzeilenplatzhalter 3">
            <a:extLst>
              <a:ext uri="{FF2B5EF4-FFF2-40B4-BE49-F238E27FC236}">
                <a16:creationId xmlns:a16="http://schemas.microsoft.com/office/drawing/2014/main" id="{1B85EAC8-63FD-448C-B262-691C6900561A}"/>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098FA35E-686A-4E64-8A5B-EAB1A49F885A}"/>
              </a:ext>
            </a:extLst>
          </p:cNvPr>
          <p:cNvSpPr>
            <a:spLocks noGrp="1"/>
          </p:cNvSpPr>
          <p:nvPr>
            <p:ph type="sldNum" sz="quarter" idx="11"/>
          </p:nvPr>
        </p:nvSpPr>
        <p:spPr/>
        <p:txBody>
          <a:bodyPr/>
          <a:lstStyle/>
          <a:p>
            <a:pPr>
              <a:defRPr/>
            </a:pPr>
            <a:fld id="{629F4AAF-F582-4259-8A72-9FB14825BDC5}" type="slidenum">
              <a:rPr lang="de-DE" altLang="de-DE" smtClean="0"/>
              <a:pPr>
                <a:defRPr/>
              </a:pPr>
              <a:t>23</a:t>
            </a:fld>
            <a:endParaRPr lang="de-DE" altLang="de-DE"/>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a:extLst>
              <a:ext uri="{FF2B5EF4-FFF2-40B4-BE49-F238E27FC236}">
                <a16:creationId xmlns:a16="http://schemas.microsoft.com/office/drawing/2014/main" id="{80E7E26F-91A4-4C42-B1E4-3E446AC22C7D}"/>
              </a:ext>
            </a:extLst>
          </p:cNvPr>
          <p:cNvGrpSpPr/>
          <p:nvPr/>
        </p:nvGrpSpPr>
        <p:grpSpPr>
          <a:xfrm>
            <a:off x="926735" y="2132856"/>
            <a:ext cx="7533697" cy="4320480"/>
            <a:chOff x="440832" y="2132856"/>
            <a:chExt cx="7533697" cy="4320480"/>
          </a:xfrm>
        </p:grpSpPr>
        <p:grpSp>
          <p:nvGrpSpPr>
            <p:cNvPr id="18" name="Gruppieren 17">
              <a:extLst>
                <a:ext uri="{FF2B5EF4-FFF2-40B4-BE49-F238E27FC236}">
                  <a16:creationId xmlns:a16="http://schemas.microsoft.com/office/drawing/2014/main" id="{6CE9A89D-3096-43F2-B2AE-775D9F047C31}"/>
                </a:ext>
              </a:extLst>
            </p:cNvPr>
            <p:cNvGrpSpPr/>
            <p:nvPr/>
          </p:nvGrpSpPr>
          <p:grpSpPr>
            <a:xfrm>
              <a:off x="611560" y="2132856"/>
              <a:ext cx="7362969" cy="4320480"/>
              <a:chOff x="934668" y="1632992"/>
              <a:chExt cx="6866326" cy="4320480"/>
            </a:xfrm>
          </p:grpSpPr>
          <p:pic>
            <p:nvPicPr>
              <p:cNvPr id="15" name="Grafik 14">
                <a:extLst>
                  <a:ext uri="{FF2B5EF4-FFF2-40B4-BE49-F238E27FC236}">
                    <a16:creationId xmlns:a16="http://schemas.microsoft.com/office/drawing/2014/main" id="{FA97F16B-158E-430E-91FE-675B9C6363F1}"/>
                  </a:ext>
                </a:extLst>
              </p:cNvPr>
              <p:cNvPicPr>
                <a:picLocks noChangeAspect="1"/>
              </p:cNvPicPr>
              <p:nvPr/>
            </p:nvPicPr>
            <p:blipFill rotWithShape="1">
              <a:blip r:embed="rId2">
                <a:clrChange>
                  <a:clrFrom>
                    <a:srgbClr val="FFFFFF"/>
                  </a:clrFrom>
                  <a:clrTo>
                    <a:srgbClr val="FFFFFF">
                      <a:alpha val="0"/>
                    </a:srgbClr>
                  </a:clrTo>
                </a:clrChange>
              </a:blip>
              <a:srcRect l="1963" t="47666" r="57087" b="22002"/>
              <a:stretch/>
            </p:blipFill>
            <p:spPr>
              <a:xfrm>
                <a:off x="934668" y="1632992"/>
                <a:ext cx="5653556" cy="4320480"/>
              </a:xfrm>
              <a:prstGeom prst="rect">
                <a:avLst/>
              </a:prstGeom>
            </p:spPr>
          </p:pic>
          <p:sp>
            <p:nvSpPr>
              <p:cNvPr id="16" name="Textfeld 15">
                <a:extLst>
                  <a:ext uri="{FF2B5EF4-FFF2-40B4-BE49-F238E27FC236}">
                    <a16:creationId xmlns:a16="http://schemas.microsoft.com/office/drawing/2014/main" id="{CAA57594-F951-4066-BD98-FC4C7594D3F4}"/>
                  </a:ext>
                </a:extLst>
              </p:cNvPr>
              <p:cNvSpPr txBox="1"/>
              <p:nvPr/>
            </p:nvSpPr>
            <p:spPr>
              <a:xfrm>
                <a:off x="6642500" y="1705000"/>
                <a:ext cx="1158494" cy="276999"/>
              </a:xfrm>
              <a:prstGeom prst="rect">
                <a:avLst/>
              </a:prstGeom>
              <a:noFill/>
            </p:spPr>
            <p:txBody>
              <a:bodyPr wrap="square" rtlCol="0">
                <a:spAutoFit/>
              </a:bodyPr>
              <a:lstStyle/>
              <a:p>
                <a:r>
                  <a:rPr lang="de-DE" sz="1200" dirty="0"/>
                  <a:t>Dollar schwach</a:t>
                </a:r>
              </a:p>
            </p:txBody>
          </p:sp>
          <p:sp>
            <p:nvSpPr>
              <p:cNvPr id="17" name="Textfeld 16">
                <a:extLst>
                  <a:ext uri="{FF2B5EF4-FFF2-40B4-BE49-F238E27FC236}">
                    <a16:creationId xmlns:a16="http://schemas.microsoft.com/office/drawing/2014/main" id="{E0BF3761-65B7-4429-87CC-48163E39AFD6}"/>
                  </a:ext>
                </a:extLst>
              </p:cNvPr>
              <p:cNvSpPr txBox="1"/>
              <p:nvPr/>
            </p:nvSpPr>
            <p:spPr>
              <a:xfrm>
                <a:off x="6558421" y="5296379"/>
                <a:ext cx="1158493" cy="276999"/>
              </a:xfrm>
              <a:prstGeom prst="rect">
                <a:avLst/>
              </a:prstGeom>
              <a:noFill/>
            </p:spPr>
            <p:txBody>
              <a:bodyPr wrap="square" rtlCol="0">
                <a:spAutoFit/>
              </a:bodyPr>
              <a:lstStyle/>
              <a:p>
                <a:r>
                  <a:rPr lang="de-DE" sz="1200" dirty="0"/>
                  <a:t>Dollar stark</a:t>
                </a:r>
              </a:p>
            </p:txBody>
          </p:sp>
        </p:grpSp>
        <p:sp>
          <p:nvSpPr>
            <p:cNvPr id="19" name="Textfeld 18">
              <a:extLst>
                <a:ext uri="{FF2B5EF4-FFF2-40B4-BE49-F238E27FC236}">
                  <a16:creationId xmlns:a16="http://schemas.microsoft.com/office/drawing/2014/main" id="{2A103EC4-1DE4-439C-A415-693E0C30C012}"/>
                </a:ext>
              </a:extLst>
            </p:cNvPr>
            <p:cNvSpPr txBox="1"/>
            <p:nvPr/>
          </p:nvSpPr>
          <p:spPr>
            <a:xfrm>
              <a:off x="440832" y="5055567"/>
              <a:ext cx="576064" cy="553998"/>
            </a:xfrm>
            <a:prstGeom prst="rect">
              <a:avLst/>
            </a:prstGeom>
            <a:noFill/>
          </p:spPr>
          <p:txBody>
            <a:bodyPr wrap="square" rtlCol="0">
              <a:spAutoFit/>
            </a:bodyPr>
            <a:lstStyle/>
            <a:p>
              <a:r>
                <a:rPr lang="de-DE" sz="1000" dirty="0"/>
                <a:t>EZB neu 1998</a:t>
              </a:r>
            </a:p>
          </p:txBody>
        </p:sp>
        <p:sp>
          <p:nvSpPr>
            <p:cNvPr id="20" name="Textfeld 19">
              <a:extLst>
                <a:ext uri="{FF2B5EF4-FFF2-40B4-BE49-F238E27FC236}">
                  <a16:creationId xmlns:a16="http://schemas.microsoft.com/office/drawing/2014/main" id="{8C20E91D-E426-4F3C-AAB8-CDEA3FF1F5C6}"/>
                </a:ext>
              </a:extLst>
            </p:cNvPr>
            <p:cNvSpPr txBox="1"/>
            <p:nvPr/>
          </p:nvSpPr>
          <p:spPr>
            <a:xfrm>
              <a:off x="1064794" y="5769084"/>
              <a:ext cx="870116" cy="246221"/>
            </a:xfrm>
            <a:prstGeom prst="rect">
              <a:avLst/>
            </a:prstGeom>
            <a:noFill/>
          </p:spPr>
          <p:txBody>
            <a:bodyPr wrap="square" rtlCol="0">
              <a:spAutoFit/>
            </a:bodyPr>
            <a:lstStyle/>
            <a:p>
              <a:r>
                <a:rPr lang="de-DE" sz="1000" dirty="0"/>
                <a:t>11.09.2001</a:t>
              </a:r>
            </a:p>
          </p:txBody>
        </p:sp>
        <p:sp>
          <p:nvSpPr>
            <p:cNvPr id="21" name="Textfeld 20">
              <a:extLst>
                <a:ext uri="{FF2B5EF4-FFF2-40B4-BE49-F238E27FC236}">
                  <a16:creationId xmlns:a16="http://schemas.microsoft.com/office/drawing/2014/main" id="{767A356A-3BFC-4D90-BD76-BA925816EED8}"/>
                </a:ext>
              </a:extLst>
            </p:cNvPr>
            <p:cNvSpPr txBox="1"/>
            <p:nvPr/>
          </p:nvSpPr>
          <p:spPr>
            <a:xfrm>
              <a:off x="2195736" y="4005064"/>
              <a:ext cx="1098273" cy="246221"/>
            </a:xfrm>
            <a:prstGeom prst="rect">
              <a:avLst/>
            </a:prstGeom>
            <a:noFill/>
          </p:spPr>
          <p:txBody>
            <a:bodyPr wrap="square" rtlCol="0">
              <a:spAutoFit/>
            </a:bodyPr>
            <a:lstStyle/>
            <a:p>
              <a:r>
                <a:rPr lang="de-DE" sz="1000" dirty="0"/>
                <a:t>Weltfinanzkrise</a:t>
              </a:r>
            </a:p>
          </p:txBody>
        </p:sp>
        <p:sp>
          <p:nvSpPr>
            <p:cNvPr id="22" name="Textfeld 21">
              <a:extLst>
                <a:ext uri="{FF2B5EF4-FFF2-40B4-BE49-F238E27FC236}">
                  <a16:creationId xmlns:a16="http://schemas.microsoft.com/office/drawing/2014/main" id="{C26BF85B-077F-4DD8-9302-A97CE1FDC29E}"/>
                </a:ext>
              </a:extLst>
            </p:cNvPr>
            <p:cNvSpPr txBox="1"/>
            <p:nvPr/>
          </p:nvSpPr>
          <p:spPr>
            <a:xfrm>
              <a:off x="4098819" y="4885544"/>
              <a:ext cx="824085" cy="400110"/>
            </a:xfrm>
            <a:prstGeom prst="rect">
              <a:avLst/>
            </a:prstGeom>
            <a:noFill/>
          </p:spPr>
          <p:txBody>
            <a:bodyPr wrap="square" rtlCol="0">
              <a:spAutoFit/>
            </a:bodyPr>
            <a:lstStyle/>
            <a:p>
              <a:r>
                <a:rPr lang="de-DE" sz="1000" dirty="0"/>
                <a:t>Krim Besetzung</a:t>
              </a:r>
            </a:p>
          </p:txBody>
        </p:sp>
        <p:sp>
          <p:nvSpPr>
            <p:cNvPr id="23" name="Textfeld 22">
              <a:extLst>
                <a:ext uri="{FF2B5EF4-FFF2-40B4-BE49-F238E27FC236}">
                  <a16:creationId xmlns:a16="http://schemas.microsoft.com/office/drawing/2014/main" id="{9A72AAE6-FBEF-46CB-B98F-8C72C0F9DAD0}"/>
                </a:ext>
              </a:extLst>
            </p:cNvPr>
            <p:cNvSpPr txBox="1"/>
            <p:nvPr/>
          </p:nvSpPr>
          <p:spPr>
            <a:xfrm>
              <a:off x="3680912" y="4112786"/>
              <a:ext cx="837233" cy="246221"/>
            </a:xfrm>
            <a:prstGeom prst="rect">
              <a:avLst/>
            </a:prstGeom>
            <a:noFill/>
          </p:spPr>
          <p:txBody>
            <a:bodyPr wrap="square" rtlCol="0">
              <a:spAutoFit/>
            </a:bodyPr>
            <a:lstStyle/>
            <a:p>
              <a:r>
                <a:rPr lang="de-DE" sz="1000" dirty="0"/>
                <a:t>Euro-Krise</a:t>
              </a:r>
            </a:p>
          </p:txBody>
        </p:sp>
      </p:grpSp>
      <p:sp>
        <p:nvSpPr>
          <p:cNvPr id="4" name="Fußzeilenplatzhalter 3">
            <a:extLst>
              <a:ext uri="{FF2B5EF4-FFF2-40B4-BE49-F238E27FC236}">
                <a16:creationId xmlns:a16="http://schemas.microsoft.com/office/drawing/2014/main" id="{412BA25D-B9D1-4374-A290-E7959E53D80F}"/>
              </a:ext>
            </a:extLst>
          </p:cNvPr>
          <p:cNvSpPr>
            <a:spLocks noGrp="1"/>
          </p:cNvSpPr>
          <p:nvPr>
            <p:ph type="ftr" sz="quarter" idx="10"/>
          </p:nvPr>
        </p:nvSpPr>
        <p:spPr/>
        <p:txBody>
          <a:bodyPr/>
          <a:lstStyle/>
          <a:p>
            <a:pPr>
              <a:defRPr/>
            </a:pPr>
            <a:r>
              <a:rPr lang="de-DE"/>
              <a:t>© Anselm Dohle-Beltinger 2022</a:t>
            </a:r>
          </a:p>
        </p:txBody>
      </p:sp>
      <p:sp>
        <p:nvSpPr>
          <p:cNvPr id="8" name="Foliennummernplatzhalter 7">
            <a:extLst>
              <a:ext uri="{FF2B5EF4-FFF2-40B4-BE49-F238E27FC236}">
                <a16:creationId xmlns:a16="http://schemas.microsoft.com/office/drawing/2014/main" id="{85330CA4-FC89-45EE-8D8E-F335937BC70D}"/>
              </a:ext>
            </a:extLst>
          </p:cNvPr>
          <p:cNvSpPr>
            <a:spLocks noGrp="1"/>
          </p:cNvSpPr>
          <p:nvPr>
            <p:ph type="sldNum" sz="quarter" idx="11"/>
          </p:nvPr>
        </p:nvSpPr>
        <p:spPr/>
        <p:txBody>
          <a:bodyPr/>
          <a:lstStyle/>
          <a:p>
            <a:pPr>
              <a:defRPr/>
            </a:pPr>
            <a:fld id="{F6BF9857-9166-4EAE-BF0C-477A854310D2}" type="slidenum">
              <a:rPr lang="de-DE" altLang="de-DE" smtClean="0"/>
              <a:pPr>
                <a:defRPr/>
              </a:pPr>
              <a:t>24</a:t>
            </a:fld>
            <a:endParaRPr lang="de-DE" altLang="de-DE"/>
          </a:p>
        </p:txBody>
      </p:sp>
      <p:sp>
        <p:nvSpPr>
          <p:cNvPr id="2" name="Textfeld 1">
            <a:extLst>
              <a:ext uri="{FF2B5EF4-FFF2-40B4-BE49-F238E27FC236}">
                <a16:creationId xmlns:a16="http://schemas.microsoft.com/office/drawing/2014/main" id="{A36F6469-AAFC-4DF3-B48C-FBD02C326E77}"/>
              </a:ext>
            </a:extLst>
          </p:cNvPr>
          <p:cNvSpPr txBox="1"/>
          <p:nvPr/>
        </p:nvSpPr>
        <p:spPr>
          <a:xfrm>
            <a:off x="4716016" y="5589240"/>
            <a:ext cx="1152128" cy="369332"/>
          </a:xfrm>
          <a:prstGeom prst="rect">
            <a:avLst/>
          </a:prstGeom>
          <a:noFill/>
        </p:spPr>
        <p:txBody>
          <a:bodyPr wrap="square" rtlCol="0">
            <a:spAutoFit/>
          </a:bodyPr>
          <a:lstStyle/>
          <a:p>
            <a:pPr algn="ctr"/>
            <a:r>
              <a:rPr lang="de-DE" sz="1800" dirty="0"/>
              <a:t>Trump</a:t>
            </a:r>
          </a:p>
        </p:txBody>
      </p:sp>
      <p:sp>
        <p:nvSpPr>
          <p:cNvPr id="3" name="Textfeld 2">
            <a:extLst>
              <a:ext uri="{FF2B5EF4-FFF2-40B4-BE49-F238E27FC236}">
                <a16:creationId xmlns:a16="http://schemas.microsoft.com/office/drawing/2014/main" id="{D6414B62-317D-419D-8DFF-894F7F149E94}"/>
              </a:ext>
            </a:extLst>
          </p:cNvPr>
          <p:cNvSpPr txBox="1"/>
          <p:nvPr/>
        </p:nvSpPr>
        <p:spPr>
          <a:xfrm>
            <a:off x="6282040" y="5124011"/>
            <a:ext cx="936104" cy="400110"/>
          </a:xfrm>
          <a:prstGeom prst="rect">
            <a:avLst/>
          </a:prstGeom>
          <a:noFill/>
        </p:spPr>
        <p:txBody>
          <a:bodyPr wrap="square" rtlCol="0">
            <a:spAutoFit/>
          </a:bodyPr>
          <a:lstStyle/>
          <a:p>
            <a:r>
              <a:rPr lang="de-DE" sz="1000" dirty="0"/>
              <a:t>Angriff Russland</a:t>
            </a:r>
          </a:p>
        </p:txBody>
      </p:sp>
      <p:sp>
        <p:nvSpPr>
          <p:cNvPr id="5" name="Textfeld 4">
            <a:extLst>
              <a:ext uri="{FF2B5EF4-FFF2-40B4-BE49-F238E27FC236}">
                <a16:creationId xmlns:a16="http://schemas.microsoft.com/office/drawing/2014/main" id="{6FAD8A9A-7677-48D3-8352-0C07AA8F198D}"/>
              </a:ext>
            </a:extLst>
          </p:cNvPr>
          <p:cNvSpPr txBox="1"/>
          <p:nvPr/>
        </p:nvSpPr>
        <p:spPr>
          <a:xfrm>
            <a:off x="481351" y="193804"/>
            <a:ext cx="8314535" cy="1815882"/>
          </a:xfrm>
          <a:prstGeom prst="rect">
            <a:avLst/>
          </a:prstGeom>
          <a:noFill/>
        </p:spPr>
        <p:txBody>
          <a:bodyPr wrap="square" rtlCol="0">
            <a:spAutoFit/>
          </a:bodyPr>
          <a:lstStyle/>
          <a:p>
            <a:r>
              <a:rPr lang="de-DE" sz="2800" dirty="0"/>
              <a:t>Der Kurs des US-Dollar als wichtigster weltweiter Währungsreserve ist stark beeinflusst von politischen und wirtschaftlichen Ereignissen und ihren Wirkungen auf die (Wirtschaft der) USA</a:t>
            </a:r>
          </a:p>
        </p:txBody>
      </p:sp>
      <p:sp>
        <p:nvSpPr>
          <p:cNvPr id="6" name="Textfeld 5">
            <a:extLst>
              <a:ext uri="{FF2B5EF4-FFF2-40B4-BE49-F238E27FC236}">
                <a16:creationId xmlns:a16="http://schemas.microsoft.com/office/drawing/2014/main" id="{7F4C5624-0DF1-45B5-97EA-0D9C17E4D2DF}"/>
              </a:ext>
            </a:extLst>
          </p:cNvPr>
          <p:cNvSpPr txBox="1"/>
          <p:nvPr/>
        </p:nvSpPr>
        <p:spPr>
          <a:xfrm>
            <a:off x="4283968" y="2565567"/>
            <a:ext cx="2274501" cy="584775"/>
          </a:xfrm>
          <a:prstGeom prst="rect">
            <a:avLst/>
          </a:prstGeom>
          <a:noFill/>
        </p:spPr>
        <p:txBody>
          <a:bodyPr wrap="square" rtlCol="0">
            <a:spAutoFit/>
          </a:bodyPr>
          <a:lstStyle/>
          <a:p>
            <a:r>
              <a:rPr lang="de-DE" dirty="0"/>
              <a:t>US-$ je 1 €</a:t>
            </a:r>
          </a:p>
        </p:txBody>
      </p:sp>
      <p:sp>
        <p:nvSpPr>
          <p:cNvPr id="9" name="Textfeld 8">
            <a:extLst>
              <a:ext uri="{FF2B5EF4-FFF2-40B4-BE49-F238E27FC236}">
                <a16:creationId xmlns:a16="http://schemas.microsoft.com/office/drawing/2014/main" id="{9A53CA06-7A9D-46D6-968A-7B2BD451A230}"/>
              </a:ext>
            </a:extLst>
          </p:cNvPr>
          <p:cNvSpPr txBox="1"/>
          <p:nvPr/>
        </p:nvSpPr>
        <p:spPr>
          <a:xfrm>
            <a:off x="539552" y="6401514"/>
            <a:ext cx="1584176" cy="246221"/>
          </a:xfrm>
          <a:prstGeom prst="rect">
            <a:avLst/>
          </a:prstGeom>
          <a:noFill/>
        </p:spPr>
        <p:txBody>
          <a:bodyPr wrap="square" rtlCol="0">
            <a:spAutoFit/>
          </a:bodyPr>
          <a:lstStyle/>
          <a:p>
            <a:r>
              <a:rPr lang="de-DE" sz="1000" dirty="0"/>
              <a:t>Quelle Chart: </a:t>
            </a:r>
            <a:r>
              <a:rPr lang="de-DE" sz="1000" dirty="0" err="1">
                <a:hlinkClick r:id="rId3"/>
              </a:rPr>
              <a:t>Onvista</a:t>
            </a:r>
            <a:endParaRPr lang="de-DE" sz="1000" dirty="0"/>
          </a:p>
        </p:txBody>
      </p:sp>
      <p:sp>
        <p:nvSpPr>
          <p:cNvPr id="26" name="Textfeld 25">
            <a:extLst>
              <a:ext uri="{FF2B5EF4-FFF2-40B4-BE49-F238E27FC236}">
                <a16:creationId xmlns:a16="http://schemas.microsoft.com/office/drawing/2014/main" id="{200EC129-001C-4459-A081-B660D49698CF}"/>
              </a:ext>
            </a:extLst>
          </p:cNvPr>
          <p:cNvSpPr txBox="1"/>
          <p:nvPr/>
        </p:nvSpPr>
        <p:spPr>
          <a:xfrm>
            <a:off x="2123728" y="4653136"/>
            <a:ext cx="637851" cy="400110"/>
          </a:xfrm>
          <a:prstGeom prst="rect">
            <a:avLst/>
          </a:prstGeom>
          <a:noFill/>
        </p:spPr>
        <p:txBody>
          <a:bodyPr wrap="square" rtlCol="0">
            <a:spAutoFit/>
          </a:bodyPr>
          <a:lstStyle/>
          <a:p>
            <a:r>
              <a:rPr lang="de-DE" sz="1000" dirty="0"/>
              <a:t>War on Terror</a:t>
            </a:r>
          </a:p>
        </p:txBody>
      </p:sp>
    </p:spTree>
    <p:extLst>
      <p:ext uri="{BB962C8B-B14F-4D97-AF65-F5344CB8AC3E}">
        <p14:creationId xmlns:p14="http://schemas.microsoft.com/office/powerpoint/2010/main" val="27850359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r>
              <a:rPr lang="de-DE" altLang="de-DE" sz="3200" dirty="0"/>
              <a:t>Fundamentale </a:t>
            </a:r>
            <a:r>
              <a:rPr lang="de-DE" altLang="de-DE" sz="3200" dirty="0" err="1"/>
              <a:t>vs</a:t>
            </a:r>
            <a:r>
              <a:rPr lang="de-DE" altLang="de-DE" sz="3200" dirty="0"/>
              <a:t> technische Faktoren</a:t>
            </a:r>
          </a:p>
        </p:txBody>
      </p:sp>
      <p:sp>
        <p:nvSpPr>
          <p:cNvPr id="21509" name="Rectangle 3"/>
          <p:cNvSpPr>
            <a:spLocks noGrp="1" noChangeArrowheads="1"/>
          </p:cNvSpPr>
          <p:nvPr>
            <p:ph type="body" idx="1"/>
          </p:nvPr>
        </p:nvSpPr>
        <p:spPr>
          <a:xfrm>
            <a:off x="468313" y="1981200"/>
            <a:ext cx="8135937" cy="4184650"/>
          </a:xfrm>
        </p:spPr>
        <p:txBody>
          <a:bodyPr/>
          <a:lstStyle/>
          <a:p>
            <a:r>
              <a:rPr lang="de-DE" altLang="de-DE" dirty="0"/>
              <a:t>Währung eines Landes als „Staatsaktie“</a:t>
            </a:r>
          </a:p>
          <a:p>
            <a:pPr>
              <a:buFontTx/>
              <a:buNone/>
            </a:pPr>
            <a:r>
              <a:rPr lang="de-DE" altLang="de-DE" dirty="0"/>
              <a:t>	</a:t>
            </a:r>
            <a:r>
              <a:rPr lang="de-DE" altLang="de-DE" sz="2400" dirty="0"/>
              <a:t>Betrachten wir der Einfachheit halber die Währung einmal analog zu einer Aktie. Die Währung ist Gegenstand einer Wette auf die „Wertentwicklung“ eines Wirtschaftsraumes bzw. einer Geldanlage in diesem. Dabei gibt es zwei Arten von kursbildenden Faktoren:</a:t>
            </a:r>
          </a:p>
          <a:p>
            <a:pPr lvl="1"/>
            <a:r>
              <a:rPr lang="de-DE" altLang="de-DE" sz="2000" dirty="0"/>
              <a:t>die fundamentalen, d.h. die Wirtschafts- bzw. „Aktienkurs-“ </a:t>
            </a:r>
            <a:r>
              <a:rPr lang="de-DE" altLang="de-DE" sz="2000" dirty="0" err="1"/>
              <a:t>entwicklung</a:t>
            </a:r>
            <a:r>
              <a:rPr lang="de-DE" altLang="de-DE" sz="2000" dirty="0"/>
              <a:t> längerfristig prägenden und </a:t>
            </a:r>
          </a:p>
          <a:p>
            <a:pPr lvl="1"/>
            <a:r>
              <a:rPr lang="de-DE" altLang="de-DE" sz="2000" dirty="0"/>
              <a:t>die technischen Faktoren, die für die kurzfristigeren Kursausschläge sorgen</a:t>
            </a:r>
          </a:p>
        </p:txBody>
      </p:sp>
      <p:sp>
        <p:nvSpPr>
          <p:cNvPr id="4" name="Fußzeilenplatzhalter 3">
            <a:extLst>
              <a:ext uri="{FF2B5EF4-FFF2-40B4-BE49-F238E27FC236}">
                <a16:creationId xmlns:a16="http://schemas.microsoft.com/office/drawing/2014/main" id="{1B85EAC8-63FD-448C-B262-691C6900561A}"/>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098FA35E-686A-4E64-8A5B-EAB1A49F885A}"/>
              </a:ext>
            </a:extLst>
          </p:cNvPr>
          <p:cNvSpPr>
            <a:spLocks noGrp="1"/>
          </p:cNvSpPr>
          <p:nvPr>
            <p:ph type="sldNum" sz="quarter" idx="11"/>
          </p:nvPr>
        </p:nvSpPr>
        <p:spPr/>
        <p:txBody>
          <a:bodyPr/>
          <a:lstStyle/>
          <a:p>
            <a:pPr>
              <a:defRPr/>
            </a:pPr>
            <a:fld id="{629F4AAF-F582-4259-8A72-9FB14825BDC5}" type="slidenum">
              <a:rPr lang="de-DE" altLang="de-DE" smtClean="0"/>
              <a:pPr>
                <a:defRPr/>
              </a:pPr>
              <a:t>25</a:t>
            </a:fld>
            <a:endParaRPr lang="de-DE" altLang="de-DE"/>
          </a:p>
        </p:txBody>
      </p:sp>
    </p:spTree>
    <p:extLst>
      <p:ext uri="{BB962C8B-B14F-4D97-AF65-F5344CB8AC3E}">
        <p14:creationId xmlns:p14="http://schemas.microsoft.com/office/powerpoint/2010/main" val="3256284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a:xfrm>
            <a:off x="468313" y="548680"/>
            <a:ext cx="8207375" cy="1060450"/>
          </a:xfrm>
        </p:spPr>
        <p:txBody>
          <a:bodyPr/>
          <a:lstStyle/>
          <a:p>
            <a:r>
              <a:rPr lang="de-DE" altLang="de-DE" sz="3200" dirty="0"/>
              <a:t>Bestimmungsgründe des Wechselkurses bei freier Kursbildung (2)</a:t>
            </a:r>
          </a:p>
        </p:txBody>
      </p:sp>
      <p:sp>
        <p:nvSpPr>
          <p:cNvPr id="22533" name="Rectangle 3"/>
          <p:cNvSpPr>
            <a:spLocks noGrp="1" noChangeArrowheads="1"/>
          </p:cNvSpPr>
          <p:nvPr>
            <p:ph type="body" idx="1"/>
          </p:nvPr>
        </p:nvSpPr>
        <p:spPr>
          <a:xfrm>
            <a:off x="650875" y="1628800"/>
            <a:ext cx="7772400" cy="4251325"/>
          </a:xfrm>
        </p:spPr>
        <p:txBody>
          <a:bodyPr/>
          <a:lstStyle/>
          <a:p>
            <a:r>
              <a:rPr lang="de-DE" altLang="de-DE" sz="2400" dirty="0"/>
              <a:t>Wichtige „harte“, d.h. operationalisierbare </a:t>
            </a:r>
            <a:r>
              <a:rPr lang="de-DE" altLang="de-DE" sz="2400" dirty="0" err="1"/>
              <a:t>Fundamen-talfaktoren</a:t>
            </a:r>
            <a:r>
              <a:rPr lang="de-DE" altLang="de-DE" sz="2400" dirty="0"/>
              <a:t> sind die divergierende Entwicklung von </a:t>
            </a:r>
          </a:p>
          <a:p>
            <a:pPr marL="344487" lvl="1" indent="0">
              <a:buNone/>
            </a:pPr>
            <a:r>
              <a:rPr lang="de-DE" altLang="de-DE" sz="2000" dirty="0"/>
              <a:t>Kaufkraft, Zinsniveau, Wachstumsdynamik und Außenhandel (Höhe der Im- und Exporte) sowie die Auslandsverschuldung</a:t>
            </a:r>
          </a:p>
          <a:p>
            <a:pPr>
              <a:buFontTx/>
              <a:buNone/>
            </a:pPr>
            <a:r>
              <a:rPr lang="de-DE" altLang="de-DE" sz="2400" dirty="0"/>
              <a:t>	„weiche“ Fundamentalfaktoren bilden das das Image eines Landes im Ausland u.a.</a:t>
            </a:r>
          </a:p>
          <a:p>
            <a:pPr lvl="1"/>
            <a:r>
              <a:rPr lang="de-DE" altLang="de-DE" sz="2000" dirty="0"/>
              <a:t>die Anpassungsfähigkeit von Wirtschaft und Politik bei gleichzeitiger Stabilität der gesellschaftlichen Verhältnisse</a:t>
            </a:r>
          </a:p>
          <a:p>
            <a:pPr lvl="1"/>
            <a:r>
              <a:rPr lang="de-DE" altLang="de-DE" sz="2000" dirty="0"/>
              <a:t>das Führungspersonal in Politik und Zentralbank</a:t>
            </a:r>
          </a:p>
          <a:p>
            <a:r>
              <a:rPr lang="de-DE" altLang="de-DE" sz="2400" dirty="0"/>
              <a:t>Als technische Faktoren (s. </a:t>
            </a:r>
            <a:r>
              <a:rPr lang="de-DE" altLang="de-DE" sz="2400" dirty="0">
                <a:hlinkClick r:id="rId2"/>
              </a:rPr>
              <a:t>Chart</a:t>
            </a:r>
            <a:r>
              <a:rPr lang="de-DE" altLang="de-DE" sz="2400" dirty="0"/>
              <a:t>) kommen vor allem Kursentwicklung und Umsatzmengen sowie deren Schwankungen in Betracht </a:t>
            </a:r>
            <a:endParaRPr lang="de-DE" altLang="de-DE" dirty="0"/>
          </a:p>
        </p:txBody>
      </p:sp>
      <p:sp>
        <p:nvSpPr>
          <p:cNvPr id="4" name="Fußzeilenplatzhalter 3">
            <a:extLst>
              <a:ext uri="{FF2B5EF4-FFF2-40B4-BE49-F238E27FC236}">
                <a16:creationId xmlns:a16="http://schemas.microsoft.com/office/drawing/2014/main" id="{165D7713-E908-4E40-8F7C-EC58B4C45E2F}"/>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CE923EA7-DB7F-40B3-94DB-C331FE6AB680}"/>
              </a:ext>
            </a:extLst>
          </p:cNvPr>
          <p:cNvSpPr>
            <a:spLocks noGrp="1"/>
          </p:cNvSpPr>
          <p:nvPr>
            <p:ph type="sldNum" sz="quarter" idx="11"/>
          </p:nvPr>
        </p:nvSpPr>
        <p:spPr/>
        <p:txBody>
          <a:bodyPr/>
          <a:lstStyle/>
          <a:p>
            <a:pPr>
              <a:defRPr/>
            </a:pPr>
            <a:fld id="{629F4AAF-F582-4259-8A72-9FB14825BDC5}" type="slidenum">
              <a:rPr lang="de-DE" altLang="de-DE" smtClean="0"/>
              <a:pPr>
                <a:defRPr/>
              </a:pPr>
              <a:t>26</a:t>
            </a:fld>
            <a:endParaRPr lang="de-DE" altLang="de-DE"/>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468313" y="620713"/>
            <a:ext cx="8207375" cy="1368425"/>
          </a:xfrm>
        </p:spPr>
        <p:txBody>
          <a:bodyPr/>
          <a:lstStyle/>
          <a:p>
            <a:r>
              <a:rPr lang="de-DE" altLang="de-DE" sz="4000"/>
              <a:t>Devisennachfrage </a:t>
            </a:r>
            <a:r>
              <a:rPr lang="de-DE" altLang="de-DE" sz="4000" u="sng"/>
              <a:t>mit</a:t>
            </a:r>
            <a:r>
              <a:rPr lang="de-DE" altLang="de-DE" sz="4000"/>
              <a:t> Grundgeschäft</a:t>
            </a:r>
          </a:p>
        </p:txBody>
      </p:sp>
      <p:sp>
        <p:nvSpPr>
          <p:cNvPr id="23557" name="Rectangle 5"/>
          <p:cNvSpPr>
            <a:spLocks noGrp="1" noChangeArrowheads="1"/>
          </p:cNvSpPr>
          <p:nvPr>
            <p:ph type="body" idx="1"/>
          </p:nvPr>
        </p:nvSpPr>
        <p:spPr>
          <a:xfrm>
            <a:off x="517525" y="1844675"/>
            <a:ext cx="8043863" cy="4608513"/>
          </a:xfrm>
        </p:spPr>
        <p:txBody>
          <a:bodyPr/>
          <a:lstStyle/>
          <a:p>
            <a:r>
              <a:rPr lang="de-DE" altLang="de-DE" sz="2200" u="sng" dirty="0">
                <a:solidFill>
                  <a:srgbClr val="FF0000"/>
                </a:solidFill>
              </a:rPr>
              <a:t>Import/Export von Gütern (Waren und Dienstleistungen)</a:t>
            </a:r>
            <a:r>
              <a:rPr lang="de-DE" altLang="de-DE" sz="2200" dirty="0"/>
              <a:t>: Unabhängig davon, in welcher Währung ein Unternehmen Rechnungen für Güter ans Ausland stellt oder von diesem erhält: immer werden auf einer Seite Geldwechselvorgänge (nicht unbedingt in voller Höhe) ausgelöst.</a:t>
            </a:r>
          </a:p>
          <a:p>
            <a:r>
              <a:rPr lang="de-DE" altLang="de-DE" sz="2200" u="sng" dirty="0">
                <a:solidFill>
                  <a:srgbClr val="FF0000"/>
                </a:solidFill>
              </a:rPr>
              <a:t>Geldanlage</a:t>
            </a:r>
            <a:r>
              <a:rPr lang="de-DE" altLang="de-DE" sz="2200" dirty="0"/>
              <a:t>: Geldanlagen bzw. Kreditgewährungen lösen dann Währungsnachfrage aus, wenn sie mit einem Wechsel der Zielwährung verbunden sind. Reine Mitteltransfers (€ auf Schweizer Konten) sind nachfrageneutral.</a:t>
            </a:r>
          </a:p>
          <a:p>
            <a:r>
              <a:rPr lang="de-DE" altLang="de-DE" sz="2200" u="sng" dirty="0">
                <a:solidFill>
                  <a:srgbClr val="FF0000"/>
                </a:solidFill>
              </a:rPr>
              <a:t>Transferzahlungen</a:t>
            </a:r>
            <a:r>
              <a:rPr lang="de-DE" altLang="de-DE" sz="2200" dirty="0"/>
              <a:t> (z.B. Gastarbeiterzahlungen, Entwicklungshilfe, Zuschüsse an multinationale Organisationen) werden oft im Zielland umgetauscht und damit nachfragewirksam</a:t>
            </a:r>
          </a:p>
        </p:txBody>
      </p:sp>
      <p:sp>
        <p:nvSpPr>
          <p:cNvPr id="4" name="Fußzeilenplatzhalter 3">
            <a:extLst>
              <a:ext uri="{FF2B5EF4-FFF2-40B4-BE49-F238E27FC236}">
                <a16:creationId xmlns:a16="http://schemas.microsoft.com/office/drawing/2014/main" id="{C0BC12CF-4D84-4FEA-B55C-EA2348F07925}"/>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D3E3BC9-4FE6-4EBC-A1DA-1A849334ACB4}"/>
              </a:ext>
            </a:extLst>
          </p:cNvPr>
          <p:cNvSpPr>
            <a:spLocks noGrp="1"/>
          </p:cNvSpPr>
          <p:nvPr>
            <p:ph type="sldNum" sz="quarter" idx="11"/>
          </p:nvPr>
        </p:nvSpPr>
        <p:spPr/>
        <p:txBody>
          <a:bodyPr/>
          <a:lstStyle/>
          <a:p>
            <a:pPr>
              <a:defRPr/>
            </a:pPr>
            <a:fld id="{629F4AAF-F582-4259-8A72-9FB14825BDC5}" type="slidenum">
              <a:rPr lang="de-DE" altLang="de-DE" smtClean="0"/>
              <a:pPr>
                <a:defRPr/>
              </a:pPr>
              <a:t>27</a:t>
            </a:fld>
            <a:endParaRPr lang="de-DE" altLang="de-D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a:xfrm>
            <a:off x="468313" y="692150"/>
            <a:ext cx="8207375" cy="1441450"/>
          </a:xfrm>
        </p:spPr>
        <p:txBody>
          <a:bodyPr/>
          <a:lstStyle/>
          <a:p>
            <a:r>
              <a:rPr lang="de-DE" altLang="de-DE" sz="4400"/>
              <a:t>Devisennachfrage </a:t>
            </a:r>
            <a:r>
              <a:rPr lang="de-DE" altLang="de-DE" sz="4400" u="sng"/>
              <a:t>ohne</a:t>
            </a:r>
            <a:r>
              <a:rPr lang="de-DE" altLang="de-DE" sz="4400"/>
              <a:t> Grundgeschäft</a:t>
            </a:r>
          </a:p>
        </p:txBody>
      </p:sp>
      <p:sp>
        <p:nvSpPr>
          <p:cNvPr id="24581" name="Rectangle 3"/>
          <p:cNvSpPr>
            <a:spLocks noGrp="1" noChangeArrowheads="1"/>
          </p:cNvSpPr>
          <p:nvPr>
            <p:ph type="body" idx="1"/>
          </p:nvPr>
        </p:nvSpPr>
        <p:spPr>
          <a:xfrm>
            <a:off x="450850" y="2276475"/>
            <a:ext cx="7843838" cy="3897313"/>
          </a:xfrm>
        </p:spPr>
        <p:txBody>
          <a:bodyPr/>
          <a:lstStyle/>
          <a:p>
            <a:r>
              <a:rPr lang="de-DE" altLang="de-DE" sz="2200" u="sng" dirty="0">
                <a:solidFill>
                  <a:srgbClr val="FF0000"/>
                </a:solidFill>
              </a:rPr>
              <a:t>Spekulation</a:t>
            </a:r>
            <a:r>
              <a:rPr lang="de-DE" altLang="de-DE" sz="2200" dirty="0"/>
              <a:t>: Vorwegnahme erwarteter zukünftiger Wechselkurs- oder Zinsänderungen (Sinkender Zins bringt Kursgewinn bei Wertpapieren) zur Gewinnerzielung</a:t>
            </a:r>
          </a:p>
          <a:p>
            <a:r>
              <a:rPr lang="de-DE" altLang="de-DE" sz="2200" u="sng" dirty="0">
                <a:solidFill>
                  <a:srgbClr val="FF0000"/>
                </a:solidFill>
              </a:rPr>
              <a:t>Arbitrage</a:t>
            </a:r>
            <a:r>
              <a:rPr lang="de-DE" altLang="de-DE" sz="2200" dirty="0"/>
              <a:t>: Ausnutzen von zeitgleich bestehenden unterschiedlichen Wechselkursen auf verschiedenen Märkten (z.B. $/€ in New York, Tokio, London und Frankfurt)</a:t>
            </a:r>
          </a:p>
          <a:p>
            <a:r>
              <a:rPr lang="de-DE" altLang="de-DE" sz="2200" u="sng" dirty="0">
                <a:solidFill>
                  <a:srgbClr val="FF0000"/>
                </a:solidFill>
              </a:rPr>
              <a:t>Zentralbankinterventionen</a:t>
            </a:r>
            <a:r>
              <a:rPr lang="de-DE" altLang="de-DE" sz="2200" dirty="0"/>
              <a:t>: Versuch der Beeinflussung der Kursbildung durch Käufe und Verkäufe von heimischer und ausländischer Währung. Ziel v.a.: Änderung des Wechselkurstrends. Z.B. EZB: Bodenbildung beim Euro</a:t>
            </a:r>
          </a:p>
          <a:p>
            <a:r>
              <a:rPr lang="de-DE" altLang="de-DE" sz="2200" dirty="0">
                <a:solidFill>
                  <a:srgbClr val="FF0000"/>
                </a:solidFill>
              </a:rPr>
              <a:t>Einlösung von Sonderziehungsrechten</a:t>
            </a:r>
          </a:p>
        </p:txBody>
      </p:sp>
      <p:sp>
        <p:nvSpPr>
          <p:cNvPr id="4" name="Fußzeilenplatzhalter 3">
            <a:extLst>
              <a:ext uri="{FF2B5EF4-FFF2-40B4-BE49-F238E27FC236}">
                <a16:creationId xmlns:a16="http://schemas.microsoft.com/office/drawing/2014/main" id="{6B4A6E0F-88A6-4898-AB04-9219BB249EB1}"/>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9F6CB6E0-230E-4470-84D4-85353C149D0E}"/>
              </a:ext>
            </a:extLst>
          </p:cNvPr>
          <p:cNvSpPr>
            <a:spLocks noGrp="1"/>
          </p:cNvSpPr>
          <p:nvPr>
            <p:ph type="sldNum" sz="quarter" idx="11"/>
          </p:nvPr>
        </p:nvSpPr>
        <p:spPr/>
        <p:txBody>
          <a:bodyPr/>
          <a:lstStyle/>
          <a:p>
            <a:pPr>
              <a:defRPr/>
            </a:pPr>
            <a:fld id="{629F4AAF-F582-4259-8A72-9FB14825BDC5}" type="slidenum">
              <a:rPr lang="de-DE" altLang="de-DE" smtClean="0"/>
              <a:pPr>
                <a:defRPr/>
              </a:pPr>
              <a:t>28</a:t>
            </a:fld>
            <a:endParaRPr lang="de-DE" altLang="de-DE"/>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a:xfrm>
            <a:off x="450850" y="2060575"/>
            <a:ext cx="8207375" cy="1800225"/>
          </a:xfrm>
          <a:solidFill>
            <a:srgbClr val="FF9900"/>
          </a:solidFill>
        </p:spPr>
        <p:txBody>
          <a:bodyPr/>
          <a:lstStyle/>
          <a:p>
            <a:r>
              <a:rPr lang="de-DE" altLang="de-DE" sz="4000"/>
              <a:t>Einflussfaktoren für die Kursbildung</a:t>
            </a:r>
          </a:p>
        </p:txBody>
      </p:sp>
      <p:sp>
        <p:nvSpPr>
          <p:cNvPr id="4" name="Fußzeilenplatzhalter 3">
            <a:extLst>
              <a:ext uri="{FF2B5EF4-FFF2-40B4-BE49-F238E27FC236}">
                <a16:creationId xmlns:a16="http://schemas.microsoft.com/office/drawing/2014/main" id="{13091FFB-860B-42C8-AF0B-28127B27D3A0}"/>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82F4BE82-0DA3-4B21-8047-0AC9F8807849}"/>
              </a:ext>
            </a:extLst>
          </p:cNvPr>
          <p:cNvSpPr>
            <a:spLocks noGrp="1"/>
          </p:cNvSpPr>
          <p:nvPr>
            <p:ph type="sldNum" sz="quarter" idx="11"/>
          </p:nvPr>
        </p:nvSpPr>
        <p:spPr/>
        <p:txBody>
          <a:bodyPr/>
          <a:lstStyle/>
          <a:p>
            <a:pPr>
              <a:defRPr/>
            </a:pPr>
            <a:fld id="{139A5B1F-4509-42F5-93FA-FB60A45BB38D}" type="slidenum">
              <a:rPr lang="de-DE" altLang="de-DE" smtClean="0"/>
              <a:pPr>
                <a:defRPr/>
              </a:pPr>
              <a:t>29</a:t>
            </a:fld>
            <a:endParaRPr lang="de-DE" altLang="de-DE"/>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F0F56A97-F9CC-4309-A4B8-802CF352D227}"/>
              </a:ext>
            </a:extLst>
          </p:cNvPr>
          <p:cNvSpPr>
            <a:spLocks noGrp="1"/>
          </p:cNvSpPr>
          <p:nvPr>
            <p:ph type="title"/>
          </p:nvPr>
        </p:nvSpPr>
        <p:spPr/>
        <p:txBody>
          <a:bodyPr/>
          <a:lstStyle/>
          <a:p>
            <a:r>
              <a:rPr lang="de-DE" dirty="0">
                <a:highlight>
                  <a:srgbClr val="FFFF00"/>
                </a:highlight>
              </a:rPr>
              <a:t>Außenhandel und Zahlungsbilanz</a:t>
            </a:r>
          </a:p>
        </p:txBody>
      </p:sp>
      <p:sp>
        <p:nvSpPr>
          <p:cNvPr id="9" name="Textplatzhalter 8">
            <a:extLst>
              <a:ext uri="{FF2B5EF4-FFF2-40B4-BE49-F238E27FC236}">
                <a16:creationId xmlns:a16="http://schemas.microsoft.com/office/drawing/2014/main" id="{56426DA2-E87D-4C7C-B3FB-F589A8D082B0}"/>
              </a:ext>
            </a:extLst>
          </p:cNvPr>
          <p:cNvSpPr>
            <a:spLocks noGrp="1"/>
          </p:cNvSpPr>
          <p:nvPr>
            <p:ph type="body" idx="1"/>
          </p:nvPr>
        </p:nvSpPr>
        <p:spPr/>
        <p:txBody>
          <a:bodyPr/>
          <a:lstStyle/>
          <a:p>
            <a:endParaRPr lang="de-DE"/>
          </a:p>
        </p:txBody>
      </p:sp>
      <p:sp>
        <p:nvSpPr>
          <p:cNvPr id="4" name="Fußzeilenplatzhalter 3">
            <a:extLst>
              <a:ext uri="{FF2B5EF4-FFF2-40B4-BE49-F238E27FC236}">
                <a16:creationId xmlns:a16="http://schemas.microsoft.com/office/drawing/2014/main" id="{183361DC-F9AC-448B-8701-F1F22D110730}"/>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96947A4-5D98-4E95-AAAA-DD71E4C3655D}"/>
              </a:ext>
            </a:extLst>
          </p:cNvPr>
          <p:cNvSpPr>
            <a:spLocks noGrp="1"/>
          </p:cNvSpPr>
          <p:nvPr>
            <p:ph type="sldNum" sz="quarter" idx="11"/>
          </p:nvPr>
        </p:nvSpPr>
        <p:spPr/>
        <p:txBody>
          <a:bodyPr/>
          <a:lstStyle/>
          <a:p>
            <a:pPr>
              <a:defRPr/>
            </a:pPr>
            <a:fld id="{629F4AAF-F582-4259-8A72-9FB14825BDC5}" type="slidenum">
              <a:rPr lang="de-DE" altLang="de-DE" smtClean="0"/>
              <a:pPr>
                <a:defRPr/>
              </a:pPr>
              <a:t>3</a:t>
            </a:fld>
            <a:endParaRPr lang="de-DE" altLang="de-DE"/>
          </a:p>
        </p:txBody>
      </p:sp>
    </p:spTree>
    <p:extLst>
      <p:ext uri="{BB962C8B-B14F-4D97-AF65-F5344CB8AC3E}">
        <p14:creationId xmlns:p14="http://schemas.microsoft.com/office/powerpoint/2010/main" val="1629845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611188" y="0"/>
            <a:ext cx="8027987" cy="1412875"/>
          </a:xfrm>
          <a:solidFill>
            <a:schemeClr val="bg1">
              <a:alpha val="89803"/>
            </a:schemeClr>
          </a:solidFill>
        </p:spPr>
        <p:txBody>
          <a:bodyPr/>
          <a:lstStyle/>
          <a:p>
            <a:r>
              <a:rPr lang="de-DE" altLang="de-DE" b="1" dirty="0">
                <a:solidFill>
                  <a:srgbClr val="FF0000"/>
                </a:solidFill>
              </a:rPr>
              <a:t>Kaufkraftparitätentheorie</a:t>
            </a:r>
            <a:r>
              <a:rPr lang="de-DE" altLang="de-DE" dirty="0">
                <a:solidFill>
                  <a:srgbClr val="FF0000"/>
                </a:solidFill>
              </a:rPr>
              <a:t> (Erklärung über Außenhandel) </a:t>
            </a:r>
            <a:r>
              <a:rPr lang="de-DE" altLang="de-DE" dirty="0">
                <a:solidFill>
                  <a:srgbClr val="FF0000"/>
                </a:solidFill>
                <a:hlinkClick r:id="rId2"/>
              </a:rPr>
              <a:t>Infos der OECD</a:t>
            </a:r>
            <a:endParaRPr lang="de-DE" altLang="de-DE" dirty="0"/>
          </a:p>
        </p:txBody>
      </p:sp>
      <p:sp>
        <p:nvSpPr>
          <p:cNvPr id="26629" name="Rectangle 3"/>
          <p:cNvSpPr>
            <a:spLocks noGrp="1" noChangeArrowheads="1"/>
          </p:cNvSpPr>
          <p:nvPr>
            <p:ph type="body" idx="1"/>
          </p:nvPr>
        </p:nvSpPr>
        <p:spPr>
          <a:xfrm>
            <a:off x="539750" y="1484313"/>
            <a:ext cx="7918450" cy="4611687"/>
          </a:xfrm>
        </p:spPr>
        <p:txBody>
          <a:bodyPr/>
          <a:lstStyle/>
          <a:p>
            <a:pPr marL="482600" lvl="1" indent="-193675">
              <a:buFontTx/>
              <a:buNone/>
            </a:pPr>
            <a:r>
              <a:rPr lang="de-DE" altLang="de-DE" sz="2200" dirty="0"/>
              <a:t>	</a:t>
            </a:r>
            <a:r>
              <a:rPr lang="de-DE" altLang="de-DE" sz="2200" dirty="0">
                <a:solidFill>
                  <a:srgbClr val="FF0000"/>
                </a:solidFill>
              </a:rPr>
              <a:t>Grundaussage: In jedem Land kosten alle handelbaren Güter - mit dem Wechselkurs bewertet - dasselbe. </a:t>
            </a:r>
            <a:br>
              <a:rPr lang="de-DE" altLang="de-DE" sz="2200" dirty="0">
                <a:solidFill>
                  <a:srgbClr val="FF0000"/>
                </a:solidFill>
              </a:rPr>
            </a:br>
            <a:r>
              <a:rPr lang="de-DE" altLang="de-DE" sz="2200" dirty="0">
                <a:solidFill>
                  <a:schemeClr val="bg1">
                    <a:lumMod val="65000"/>
                  </a:schemeClr>
                </a:solidFill>
              </a:rPr>
              <a:t>(Setzt u.a. identisches Nutzenempfinden voraus!)</a:t>
            </a:r>
          </a:p>
          <a:p>
            <a:pPr marL="482600" lvl="1" indent="-193675">
              <a:buFontTx/>
              <a:buNone/>
            </a:pPr>
            <a:r>
              <a:rPr lang="de-DE" altLang="de-DE" sz="2200" dirty="0"/>
              <a:t>	Ist die Inflationsrate zweier Länder unterschiedlich hoch (fiktiv: GB 5%&gt;€-Zone 3%), verteuert sich der Warenwert stärker in dem Land mit der höheren Inflationsrate (GB). Die Nachfrage nach Gütern aus diesem Land und damit nach seiner Währung (£) nähme bei einem unveränderten Wechselkurs ab. </a:t>
            </a:r>
            <a:r>
              <a:rPr lang="de-DE" altLang="de-DE" sz="2200" dirty="0">
                <a:sym typeface="Symbol" panose="05050102010706020507" pitchFamily="18" charset="2"/>
              </a:rPr>
              <a:t></a:t>
            </a:r>
            <a:endParaRPr lang="de-DE" altLang="de-DE" sz="2200" dirty="0"/>
          </a:p>
          <a:p>
            <a:pPr marL="482600" lvl="1" indent="-193675">
              <a:buFontTx/>
              <a:buNone/>
            </a:pPr>
            <a:r>
              <a:rPr lang="de-DE" altLang="de-DE" sz="2200" dirty="0"/>
              <a:t>	Der Wert des £ lässt nach; trotz gestiegener £-Preise sinkt der €-Wert eines Einkaufs in GB und das Ausland (z.B. D) kann wieder die gleiche Gütermenge kaufen (für 1 €).</a:t>
            </a:r>
          </a:p>
          <a:p>
            <a:pPr marL="482600" lvl="1" indent="-193675">
              <a:spcBef>
                <a:spcPct val="10000"/>
              </a:spcBef>
              <a:buFontTx/>
              <a:buNone/>
            </a:pPr>
            <a:r>
              <a:rPr lang="de-DE" altLang="de-DE" sz="2200" dirty="0">
                <a:sym typeface="Symbol" panose="05050102010706020507" pitchFamily="18" charset="2"/>
              </a:rPr>
              <a:t>	 Inflations</a:t>
            </a:r>
            <a:r>
              <a:rPr lang="de-DE" altLang="de-DE" sz="2200" i="1" u="sng" dirty="0">
                <a:sym typeface="Symbol" panose="05050102010706020507" pitchFamily="18" charset="2"/>
              </a:rPr>
              <a:t>unterschied</a:t>
            </a:r>
            <a:r>
              <a:rPr lang="de-DE" altLang="de-DE" sz="2200" dirty="0">
                <a:sym typeface="Symbol" panose="05050102010706020507" pitchFamily="18" charset="2"/>
              </a:rPr>
              <a:t> (nicht absoluter Preis) bestimmt Wechselkursänderung</a:t>
            </a:r>
          </a:p>
        </p:txBody>
      </p:sp>
      <p:sp>
        <p:nvSpPr>
          <p:cNvPr id="4" name="Fußzeilenplatzhalter 3">
            <a:extLst>
              <a:ext uri="{FF2B5EF4-FFF2-40B4-BE49-F238E27FC236}">
                <a16:creationId xmlns:a16="http://schemas.microsoft.com/office/drawing/2014/main" id="{79F0A0B8-99C7-4F14-9611-0B6616DA2CA6}"/>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F244F9A9-17FF-4724-8E79-39D6BFD1E5CF}"/>
              </a:ext>
            </a:extLst>
          </p:cNvPr>
          <p:cNvSpPr>
            <a:spLocks noGrp="1"/>
          </p:cNvSpPr>
          <p:nvPr>
            <p:ph type="sldNum" sz="quarter" idx="11"/>
          </p:nvPr>
        </p:nvSpPr>
        <p:spPr/>
        <p:txBody>
          <a:bodyPr/>
          <a:lstStyle/>
          <a:p>
            <a:pPr>
              <a:defRPr/>
            </a:pPr>
            <a:fld id="{629F4AAF-F582-4259-8A72-9FB14825BDC5}" type="slidenum">
              <a:rPr lang="de-DE" altLang="de-DE" smtClean="0"/>
              <a:pPr>
                <a:defRPr/>
              </a:pPr>
              <a:t>30</a:t>
            </a:fld>
            <a:endParaRPr lang="de-DE" altLang="de-DE"/>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title"/>
          </p:nvPr>
        </p:nvSpPr>
        <p:spPr/>
        <p:txBody>
          <a:bodyPr/>
          <a:lstStyle/>
          <a:p>
            <a:r>
              <a:rPr lang="de-DE" altLang="de-DE" dirty="0"/>
              <a:t>Zeitlicher Ablauf (t</a:t>
            </a:r>
            <a:r>
              <a:rPr lang="de-DE" altLang="de-DE" baseline="-25000" dirty="0"/>
              <a:t>0</a:t>
            </a:r>
            <a:r>
              <a:rPr lang="de-DE" altLang="de-DE" dirty="0">
                <a:sym typeface="Symbol" panose="05050102010706020507" pitchFamily="18" charset="2"/>
              </a:rPr>
              <a:t>t</a:t>
            </a:r>
            <a:r>
              <a:rPr lang="de-DE" altLang="de-DE" baseline="-25000" dirty="0">
                <a:sym typeface="Symbol" panose="05050102010706020507" pitchFamily="18" charset="2"/>
              </a:rPr>
              <a:t>1</a:t>
            </a:r>
            <a:r>
              <a:rPr lang="de-DE" altLang="de-DE" dirty="0">
                <a:sym typeface="Symbol" panose="05050102010706020507" pitchFamily="18" charset="2"/>
              </a:rPr>
              <a:t>)</a:t>
            </a:r>
            <a:endParaRPr lang="de-DE" altLang="de-DE" dirty="0"/>
          </a:p>
        </p:txBody>
      </p:sp>
      <p:sp>
        <p:nvSpPr>
          <p:cNvPr id="27653" name="Line 5"/>
          <p:cNvSpPr>
            <a:spLocks noChangeShapeType="1"/>
          </p:cNvSpPr>
          <p:nvPr/>
        </p:nvSpPr>
        <p:spPr bwMode="auto">
          <a:xfrm>
            <a:off x="395288" y="3860800"/>
            <a:ext cx="7200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7654" name="Text Box 6"/>
          <p:cNvSpPr txBox="1">
            <a:spLocks noChangeArrowheads="1"/>
          </p:cNvSpPr>
          <p:nvPr/>
        </p:nvSpPr>
        <p:spPr bwMode="auto">
          <a:xfrm>
            <a:off x="7092950" y="3860800"/>
            <a:ext cx="158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a:t>Zeit</a:t>
            </a:r>
          </a:p>
        </p:txBody>
      </p:sp>
      <p:sp>
        <p:nvSpPr>
          <p:cNvPr id="27655" name="Line 7"/>
          <p:cNvSpPr>
            <a:spLocks noChangeShapeType="1"/>
          </p:cNvSpPr>
          <p:nvPr/>
        </p:nvSpPr>
        <p:spPr bwMode="auto">
          <a:xfrm>
            <a:off x="395288" y="36449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7656" name="Text Box 8"/>
          <p:cNvSpPr txBox="1">
            <a:spLocks noChangeArrowheads="1"/>
          </p:cNvSpPr>
          <p:nvPr/>
        </p:nvSpPr>
        <p:spPr bwMode="auto">
          <a:xfrm>
            <a:off x="719934" y="3309036"/>
            <a:ext cx="2483641"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spcBef>
                <a:spcPct val="50000"/>
              </a:spcBef>
              <a:buFontTx/>
              <a:buNone/>
            </a:pPr>
            <a:r>
              <a:rPr lang="de-DE" altLang="de-DE" sz="1600" dirty="0"/>
              <a:t>Inflationsrate</a:t>
            </a:r>
            <a:br>
              <a:rPr lang="de-DE" altLang="de-DE" sz="1600" dirty="0"/>
            </a:br>
            <a:r>
              <a:rPr lang="de-DE" altLang="de-DE" sz="1600" dirty="0"/>
              <a:t>GB steigend 5%</a:t>
            </a:r>
            <a:r>
              <a:rPr lang="de-DE" altLang="de-DE" sz="1600" dirty="0">
                <a:sym typeface="Symbol" panose="05050102010706020507" pitchFamily="18" charset="2"/>
              </a:rPr>
              <a:t></a:t>
            </a:r>
            <a:r>
              <a:rPr lang="de-DE" altLang="de-DE" sz="1600" dirty="0"/>
              <a:t>10 %</a:t>
            </a:r>
            <a:br>
              <a:rPr lang="de-DE" altLang="de-DE" sz="1600" dirty="0"/>
            </a:br>
            <a:r>
              <a:rPr lang="de-DE" altLang="de-DE" sz="1600" dirty="0"/>
              <a:t>D konstant = 2 %</a:t>
            </a:r>
          </a:p>
        </p:txBody>
      </p:sp>
      <p:sp>
        <p:nvSpPr>
          <p:cNvPr id="27657" name="Text Box 9"/>
          <p:cNvSpPr txBox="1">
            <a:spLocks noChangeArrowheads="1"/>
          </p:cNvSpPr>
          <p:nvPr/>
        </p:nvSpPr>
        <p:spPr bwMode="auto">
          <a:xfrm>
            <a:off x="0" y="2636838"/>
            <a:ext cx="2195513" cy="3968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a:t>GB: 15.000 GBP</a:t>
            </a:r>
          </a:p>
        </p:txBody>
      </p:sp>
      <p:sp>
        <p:nvSpPr>
          <p:cNvPr id="27658" name="Text Box 10"/>
          <p:cNvSpPr txBox="1">
            <a:spLocks noChangeArrowheads="1"/>
          </p:cNvSpPr>
          <p:nvPr/>
        </p:nvSpPr>
        <p:spPr bwMode="auto">
          <a:xfrm>
            <a:off x="0" y="3248026"/>
            <a:ext cx="900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dirty="0"/>
              <a:t>t</a:t>
            </a:r>
            <a:r>
              <a:rPr lang="de-DE" altLang="de-DE" sz="2000" baseline="-25000" dirty="0"/>
              <a:t>0</a:t>
            </a:r>
            <a:endParaRPr lang="de-DE" altLang="de-DE" sz="2000" dirty="0"/>
          </a:p>
        </p:txBody>
      </p:sp>
      <p:sp>
        <p:nvSpPr>
          <p:cNvPr id="27659" name="Text Box 11"/>
          <p:cNvSpPr txBox="1">
            <a:spLocks noChangeArrowheads="1"/>
          </p:cNvSpPr>
          <p:nvPr/>
        </p:nvSpPr>
        <p:spPr bwMode="auto">
          <a:xfrm>
            <a:off x="466404" y="6142858"/>
            <a:ext cx="8210052" cy="33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spcBef>
                <a:spcPct val="50000"/>
              </a:spcBef>
              <a:buFontTx/>
              <a:buNone/>
            </a:pPr>
            <a:r>
              <a:rPr lang="de-DE" altLang="de-DE" sz="1600" dirty="0"/>
              <a:t>t</a:t>
            </a:r>
            <a:r>
              <a:rPr lang="de-DE" altLang="de-DE" sz="1600" baseline="-25000" dirty="0"/>
              <a:t>0</a:t>
            </a:r>
            <a:r>
              <a:rPr lang="de-DE" altLang="de-DE" sz="1600" dirty="0"/>
              <a:t>: zwei Waren kosten umgerechnet in die Fremdwährung in beiden Ländern das Gleiche</a:t>
            </a:r>
          </a:p>
        </p:txBody>
      </p:sp>
      <p:sp>
        <p:nvSpPr>
          <p:cNvPr id="27660" name="Text Box 12"/>
          <p:cNvSpPr txBox="1">
            <a:spLocks noChangeArrowheads="1"/>
          </p:cNvSpPr>
          <p:nvPr/>
        </p:nvSpPr>
        <p:spPr bwMode="auto">
          <a:xfrm>
            <a:off x="0" y="4292600"/>
            <a:ext cx="1547813" cy="396875"/>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a:t>D: 30.000 €</a:t>
            </a:r>
          </a:p>
        </p:txBody>
      </p:sp>
      <p:sp>
        <p:nvSpPr>
          <p:cNvPr id="27661" name="Text Box 13"/>
          <p:cNvSpPr txBox="1">
            <a:spLocks noChangeArrowheads="1"/>
          </p:cNvSpPr>
          <p:nvPr/>
        </p:nvSpPr>
        <p:spPr bwMode="auto">
          <a:xfrm>
            <a:off x="0" y="4652963"/>
            <a:ext cx="2195513"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dirty="0"/>
              <a:t>Kurs t</a:t>
            </a:r>
            <a:r>
              <a:rPr lang="de-DE" altLang="de-DE" sz="2000" baseline="-25000" dirty="0"/>
              <a:t>0</a:t>
            </a:r>
            <a:r>
              <a:rPr lang="de-DE" altLang="de-DE" sz="2000" dirty="0"/>
              <a:t>=2€ :1GBP</a:t>
            </a:r>
          </a:p>
        </p:txBody>
      </p:sp>
      <p:sp>
        <p:nvSpPr>
          <p:cNvPr id="27662" name="Line 14"/>
          <p:cNvSpPr>
            <a:spLocks noChangeShapeType="1"/>
          </p:cNvSpPr>
          <p:nvPr/>
        </p:nvSpPr>
        <p:spPr bwMode="auto">
          <a:xfrm>
            <a:off x="3419475" y="3500438"/>
            <a:ext cx="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7663" name="Text Box 15"/>
          <p:cNvSpPr txBox="1">
            <a:spLocks noChangeArrowheads="1"/>
          </p:cNvSpPr>
          <p:nvPr/>
        </p:nvSpPr>
        <p:spPr bwMode="auto">
          <a:xfrm>
            <a:off x="2632752" y="3182339"/>
            <a:ext cx="21955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dirty="0"/>
              <a:t>GB: 16.500 GBP</a:t>
            </a:r>
          </a:p>
        </p:txBody>
      </p:sp>
      <p:sp>
        <p:nvSpPr>
          <p:cNvPr id="27664" name="Text Box 16"/>
          <p:cNvSpPr txBox="1">
            <a:spLocks noChangeArrowheads="1"/>
          </p:cNvSpPr>
          <p:nvPr/>
        </p:nvSpPr>
        <p:spPr bwMode="auto">
          <a:xfrm>
            <a:off x="6912248" y="3133658"/>
            <a:ext cx="9001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dirty="0"/>
              <a:t>t</a:t>
            </a:r>
            <a:r>
              <a:rPr lang="de-DE" altLang="de-DE" sz="2000" baseline="-25000" dirty="0"/>
              <a:t>1</a:t>
            </a:r>
            <a:endParaRPr lang="de-DE" altLang="de-DE" sz="2000" dirty="0"/>
          </a:p>
        </p:txBody>
      </p:sp>
      <p:sp>
        <p:nvSpPr>
          <p:cNvPr id="27665" name="Text Box 17"/>
          <p:cNvSpPr txBox="1">
            <a:spLocks noChangeArrowheads="1"/>
          </p:cNvSpPr>
          <p:nvPr/>
        </p:nvSpPr>
        <p:spPr bwMode="auto">
          <a:xfrm>
            <a:off x="3059113" y="4221163"/>
            <a:ext cx="1547812" cy="396875"/>
          </a:xfrm>
          <a:prstGeom prst="rect">
            <a:avLst/>
          </a:prstGeom>
          <a:solidFill>
            <a:srgbClr val="00B6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spcBef>
                <a:spcPct val="50000"/>
              </a:spcBef>
              <a:buFontTx/>
              <a:buNone/>
            </a:pPr>
            <a:r>
              <a:rPr lang="de-DE" altLang="de-DE" sz="2000"/>
              <a:t>D: 30.600 €</a:t>
            </a:r>
          </a:p>
        </p:txBody>
      </p:sp>
      <p:sp>
        <p:nvSpPr>
          <p:cNvPr id="27666" name="Text Box 18"/>
          <p:cNvSpPr txBox="1">
            <a:spLocks noChangeArrowheads="1"/>
          </p:cNvSpPr>
          <p:nvPr/>
        </p:nvSpPr>
        <p:spPr bwMode="auto">
          <a:xfrm>
            <a:off x="2339752" y="4581525"/>
            <a:ext cx="3384550" cy="1200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spcBef>
                <a:spcPct val="0"/>
              </a:spcBef>
              <a:buFontTx/>
              <a:buNone/>
            </a:pPr>
            <a:r>
              <a:rPr lang="de-DE" altLang="de-DE" sz="1800" dirty="0"/>
              <a:t>Zum alten Kurs von t</a:t>
            </a:r>
            <a:r>
              <a:rPr lang="de-DE" altLang="de-DE" sz="1800" baseline="-25000" dirty="0"/>
              <a:t>0</a:t>
            </a:r>
            <a:r>
              <a:rPr lang="de-DE" altLang="de-DE" sz="1800" dirty="0"/>
              <a:t>=2:1</a:t>
            </a:r>
          </a:p>
          <a:p>
            <a:pPr algn="l">
              <a:spcBef>
                <a:spcPct val="0"/>
              </a:spcBef>
              <a:buFontTx/>
              <a:buNone/>
            </a:pPr>
            <a:r>
              <a:rPr lang="de-DE" altLang="de-DE" sz="1800" dirty="0"/>
              <a:t>Umgerechnet in €: 33.000 € für Import aus GB nach D </a:t>
            </a:r>
            <a:r>
              <a:rPr lang="de-DE" altLang="de-DE" sz="1800" dirty="0">
                <a:sym typeface="Symbol" panose="05050102010706020507" pitchFamily="18" charset="2"/>
              </a:rPr>
              <a:t> weniger Importe nach D</a:t>
            </a:r>
            <a:endParaRPr lang="de-DE" altLang="de-DE" sz="1800" dirty="0"/>
          </a:p>
        </p:txBody>
      </p:sp>
      <p:sp>
        <p:nvSpPr>
          <p:cNvPr id="27667" name="Line 20"/>
          <p:cNvSpPr>
            <a:spLocks noChangeShapeType="1"/>
          </p:cNvSpPr>
          <p:nvPr/>
        </p:nvSpPr>
        <p:spPr bwMode="auto">
          <a:xfrm>
            <a:off x="7306466" y="3500438"/>
            <a:ext cx="0" cy="792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92075" tIns="46038" rIns="92075" bIns="46038" anchor="ctr"/>
          <a:lstStyle/>
          <a:p>
            <a:endParaRPr lang="de-DE"/>
          </a:p>
        </p:txBody>
      </p:sp>
      <p:sp>
        <p:nvSpPr>
          <p:cNvPr id="27668" name="Text Box 21"/>
          <p:cNvSpPr txBox="1">
            <a:spLocks noChangeArrowheads="1"/>
          </p:cNvSpPr>
          <p:nvPr/>
        </p:nvSpPr>
        <p:spPr bwMode="auto">
          <a:xfrm>
            <a:off x="2376215" y="2380354"/>
            <a:ext cx="3181770" cy="923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spcBef>
                <a:spcPct val="0"/>
              </a:spcBef>
              <a:buFontTx/>
              <a:buNone/>
            </a:pPr>
            <a:r>
              <a:rPr lang="de-DE" altLang="de-DE" sz="1800" dirty="0"/>
              <a:t>Import aus D nach GB steigt, da bei Kurs von t</a:t>
            </a:r>
            <a:r>
              <a:rPr lang="de-DE" altLang="de-DE" sz="1800" baseline="-25000" dirty="0"/>
              <a:t>0</a:t>
            </a:r>
            <a:r>
              <a:rPr lang="de-DE" altLang="de-DE" sz="1800" dirty="0"/>
              <a:t> Ware in D billiger ist.</a:t>
            </a:r>
            <a:endParaRPr lang="de-DE" altLang="de-DE" sz="1800" dirty="0">
              <a:sym typeface="Symbol" panose="05050102010706020507" pitchFamily="18" charset="2"/>
            </a:endParaRPr>
          </a:p>
        </p:txBody>
      </p:sp>
      <p:sp>
        <p:nvSpPr>
          <p:cNvPr id="4" name="Fußzeilenplatzhalter 3">
            <a:extLst>
              <a:ext uri="{FF2B5EF4-FFF2-40B4-BE49-F238E27FC236}">
                <a16:creationId xmlns:a16="http://schemas.microsoft.com/office/drawing/2014/main" id="{1A84126D-7B36-47D4-A679-25D45CA0FF15}"/>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4818D7A8-58E2-45AD-9E56-505D1DCBFDAA}"/>
              </a:ext>
            </a:extLst>
          </p:cNvPr>
          <p:cNvSpPr>
            <a:spLocks noGrp="1"/>
          </p:cNvSpPr>
          <p:nvPr>
            <p:ph type="sldNum" sz="quarter" idx="11"/>
          </p:nvPr>
        </p:nvSpPr>
        <p:spPr/>
        <p:txBody>
          <a:bodyPr/>
          <a:lstStyle/>
          <a:p>
            <a:pPr>
              <a:defRPr/>
            </a:pPr>
            <a:fld id="{139A5B1F-4509-42F5-93FA-FB60A45BB38D}" type="slidenum">
              <a:rPr lang="de-DE" altLang="de-DE" smtClean="0"/>
              <a:pPr>
                <a:defRPr/>
              </a:pPr>
              <a:t>31</a:t>
            </a:fld>
            <a:endParaRPr lang="de-DE" altLang="de-DE"/>
          </a:p>
        </p:txBody>
      </p:sp>
      <p:sp>
        <p:nvSpPr>
          <p:cNvPr id="6" name="Textfeld 5">
            <a:extLst>
              <a:ext uri="{FF2B5EF4-FFF2-40B4-BE49-F238E27FC236}">
                <a16:creationId xmlns:a16="http://schemas.microsoft.com/office/drawing/2014/main" id="{2B45F980-F107-4D23-8F09-757C623200FF}"/>
              </a:ext>
            </a:extLst>
          </p:cNvPr>
          <p:cNvSpPr txBox="1"/>
          <p:nvPr/>
        </p:nvSpPr>
        <p:spPr>
          <a:xfrm>
            <a:off x="3707856" y="3602858"/>
            <a:ext cx="3600448" cy="307777"/>
          </a:xfrm>
          <a:prstGeom prst="rect">
            <a:avLst/>
          </a:prstGeom>
          <a:noFill/>
        </p:spPr>
        <p:txBody>
          <a:bodyPr wrap="square" rtlCol="0">
            <a:spAutoFit/>
          </a:bodyPr>
          <a:lstStyle/>
          <a:p>
            <a:r>
              <a:rPr lang="de-DE" altLang="de-DE" sz="1400" dirty="0">
                <a:solidFill>
                  <a:srgbClr val="FF0000"/>
                </a:solidFill>
              </a:rPr>
              <a:t>mehr € nachgefragt; mehr GBP angeboten</a:t>
            </a:r>
            <a:endParaRPr lang="de-DE" altLang="de-DE" sz="1400" dirty="0">
              <a:solidFill>
                <a:srgbClr val="FF0000"/>
              </a:solidFill>
              <a:sym typeface="Symbol" panose="05050102010706020507" pitchFamily="18" charset="2"/>
            </a:endParaRPr>
          </a:p>
        </p:txBody>
      </p:sp>
      <p:sp>
        <p:nvSpPr>
          <p:cNvPr id="7" name="Textfeld 6">
            <a:extLst>
              <a:ext uri="{FF2B5EF4-FFF2-40B4-BE49-F238E27FC236}">
                <a16:creationId xmlns:a16="http://schemas.microsoft.com/office/drawing/2014/main" id="{6813E60C-997F-4174-81AB-9CCE80272EE9}"/>
              </a:ext>
            </a:extLst>
          </p:cNvPr>
          <p:cNvSpPr txBox="1"/>
          <p:nvPr/>
        </p:nvSpPr>
        <p:spPr>
          <a:xfrm>
            <a:off x="6733013" y="2204864"/>
            <a:ext cx="1871435" cy="1323439"/>
          </a:xfrm>
          <a:prstGeom prst="rect">
            <a:avLst/>
          </a:prstGeom>
          <a:noFill/>
        </p:spPr>
        <p:txBody>
          <a:bodyPr wrap="square" rtlCol="0">
            <a:spAutoFit/>
          </a:bodyPr>
          <a:lstStyle/>
          <a:p>
            <a:r>
              <a:rPr lang="de-DE" altLang="de-DE" sz="1600" dirty="0">
                <a:sym typeface="Symbol" panose="05050102010706020507" pitchFamily="18" charset="2"/>
              </a:rPr>
              <a:t> Wechselkurs geht Richtung</a:t>
            </a:r>
          </a:p>
          <a:p>
            <a:r>
              <a:rPr lang="de-DE" altLang="de-DE" sz="1600" dirty="0">
                <a:sym typeface="Symbol" panose="05050102010706020507" pitchFamily="18" charset="2"/>
              </a:rPr>
              <a:t>30.600/16.500 =1,85455€/1GBP</a:t>
            </a:r>
          </a:p>
          <a:p>
            <a:endParaRPr lang="de-DE" sz="1600" dirty="0"/>
          </a:p>
        </p:txBody>
      </p:sp>
      <p:pic>
        <p:nvPicPr>
          <p:cNvPr id="9" name="Grafik 8">
            <a:extLst>
              <a:ext uri="{FF2B5EF4-FFF2-40B4-BE49-F238E27FC236}">
                <a16:creationId xmlns:a16="http://schemas.microsoft.com/office/drawing/2014/main" id="{3E9CFB49-5161-4D97-9C62-78A15F83B3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16" y="1909326"/>
            <a:ext cx="875193" cy="525116"/>
          </a:xfrm>
          <a:prstGeom prst="rect">
            <a:avLst/>
          </a:prstGeom>
        </p:spPr>
      </p:pic>
      <p:pic>
        <p:nvPicPr>
          <p:cNvPr id="11" name="Grafik 10">
            <a:extLst>
              <a:ext uri="{FF2B5EF4-FFF2-40B4-BE49-F238E27FC236}">
                <a16:creationId xmlns:a16="http://schemas.microsoft.com/office/drawing/2014/main" id="{AB0C2853-DEF7-4EE8-A4EF-46EE21B234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40" y="5225125"/>
            <a:ext cx="900113" cy="540068"/>
          </a:xfrm>
          <a:prstGeom prst="rect">
            <a:avLst/>
          </a:prstGeom>
        </p:spPr>
      </p:pic>
      <p:sp>
        <p:nvSpPr>
          <p:cNvPr id="12" name="Textfeld 11">
            <a:extLst>
              <a:ext uri="{FF2B5EF4-FFF2-40B4-BE49-F238E27FC236}">
                <a16:creationId xmlns:a16="http://schemas.microsoft.com/office/drawing/2014/main" id="{8558AE74-D669-4F5B-9C0A-1157AE4E5C29}"/>
              </a:ext>
            </a:extLst>
          </p:cNvPr>
          <p:cNvSpPr txBox="1"/>
          <p:nvPr/>
        </p:nvSpPr>
        <p:spPr>
          <a:xfrm>
            <a:off x="5652073" y="4365104"/>
            <a:ext cx="3600447" cy="1631216"/>
          </a:xfrm>
          <a:prstGeom prst="rect">
            <a:avLst/>
          </a:prstGeom>
          <a:noFill/>
        </p:spPr>
        <p:txBody>
          <a:bodyPr wrap="square" rtlCol="0">
            <a:spAutoFit/>
          </a:bodyPr>
          <a:lstStyle/>
          <a:p>
            <a:r>
              <a:rPr lang="de-DE" sz="2000" dirty="0">
                <a:solidFill>
                  <a:srgbClr val="FF0000"/>
                </a:solidFill>
              </a:rPr>
              <a:t>Je höher z.B. die </a:t>
            </a:r>
            <a:r>
              <a:rPr lang="de-DE" sz="2000" dirty="0" err="1">
                <a:solidFill>
                  <a:srgbClr val="FF0000"/>
                </a:solidFill>
              </a:rPr>
              <a:t>Transak-tionskosten</a:t>
            </a:r>
            <a:r>
              <a:rPr lang="de-DE" sz="2000" dirty="0">
                <a:solidFill>
                  <a:srgbClr val="FF0000"/>
                </a:solidFill>
              </a:rPr>
              <a:t> (Transport, Zoll…) oder die Präferenz für </a:t>
            </a:r>
            <a:r>
              <a:rPr lang="de-DE" sz="2000" dirty="0" err="1">
                <a:solidFill>
                  <a:srgbClr val="FF0000"/>
                </a:solidFill>
              </a:rPr>
              <a:t>heimi-sche</a:t>
            </a:r>
            <a:r>
              <a:rPr lang="de-DE" sz="2000" dirty="0">
                <a:solidFill>
                  <a:srgbClr val="FF0000"/>
                </a:solidFill>
              </a:rPr>
              <a:t> Güter, desto stärker die Abweichung vom „</a:t>
            </a:r>
            <a:r>
              <a:rPr lang="de-DE" sz="2000" dirty="0" err="1">
                <a:solidFill>
                  <a:srgbClr val="FF0000"/>
                </a:solidFill>
              </a:rPr>
              <a:t>Ideal“kurs</a:t>
            </a:r>
            <a:endParaRPr lang="de-DE"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66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66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P spid="27663" grpId="0"/>
      <p:bldP spid="27665" grpId="0" animBg="1"/>
      <p:bldP spid="27666" grpId="0"/>
      <p:bldP spid="27668" grpId="0"/>
      <p:bldP spid="6" grpId="0"/>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F2258412-E135-4E25-81B4-EF34AA415C73}"/>
              </a:ext>
            </a:extLst>
          </p:cNvPr>
          <p:cNvSpPr>
            <a:spLocks noGrp="1"/>
          </p:cNvSpPr>
          <p:nvPr>
            <p:ph type="title"/>
          </p:nvPr>
        </p:nvSpPr>
        <p:spPr/>
        <p:txBody>
          <a:bodyPr/>
          <a:lstStyle/>
          <a:p>
            <a:endParaRPr lang="de-DE"/>
          </a:p>
        </p:txBody>
      </p:sp>
      <p:sp>
        <p:nvSpPr>
          <p:cNvPr id="6" name="Inhaltsplatzhalter 5">
            <a:extLst>
              <a:ext uri="{FF2B5EF4-FFF2-40B4-BE49-F238E27FC236}">
                <a16:creationId xmlns:a16="http://schemas.microsoft.com/office/drawing/2014/main" id="{54310262-D68B-4476-B36E-64FF172C55C0}"/>
              </a:ext>
            </a:extLst>
          </p:cNvPr>
          <p:cNvSpPr>
            <a:spLocks noGrp="1"/>
          </p:cNvSpPr>
          <p:nvPr>
            <p:ph idx="1"/>
          </p:nvPr>
        </p:nvSpPr>
        <p:spPr/>
        <p:txBody>
          <a:bodyPr/>
          <a:lstStyle/>
          <a:p>
            <a:r>
              <a:rPr lang="de-DE" altLang="de-DE" dirty="0">
                <a:sym typeface="Symbol" panose="05050102010706020507" pitchFamily="18" charset="2"/>
              </a:rPr>
              <a:t>Frühindikatoren solcher relativer Änderungen der Inflationsraten:</a:t>
            </a:r>
          </a:p>
          <a:p>
            <a:pPr lvl="1"/>
            <a:r>
              <a:rPr lang="de-DE" altLang="de-DE" dirty="0">
                <a:sym typeface="Symbol" panose="05050102010706020507" pitchFamily="18" charset="2"/>
              </a:rPr>
              <a:t>alle kostenwirksamen Preise wie Importgüter- und Großhandelspreise, Tariflöhne, ...</a:t>
            </a:r>
          </a:p>
          <a:p>
            <a:r>
              <a:rPr lang="de-DE" dirty="0">
                <a:sym typeface="Symbol" panose="05050102010706020507" pitchFamily="18" charset="2"/>
              </a:rPr>
              <a:t>Es geht nicht darum, ob die Inflation hoch oder niedrig </a:t>
            </a:r>
            <a:r>
              <a:rPr lang="de-DE" dirty="0">
                <a:solidFill>
                  <a:srgbClr val="FF0000"/>
                </a:solidFill>
                <a:sym typeface="Symbol" panose="05050102010706020507" pitchFamily="18" charset="2"/>
              </a:rPr>
              <a:t>ist</a:t>
            </a:r>
            <a:r>
              <a:rPr lang="de-DE" dirty="0">
                <a:sym typeface="Symbol" panose="05050102010706020507" pitchFamily="18" charset="2"/>
              </a:rPr>
              <a:t>, sondern darum ob der Unterschied </a:t>
            </a:r>
            <a:br>
              <a:rPr lang="de-DE" dirty="0">
                <a:sym typeface="Symbol" panose="05050102010706020507" pitchFamily="18" charset="2"/>
              </a:rPr>
            </a:br>
            <a:r>
              <a:rPr lang="de-DE" u="sng" dirty="0">
                <a:sym typeface="Symbol" panose="05050102010706020507" pitchFamily="18" charset="2"/>
              </a:rPr>
              <a:t>im Zeitverlauf</a:t>
            </a:r>
            <a:r>
              <a:rPr lang="de-DE" dirty="0">
                <a:sym typeface="Symbol" panose="05050102010706020507" pitchFamily="18" charset="2"/>
              </a:rPr>
              <a:t> zu- oder abnimmt.</a:t>
            </a:r>
            <a:endParaRPr lang="de-DE" dirty="0"/>
          </a:p>
        </p:txBody>
      </p:sp>
      <p:sp>
        <p:nvSpPr>
          <p:cNvPr id="3" name="Fußzeilenplatzhalter 2">
            <a:extLst>
              <a:ext uri="{FF2B5EF4-FFF2-40B4-BE49-F238E27FC236}">
                <a16:creationId xmlns:a16="http://schemas.microsoft.com/office/drawing/2014/main" id="{4A03F448-1532-4D8A-8C65-0979586BEB74}"/>
              </a:ext>
            </a:extLst>
          </p:cNvPr>
          <p:cNvSpPr>
            <a:spLocks noGrp="1"/>
          </p:cNvSpPr>
          <p:nvPr>
            <p:ph type="ftr" sz="quarter" idx="10"/>
          </p:nvPr>
        </p:nvSpPr>
        <p:spPr/>
        <p:txBody>
          <a:bodyPr/>
          <a:lstStyle/>
          <a:p>
            <a:pPr>
              <a:defRPr/>
            </a:pPr>
            <a:r>
              <a:rPr lang="de-DE"/>
              <a:t>© Anselm Dohle-Beltinger 2022</a:t>
            </a:r>
          </a:p>
        </p:txBody>
      </p:sp>
      <p:sp>
        <p:nvSpPr>
          <p:cNvPr id="4" name="Foliennummernplatzhalter 3">
            <a:extLst>
              <a:ext uri="{FF2B5EF4-FFF2-40B4-BE49-F238E27FC236}">
                <a16:creationId xmlns:a16="http://schemas.microsoft.com/office/drawing/2014/main" id="{692B52CD-CB1F-4D61-9BA9-9DD76DBFC03B}"/>
              </a:ext>
            </a:extLst>
          </p:cNvPr>
          <p:cNvSpPr>
            <a:spLocks noGrp="1"/>
          </p:cNvSpPr>
          <p:nvPr>
            <p:ph type="sldNum" sz="quarter" idx="11"/>
          </p:nvPr>
        </p:nvSpPr>
        <p:spPr/>
        <p:txBody>
          <a:bodyPr/>
          <a:lstStyle/>
          <a:p>
            <a:pPr>
              <a:defRPr/>
            </a:pPr>
            <a:fld id="{139A5B1F-4509-42F5-93FA-FB60A45BB38D}" type="slidenum">
              <a:rPr lang="de-DE" altLang="de-DE" smtClean="0"/>
              <a:pPr>
                <a:defRPr/>
              </a:pPr>
              <a:t>32</a:t>
            </a:fld>
            <a:endParaRPr lang="de-DE" altLang="de-DE"/>
          </a:p>
        </p:txBody>
      </p:sp>
    </p:spTree>
    <p:extLst>
      <p:ext uri="{BB962C8B-B14F-4D97-AF65-F5344CB8AC3E}">
        <p14:creationId xmlns:p14="http://schemas.microsoft.com/office/powerpoint/2010/main" val="217801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1026"/>
          <p:cNvSpPr>
            <a:spLocks noGrp="1" noChangeArrowheads="1"/>
          </p:cNvSpPr>
          <p:nvPr>
            <p:ph type="title"/>
          </p:nvPr>
        </p:nvSpPr>
        <p:spPr/>
        <p:txBody>
          <a:bodyPr/>
          <a:lstStyle/>
          <a:p>
            <a:r>
              <a:rPr lang="de-DE" altLang="de-DE" b="1">
                <a:solidFill>
                  <a:srgbClr val="FF0000"/>
                </a:solidFill>
              </a:rPr>
              <a:t>Produktivitätsdifferenzen</a:t>
            </a:r>
            <a:r>
              <a:rPr lang="de-DE" altLang="de-DE"/>
              <a:t> (noch Außenhandel)</a:t>
            </a:r>
          </a:p>
        </p:txBody>
      </p:sp>
      <p:sp>
        <p:nvSpPr>
          <p:cNvPr id="29701" name="Rectangle 1027"/>
          <p:cNvSpPr>
            <a:spLocks noGrp="1" noChangeArrowheads="1"/>
          </p:cNvSpPr>
          <p:nvPr>
            <p:ph type="body" idx="1"/>
          </p:nvPr>
        </p:nvSpPr>
        <p:spPr>
          <a:xfrm>
            <a:off x="685800" y="1752600"/>
            <a:ext cx="7772400" cy="4845050"/>
          </a:xfrm>
          <a:solidFill>
            <a:schemeClr val="bg1">
              <a:alpha val="89803"/>
            </a:schemeClr>
          </a:solidFill>
        </p:spPr>
        <p:txBody>
          <a:bodyPr/>
          <a:lstStyle/>
          <a:p>
            <a:r>
              <a:rPr lang="de-DE" altLang="de-DE" sz="2400" dirty="0"/>
              <a:t>Das Land, dessen Produktivität schneller wächst (Effizienz des Mitteleinsatzes steigt, Kosten sinken c.p.), als die Produktivität der anderen Staaten, kann seine Güter preiswerter als diese auf den Weltmärkten anbieten.</a:t>
            </a:r>
          </a:p>
          <a:p>
            <a:pPr>
              <a:buFontTx/>
              <a:buNone/>
            </a:pPr>
            <a:r>
              <a:rPr lang="de-DE" altLang="de-DE" sz="2400" dirty="0"/>
              <a:t>	Folge: Die Nachfrage nach Gütern dieses Landes und damit seiner Währung steigt an.</a:t>
            </a:r>
          </a:p>
          <a:p>
            <a:pPr>
              <a:buFontTx/>
              <a:buNone/>
            </a:pPr>
            <a:r>
              <a:rPr lang="de-DE" altLang="de-DE" sz="2400" dirty="0"/>
              <a:t>	Konsequenz: Der Preis der Währung erhöht sich.</a:t>
            </a:r>
          </a:p>
          <a:p>
            <a:r>
              <a:rPr lang="de-DE" altLang="de-DE" sz="2400" dirty="0"/>
              <a:t>Frühindikatoren: Innovationspotential (F&amp;E-Aufwand, Patente), rechtliche Beschränkungen, Investitions-neigung, Branchenstruktur, Nutzungszuwächse bei Schlüsseltechnologien etc.</a:t>
            </a:r>
          </a:p>
        </p:txBody>
      </p:sp>
      <p:sp>
        <p:nvSpPr>
          <p:cNvPr id="4" name="Fußzeilenplatzhalter 3">
            <a:extLst>
              <a:ext uri="{FF2B5EF4-FFF2-40B4-BE49-F238E27FC236}">
                <a16:creationId xmlns:a16="http://schemas.microsoft.com/office/drawing/2014/main" id="{EB4FAB88-14DD-4BB3-BF23-D394A23F6D8E}"/>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6A1FA9D3-F9A7-418D-B876-3C94CA0FA409}"/>
              </a:ext>
            </a:extLst>
          </p:cNvPr>
          <p:cNvSpPr>
            <a:spLocks noGrp="1"/>
          </p:cNvSpPr>
          <p:nvPr>
            <p:ph type="sldNum" sz="quarter" idx="11"/>
          </p:nvPr>
        </p:nvSpPr>
        <p:spPr/>
        <p:txBody>
          <a:bodyPr/>
          <a:lstStyle/>
          <a:p>
            <a:pPr>
              <a:defRPr/>
            </a:pPr>
            <a:fld id="{629F4AAF-F582-4259-8A72-9FB14825BDC5}" type="slidenum">
              <a:rPr lang="de-DE" altLang="de-DE" smtClean="0"/>
              <a:pPr>
                <a:defRPr/>
              </a:pPr>
              <a:t>33</a:t>
            </a:fld>
            <a:endParaRPr lang="de-DE" altLang="de-D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1026"/>
          <p:cNvSpPr>
            <a:spLocks noGrp="1" noChangeArrowheads="1"/>
          </p:cNvSpPr>
          <p:nvPr>
            <p:ph type="title"/>
          </p:nvPr>
        </p:nvSpPr>
        <p:spPr>
          <a:xfrm>
            <a:off x="250825" y="692150"/>
            <a:ext cx="8424863" cy="533400"/>
          </a:xfrm>
        </p:spPr>
        <p:txBody>
          <a:bodyPr/>
          <a:lstStyle/>
          <a:p>
            <a:r>
              <a:rPr lang="de-DE" altLang="de-DE" b="1">
                <a:solidFill>
                  <a:srgbClr val="FF0000"/>
                </a:solidFill>
              </a:rPr>
              <a:t>Zinsparitätentheorie</a:t>
            </a:r>
            <a:endParaRPr lang="de-DE" altLang="de-DE"/>
          </a:p>
        </p:txBody>
      </p:sp>
      <p:sp>
        <p:nvSpPr>
          <p:cNvPr id="30725" name="Rectangle 1027"/>
          <p:cNvSpPr>
            <a:spLocks noGrp="1" noChangeArrowheads="1"/>
          </p:cNvSpPr>
          <p:nvPr>
            <p:ph type="body" idx="1"/>
          </p:nvPr>
        </p:nvSpPr>
        <p:spPr>
          <a:xfrm>
            <a:off x="323850" y="1268413"/>
            <a:ext cx="8280400" cy="4827587"/>
          </a:xfrm>
        </p:spPr>
        <p:txBody>
          <a:bodyPr/>
          <a:lstStyle/>
          <a:p>
            <a:pPr>
              <a:spcBef>
                <a:spcPct val="0"/>
              </a:spcBef>
            </a:pPr>
            <a:r>
              <a:rPr lang="de-DE" altLang="de-DE" dirty="0"/>
              <a:t>Erhöht sich bei vergleichbarer Entwicklung der Inflationsraten </a:t>
            </a:r>
            <a:r>
              <a:rPr lang="de-DE" altLang="de-DE" i="1" dirty="0"/>
              <a:t>das Zinsniveau im Ausland</a:t>
            </a:r>
            <a:r>
              <a:rPr lang="de-DE" altLang="de-DE" dirty="0"/>
              <a:t>, so fließt das Kapital dorthin, weil die Anlage in der fremden Währung mehr Rendite bringt. </a:t>
            </a:r>
          </a:p>
          <a:p>
            <a:pPr marL="327025" lvl="1" indent="0">
              <a:spcBef>
                <a:spcPct val="0"/>
              </a:spcBef>
              <a:buNone/>
            </a:pPr>
            <a:r>
              <a:rPr lang="de-DE" altLang="de-DE" sz="2000" i="1" dirty="0"/>
              <a:t>Steigt der Zins wegen höherer Inflation im Ausland stärker, so neutralisiert sich der Effekt tendenziell</a:t>
            </a:r>
          </a:p>
          <a:p>
            <a:pPr>
              <a:spcBef>
                <a:spcPct val="0"/>
              </a:spcBef>
            </a:pPr>
            <a:r>
              <a:rPr lang="de-DE" altLang="de-DE" dirty="0"/>
              <a:t>Dies bewirkt tendenziell eine Aufwertung der stärker nachgefragten Währung, was die Rendite beim Zurücktauschen in die heimische Währung zusätzlich erhöht.</a:t>
            </a:r>
          </a:p>
          <a:p>
            <a:pPr>
              <a:spcBef>
                <a:spcPct val="0"/>
              </a:spcBef>
            </a:pPr>
            <a:r>
              <a:rPr lang="de-DE" altLang="de-DE" dirty="0"/>
              <a:t>Frühindikatoren: Budgetpläne der öffentlichen Hand, Baugenehmigungen, Investitionsabsichten der Unternehmen, ...</a:t>
            </a:r>
          </a:p>
        </p:txBody>
      </p:sp>
      <p:sp>
        <p:nvSpPr>
          <p:cNvPr id="4" name="Fußzeilenplatzhalter 3">
            <a:extLst>
              <a:ext uri="{FF2B5EF4-FFF2-40B4-BE49-F238E27FC236}">
                <a16:creationId xmlns:a16="http://schemas.microsoft.com/office/drawing/2014/main" id="{2468E16A-DE71-46D8-A304-FEE851615024}"/>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6BB1EBC9-7B26-4B04-B3AA-2167EFFC07D3}"/>
              </a:ext>
            </a:extLst>
          </p:cNvPr>
          <p:cNvSpPr>
            <a:spLocks noGrp="1"/>
          </p:cNvSpPr>
          <p:nvPr>
            <p:ph type="sldNum" sz="quarter" idx="11"/>
          </p:nvPr>
        </p:nvSpPr>
        <p:spPr/>
        <p:txBody>
          <a:bodyPr/>
          <a:lstStyle/>
          <a:p>
            <a:pPr>
              <a:defRPr/>
            </a:pPr>
            <a:fld id="{629F4AAF-F582-4259-8A72-9FB14825BDC5}" type="slidenum">
              <a:rPr lang="de-DE" altLang="de-DE" smtClean="0"/>
              <a:pPr>
                <a:defRPr/>
              </a:pPr>
              <a:t>34</a:t>
            </a:fld>
            <a:endParaRPr lang="de-DE" altLang="de-DE"/>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uppieren 24">
            <a:extLst>
              <a:ext uri="{FF2B5EF4-FFF2-40B4-BE49-F238E27FC236}">
                <a16:creationId xmlns:a16="http://schemas.microsoft.com/office/drawing/2014/main" id="{80E7E26F-91A4-4C42-B1E4-3E446AC22C7D}"/>
              </a:ext>
            </a:extLst>
          </p:cNvPr>
          <p:cNvGrpSpPr/>
          <p:nvPr/>
        </p:nvGrpSpPr>
        <p:grpSpPr>
          <a:xfrm>
            <a:off x="404110" y="4581128"/>
            <a:ext cx="8200338" cy="1872208"/>
            <a:chOff x="404110" y="4581128"/>
            <a:chExt cx="8200338" cy="1872208"/>
          </a:xfrm>
        </p:grpSpPr>
        <p:grpSp>
          <p:nvGrpSpPr>
            <p:cNvPr id="18" name="Gruppieren 17">
              <a:extLst>
                <a:ext uri="{FF2B5EF4-FFF2-40B4-BE49-F238E27FC236}">
                  <a16:creationId xmlns:a16="http://schemas.microsoft.com/office/drawing/2014/main" id="{6CE9A89D-3096-43F2-B2AE-775D9F047C31}"/>
                </a:ext>
              </a:extLst>
            </p:cNvPr>
            <p:cNvGrpSpPr/>
            <p:nvPr/>
          </p:nvGrpSpPr>
          <p:grpSpPr>
            <a:xfrm>
              <a:off x="611560" y="4581128"/>
              <a:ext cx="7992888" cy="1872208"/>
              <a:chOff x="934668" y="4081264"/>
              <a:chExt cx="7453756" cy="1872208"/>
            </a:xfrm>
          </p:grpSpPr>
          <p:pic>
            <p:nvPicPr>
              <p:cNvPr id="15" name="Grafik 14">
                <a:extLst>
                  <a:ext uri="{FF2B5EF4-FFF2-40B4-BE49-F238E27FC236}">
                    <a16:creationId xmlns:a16="http://schemas.microsoft.com/office/drawing/2014/main" id="{FA97F16B-158E-430E-91FE-675B9C6363F1}"/>
                  </a:ext>
                </a:extLst>
              </p:cNvPr>
              <p:cNvPicPr>
                <a:picLocks noChangeAspect="1"/>
              </p:cNvPicPr>
              <p:nvPr/>
            </p:nvPicPr>
            <p:blipFill rotWithShape="1">
              <a:blip r:embed="rId2">
                <a:clrChange>
                  <a:clrFrom>
                    <a:srgbClr val="FFFFFF"/>
                  </a:clrFrom>
                  <a:clrTo>
                    <a:srgbClr val="FFFFFF">
                      <a:alpha val="0"/>
                    </a:srgbClr>
                  </a:clrTo>
                </a:clrChange>
              </a:blip>
              <a:srcRect l="1963" t="41600" r="57087" b="22001"/>
              <a:stretch/>
            </p:blipFill>
            <p:spPr>
              <a:xfrm>
                <a:off x="934668" y="4081264"/>
                <a:ext cx="5653556" cy="1872208"/>
              </a:xfrm>
              <a:prstGeom prst="rect">
                <a:avLst/>
              </a:prstGeom>
            </p:spPr>
          </p:pic>
          <p:sp>
            <p:nvSpPr>
              <p:cNvPr id="16" name="Textfeld 15">
                <a:extLst>
                  <a:ext uri="{FF2B5EF4-FFF2-40B4-BE49-F238E27FC236}">
                    <a16:creationId xmlns:a16="http://schemas.microsoft.com/office/drawing/2014/main" id="{CAA57594-F951-4066-BD98-FC4C7594D3F4}"/>
                  </a:ext>
                </a:extLst>
              </p:cNvPr>
              <p:cNvSpPr txBox="1"/>
              <p:nvPr/>
            </p:nvSpPr>
            <p:spPr>
              <a:xfrm>
                <a:off x="6521073" y="4321032"/>
                <a:ext cx="1800200" cy="276999"/>
              </a:xfrm>
              <a:prstGeom prst="rect">
                <a:avLst/>
              </a:prstGeom>
              <a:noFill/>
            </p:spPr>
            <p:txBody>
              <a:bodyPr wrap="square" rtlCol="0">
                <a:spAutoFit/>
              </a:bodyPr>
              <a:lstStyle/>
              <a:p>
                <a:r>
                  <a:rPr lang="de-DE" sz="1200" dirty="0"/>
                  <a:t>Dollar schwach</a:t>
                </a:r>
              </a:p>
            </p:txBody>
          </p:sp>
          <p:sp>
            <p:nvSpPr>
              <p:cNvPr id="17" name="Textfeld 16">
                <a:extLst>
                  <a:ext uri="{FF2B5EF4-FFF2-40B4-BE49-F238E27FC236}">
                    <a16:creationId xmlns:a16="http://schemas.microsoft.com/office/drawing/2014/main" id="{E0BF3761-65B7-4429-87CC-48163E39AFD6}"/>
                  </a:ext>
                </a:extLst>
              </p:cNvPr>
              <p:cNvSpPr txBox="1"/>
              <p:nvPr/>
            </p:nvSpPr>
            <p:spPr>
              <a:xfrm>
                <a:off x="6588224" y="5391797"/>
                <a:ext cx="1800200" cy="276999"/>
              </a:xfrm>
              <a:prstGeom prst="rect">
                <a:avLst/>
              </a:prstGeom>
              <a:noFill/>
            </p:spPr>
            <p:txBody>
              <a:bodyPr wrap="square" rtlCol="0">
                <a:spAutoFit/>
              </a:bodyPr>
              <a:lstStyle/>
              <a:p>
                <a:r>
                  <a:rPr lang="de-DE" sz="1200" dirty="0"/>
                  <a:t>Dollar stark</a:t>
                </a:r>
              </a:p>
            </p:txBody>
          </p:sp>
        </p:grpSp>
        <p:sp>
          <p:nvSpPr>
            <p:cNvPr id="19" name="Textfeld 18">
              <a:extLst>
                <a:ext uri="{FF2B5EF4-FFF2-40B4-BE49-F238E27FC236}">
                  <a16:creationId xmlns:a16="http://schemas.microsoft.com/office/drawing/2014/main" id="{2A103EC4-1DE4-439C-A415-693E0C30C012}"/>
                </a:ext>
              </a:extLst>
            </p:cNvPr>
            <p:cNvSpPr txBox="1"/>
            <p:nvPr/>
          </p:nvSpPr>
          <p:spPr>
            <a:xfrm>
              <a:off x="404110" y="5242247"/>
              <a:ext cx="576064" cy="461665"/>
            </a:xfrm>
            <a:prstGeom prst="rect">
              <a:avLst/>
            </a:prstGeom>
            <a:noFill/>
          </p:spPr>
          <p:txBody>
            <a:bodyPr wrap="square" rtlCol="0">
              <a:spAutoFit/>
            </a:bodyPr>
            <a:lstStyle/>
            <a:p>
              <a:r>
                <a:rPr lang="de-DE" sz="800" dirty="0"/>
                <a:t>EZB neu 1998</a:t>
              </a:r>
            </a:p>
          </p:txBody>
        </p:sp>
        <p:sp>
          <p:nvSpPr>
            <p:cNvPr id="20" name="Textfeld 19">
              <a:extLst>
                <a:ext uri="{FF2B5EF4-FFF2-40B4-BE49-F238E27FC236}">
                  <a16:creationId xmlns:a16="http://schemas.microsoft.com/office/drawing/2014/main" id="{8C20E91D-E426-4F3C-AAB8-CDEA3FF1F5C6}"/>
                </a:ext>
              </a:extLst>
            </p:cNvPr>
            <p:cNvSpPr txBox="1"/>
            <p:nvPr/>
          </p:nvSpPr>
          <p:spPr>
            <a:xfrm>
              <a:off x="1069031" y="6168660"/>
              <a:ext cx="720080" cy="215444"/>
            </a:xfrm>
            <a:prstGeom prst="rect">
              <a:avLst/>
            </a:prstGeom>
            <a:noFill/>
          </p:spPr>
          <p:txBody>
            <a:bodyPr wrap="square" rtlCol="0">
              <a:spAutoFit/>
            </a:bodyPr>
            <a:lstStyle/>
            <a:p>
              <a:r>
                <a:rPr lang="de-DE" sz="800" dirty="0"/>
                <a:t>11.09.2001</a:t>
              </a:r>
            </a:p>
          </p:txBody>
        </p:sp>
        <p:sp>
          <p:nvSpPr>
            <p:cNvPr id="21" name="Textfeld 20">
              <a:extLst>
                <a:ext uri="{FF2B5EF4-FFF2-40B4-BE49-F238E27FC236}">
                  <a16:creationId xmlns:a16="http://schemas.microsoft.com/office/drawing/2014/main" id="{767A356A-3BFC-4D90-BD76-BA925816EED8}"/>
                </a:ext>
              </a:extLst>
            </p:cNvPr>
            <p:cNvSpPr txBox="1"/>
            <p:nvPr/>
          </p:nvSpPr>
          <p:spPr>
            <a:xfrm>
              <a:off x="2373312" y="5517232"/>
              <a:ext cx="974551" cy="215444"/>
            </a:xfrm>
            <a:prstGeom prst="rect">
              <a:avLst/>
            </a:prstGeom>
            <a:noFill/>
          </p:spPr>
          <p:txBody>
            <a:bodyPr wrap="square" rtlCol="0">
              <a:spAutoFit/>
            </a:bodyPr>
            <a:lstStyle/>
            <a:p>
              <a:r>
                <a:rPr lang="de-DE" sz="800" dirty="0"/>
                <a:t>Weltfinanzkrise</a:t>
              </a:r>
            </a:p>
          </p:txBody>
        </p:sp>
        <p:sp>
          <p:nvSpPr>
            <p:cNvPr id="22" name="Textfeld 21">
              <a:extLst>
                <a:ext uri="{FF2B5EF4-FFF2-40B4-BE49-F238E27FC236}">
                  <a16:creationId xmlns:a16="http://schemas.microsoft.com/office/drawing/2014/main" id="{C26BF85B-077F-4DD8-9302-A97CE1FDC29E}"/>
                </a:ext>
              </a:extLst>
            </p:cNvPr>
            <p:cNvSpPr txBox="1"/>
            <p:nvPr/>
          </p:nvSpPr>
          <p:spPr>
            <a:xfrm>
              <a:off x="4211960" y="5891661"/>
              <a:ext cx="504056" cy="461665"/>
            </a:xfrm>
            <a:prstGeom prst="rect">
              <a:avLst/>
            </a:prstGeom>
            <a:noFill/>
          </p:spPr>
          <p:txBody>
            <a:bodyPr wrap="square" rtlCol="0">
              <a:spAutoFit/>
            </a:bodyPr>
            <a:lstStyle/>
            <a:p>
              <a:r>
                <a:rPr lang="de-DE" sz="800" dirty="0"/>
                <a:t>Krim Besetzung</a:t>
              </a:r>
            </a:p>
          </p:txBody>
        </p:sp>
        <p:sp>
          <p:nvSpPr>
            <p:cNvPr id="23" name="Textfeld 22">
              <a:extLst>
                <a:ext uri="{FF2B5EF4-FFF2-40B4-BE49-F238E27FC236}">
                  <a16:creationId xmlns:a16="http://schemas.microsoft.com/office/drawing/2014/main" id="{9A72AAE6-FBEF-46CB-B98F-8C72C0F9DAD0}"/>
                </a:ext>
              </a:extLst>
            </p:cNvPr>
            <p:cNvSpPr txBox="1"/>
            <p:nvPr/>
          </p:nvSpPr>
          <p:spPr>
            <a:xfrm>
              <a:off x="3736060" y="5576207"/>
              <a:ext cx="666155" cy="215444"/>
            </a:xfrm>
            <a:prstGeom prst="rect">
              <a:avLst/>
            </a:prstGeom>
            <a:noFill/>
          </p:spPr>
          <p:txBody>
            <a:bodyPr wrap="square" rtlCol="0">
              <a:spAutoFit/>
            </a:bodyPr>
            <a:lstStyle/>
            <a:p>
              <a:r>
                <a:rPr lang="de-DE" sz="800" dirty="0"/>
                <a:t>Euro-Krise</a:t>
              </a:r>
            </a:p>
          </p:txBody>
        </p:sp>
        <p:sp>
          <p:nvSpPr>
            <p:cNvPr id="24" name="Textfeld 23">
              <a:extLst>
                <a:ext uri="{FF2B5EF4-FFF2-40B4-BE49-F238E27FC236}">
                  <a16:creationId xmlns:a16="http://schemas.microsoft.com/office/drawing/2014/main" id="{CF4443D5-38F3-4924-A049-CFA3B5AF3D71}"/>
                </a:ext>
              </a:extLst>
            </p:cNvPr>
            <p:cNvSpPr txBox="1"/>
            <p:nvPr/>
          </p:nvSpPr>
          <p:spPr>
            <a:xfrm>
              <a:off x="5364088" y="5830106"/>
              <a:ext cx="504056" cy="215444"/>
            </a:xfrm>
            <a:prstGeom prst="rect">
              <a:avLst/>
            </a:prstGeom>
            <a:noFill/>
          </p:spPr>
          <p:txBody>
            <a:bodyPr wrap="square" rtlCol="0">
              <a:spAutoFit/>
            </a:bodyPr>
            <a:lstStyle/>
            <a:p>
              <a:r>
                <a:rPr lang="de-DE" sz="800" dirty="0"/>
                <a:t>Trump</a:t>
              </a:r>
            </a:p>
          </p:txBody>
        </p:sp>
      </p:grpSp>
      <p:grpSp>
        <p:nvGrpSpPr>
          <p:cNvPr id="14" name="Gruppieren 13">
            <a:extLst>
              <a:ext uri="{FF2B5EF4-FFF2-40B4-BE49-F238E27FC236}">
                <a16:creationId xmlns:a16="http://schemas.microsoft.com/office/drawing/2014/main" id="{E850E013-0F5E-44C7-85C7-F604987251AA}"/>
              </a:ext>
            </a:extLst>
          </p:cNvPr>
          <p:cNvGrpSpPr/>
          <p:nvPr/>
        </p:nvGrpSpPr>
        <p:grpSpPr>
          <a:xfrm>
            <a:off x="251520" y="1196751"/>
            <a:ext cx="5976664" cy="3816425"/>
            <a:chOff x="251520" y="1196751"/>
            <a:chExt cx="5976664" cy="3816425"/>
          </a:xfrm>
        </p:grpSpPr>
        <p:pic>
          <p:nvPicPr>
            <p:cNvPr id="7" name="Grafik 6">
              <a:extLst>
                <a:ext uri="{FF2B5EF4-FFF2-40B4-BE49-F238E27FC236}">
                  <a16:creationId xmlns:a16="http://schemas.microsoft.com/office/drawing/2014/main" id="{F106E63F-9606-4F68-B760-9FEAA4A0753A}"/>
                </a:ext>
              </a:extLst>
            </p:cNvPr>
            <p:cNvPicPr>
              <a:picLocks noChangeAspect="1"/>
            </p:cNvPicPr>
            <p:nvPr/>
          </p:nvPicPr>
          <p:blipFill rotWithShape="1">
            <a:blip r:embed="rId3"/>
            <a:srcRect l="27163" t="33201" r="29526" b="17631"/>
            <a:stretch/>
          </p:blipFill>
          <p:spPr>
            <a:xfrm>
              <a:off x="251520" y="1196751"/>
              <a:ext cx="5976664" cy="3816425"/>
            </a:xfrm>
            <a:prstGeom prst="rect">
              <a:avLst/>
            </a:prstGeom>
          </p:spPr>
        </p:pic>
        <p:sp>
          <p:nvSpPr>
            <p:cNvPr id="11" name="Rechteck 10">
              <a:extLst>
                <a:ext uri="{FF2B5EF4-FFF2-40B4-BE49-F238E27FC236}">
                  <a16:creationId xmlns:a16="http://schemas.microsoft.com/office/drawing/2014/main" id="{AD0ABE1D-AE79-42FE-A3FB-8CDDE1E2BEA7}"/>
                </a:ext>
              </a:extLst>
            </p:cNvPr>
            <p:cNvSpPr/>
            <p:nvPr/>
          </p:nvSpPr>
          <p:spPr bwMode="auto">
            <a:xfrm>
              <a:off x="971600" y="3789040"/>
              <a:ext cx="1584176"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2" name="Rechteck 11">
              <a:extLst>
                <a:ext uri="{FF2B5EF4-FFF2-40B4-BE49-F238E27FC236}">
                  <a16:creationId xmlns:a16="http://schemas.microsoft.com/office/drawing/2014/main" id="{0AA32CD1-0D5D-41A1-9BB6-421E394A8CE2}"/>
                </a:ext>
              </a:extLst>
            </p:cNvPr>
            <p:cNvSpPr/>
            <p:nvPr/>
          </p:nvSpPr>
          <p:spPr bwMode="auto">
            <a:xfrm>
              <a:off x="980174" y="4085456"/>
              <a:ext cx="2367689"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sp>
          <p:nvSpPr>
            <p:cNvPr id="13" name="Rechteck 12">
              <a:extLst>
                <a:ext uri="{FF2B5EF4-FFF2-40B4-BE49-F238E27FC236}">
                  <a16:creationId xmlns:a16="http://schemas.microsoft.com/office/drawing/2014/main" id="{70E47824-649E-4AAA-9F1E-1115EE7B8501}"/>
                </a:ext>
              </a:extLst>
            </p:cNvPr>
            <p:cNvSpPr/>
            <p:nvPr/>
          </p:nvSpPr>
          <p:spPr bwMode="auto">
            <a:xfrm>
              <a:off x="970282" y="4327970"/>
              <a:ext cx="2367689" cy="144016"/>
            </a:xfrm>
            <a:prstGeom prst="rect">
              <a:avLst/>
            </a:prstGeom>
            <a:solidFill>
              <a:schemeClr val="bg1"/>
            </a:solidFill>
            <a:ln w="9525" cap="flat" cmpd="sng" algn="ctr">
              <a:no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grpSp>
      <p:pic>
        <p:nvPicPr>
          <p:cNvPr id="10" name="Grafik 9">
            <a:extLst>
              <a:ext uri="{FF2B5EF4-FFF2-40B4-BE49-F238E27FC236}">
                <a16:creationId xmlns:a16="http://schemas.microsoft.com/office/drawing/2014/main" id="{F14D1A04-8BD5-4A40-8E78-D464BA64949F}"/>
              </a:ext>
            </a:extLst>
          </p:cNvPr>
          <p:cNvPicPr>
            <a:picLocks noChangeAspect="1"/>
          </p:cNvPicPr>
          <p:nvPr/>
        </p:nvPicPr>
        <p:blipFill rotWithShape="1">
          <a:blip r:embed="rId4">
            <a:clrChange>
              <a:clrFrom>
                <a:srgbClr val="FCFFFF"/>
              </a:clrFrom>
              <a:clrTo>
                <a:srgbClr val="FCFFFF">
                  <a:alpha val="0"/>
                </a:srgbClr>
              </a:clrTo>
            </a:clrChange>
            <a:extLst>
              <a:ext uri="{28A0092B-C50C-407E-A947-70E740481C1C}">
                <a14:useLocalDpi xmlns:a14="http://schemas.microsoft.com/office/drawing/2010/main" val="0"/>
              </a:ext>
            </a:extLst>
          </a:blip>
          <a:srcRect t="6694" b="17428"/>
          <a:stretch/>
        </p:blipFill>
        <p:spPr>
          <a:xfrm>
            <a:off x="385698" y="80836"/>
            <a:ext cx="5914494" cy="4860332"/>
          </a:xfrm>
          <a:prstGeom prst="rect">
            <a:avLst/>
          </a:prstGeom>
        </p:spPr>
      </p:pic>
      <p:sp>
        <p:nvSpPr>
          <p:cNvPr id="4" name="Fußzeilenplatzhalter 3">
            <a:extLst>
              <a:ext uri="{FF2B5EF4-FFF2-40B4-BE49-F238E27FC236}">
                <a16:creationId xmlns:a16="http://schemas.microsoft.com/office/drawing/2014/main" id="{412BA25D-B9D1-4374-A290-E7959E53D80F}"/>
              </a:ext>
            </a:extLst>
          </p:cNvPr>
          <p:cNvSpPr>
            <a:spLocks noGrp="1"/>
          </p:cNvSpPr>
          <p:nvPr>
            <p:ph type="ftr" sz="quarter" idx="10"/>
          </p:nvPr>
        </p:nvSpPr>
        <p:spPr/>
        <p:txBody>
          <a:bodyPr/>
          <a:lstStyle/>
          <a:p>
            <a:pPr>
              <a:defRPr/>
            </a:pPr>
            <a:r>
              <a:rPr lang="de-DE"/>
              <a:t>© Anselm Dohle-Beltinger 2022</a:t>
            </a:r>
          </a:p>
        </p:txBody>
      </p:sp>
      <p:sp>
        <p:nvSpPr>
          <p:cNvPr id="8" name="Foliennummernplatzhalter 7">
            <a:extLst>
              <a:ext uri="{FF2B5EF4-FFF2-40B4-BE49-F238E27FC236}">
                <a16:creationId xmlns:a16="http://schemas.microsoft.com/office/drawing/2014/main" id="{85330CA4-FC89-45EE-8D8E-F335937BC70D}"/>
              </a:ext>
            </a:extLst>
          </p:cNvPr>
          <p:cNvSpPr>
            <a:spLocks noGrp="1"/>
          </p:cNvSpPr>
          <p:nvPr>
            <p:ph type="sldNum" sz="quarter" idx="11"/>
          </p:nvPr>
        </p:nvSpPr>
        <p:spPr/>
        <p:txBody>
          <a:bodyPr/>
          <a:lstStyle/>
          <a:p>
            <a:pPr>
              <a:defRPr/>
            </a:pPr>
            <a:fld id="{F6BF9857-9166-4EAE-BF0C-477A854310D2}" type="slidenum">
              <a:rPr lang="de-DE" altLang="de-DE" smtClean="0"/>
              <a:pPr>
                <a:defRPr/>
              </a:pPr>
              <a:t>35</a:t>
            </a:fld>
            <a:endParaRPr lang="de-DE" altLang="de-DE"/>
          </a:p>
        </p:txBody>
      </p:sp>
      <p:sp>
        <p:nvSpPr>
          <p:cNvPr id="2" name="Textfeld 1">
            <a:extLst>
              <a:ext uri="{FF2B5EF4-FFF2-40B4-BE49-F238E27FC236}">
                <a16:creationId xmlns:a16="http://schemas.microsoft.com/office/drawing/2014/main" id="{DFE2BE3C-E9E5-40E7-931F-E84DA5DE6981}"/>
              </a:ext>
            </a:extLst>
          </p:cNvPr>
          <p:cNvSpPr txBox="1"/>
          <p:nvPr/>
        </p:nvSpPr>
        <p:spPr>
          <a:xfrm>
            <a:off x="6362363" y="1196751"/>
            <a:ext cx="2761058" cy="2062103"/>
          </a:xfrm>
          <a:prstGeom prst="rect">
            <a:avLst/>
          </a:prstGeom>
          <a:noFill/>
        </p:spPr>
        <p:txBody>
          <a:bodyPr wrap="square" rtlCol="0">
            <a:spAutoFit/>
          </a:bodyPr>
          <a:lstStyle/>
          <a:p>
            <a:r>
              <a:rPr lang="de-DE" sz="1600" dirty="0">
                <a:solidFill>
                  <a:srgbClr val="FF0000"/>
                </a:solidFill>
              </a:rPr>
              <a:t>Problem: </a:t>
            </a:r>
          </a:p>
          <a:p>
            <a:r>
              <a:rPr lang="de-DE" sz="1600" dirty="0">
                <a:solidFill>
                  <a:srgbClr val="FF0000"/>
                </a:solidFill>
              </a:rPr>
              <a:t>Zinsen ändern sich selten im luftleeren Raum, sondern zumeist als Reaktion auf geldpolitische (Inflation) oder realwirtschaftliche (Wachstum, Arbeitslosigkeit) Einflüsse.</a:t>
            </a:r>
          </a:p>
        </p:txBody>
      </p:sp>
    </p:spTree>
    <p:extLst>
      <p:ext uri="{BB962C8B-B14F-4D97-AF65-F5344CB8AC3E}">
        <p14:creationId xmlns:p14="http://schemas.microsoft.com/office/powerpoint/2010/main" val="178161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a:xfrm>
            <a:off x="715963" y="692150"/>
            <a:ext cx="7772400" cy="609600"/>
          </a:xfrm>
        </p:spPr>
        <p:txBody>
          <a:bodyPr/>
          <a:lstStyle/>
          <a:p>
            <a:r>
              <a:rPr lang="de-DE" altLang="de-DE" b="1">
                <a:solidFill>
                  <a:srgbClr val="FF0000"/>
                </a:solidFill>
              </a:rPr>
              <a:t>Wachstumsunterschiede</a:t>
            </a:r>
          </a:p>
        </p:txBody>
      </p:sp>
      <p:sp>
        <p:nvSpPr>
          <p:cNvPr id="31749" name="Rectangle 3"/>
          <p:cNvSpPr>
            <a:spLocks noGrp="1" noChangeArrowheads="1"/>
          </p:cNvSpPr>
          <p:nvPr>
            <p:ph type="body" idx="1"/>
          </p:nvPr>
        </p:nvSpPr>
        <p:spPr>
          <a:xfrm>
            <a:off x="685800" y="1412875"/>
            <a:ext cx="7772400" cy="4683125"/>
          </a:xfrm>
        </p:spPr>
        <p:txBody>
          <a:bodyPr/>
          <a:lstStyle/>
          <a:p>
            <a:pPr lvl="1"/>
            <a:r>
              <a:rPr lang="de-DE" altLang="de-DE" sz="2200"/>
              <a:t>Ein dynamisches Wirtschaftswachstum steht mit allen drei bisher vorgestellten Ansatzpunkten in Beziehung.</a:t>
            </a:r>
          </a:p>
          <a:p>
            <a:pPr lvl="2"/>
            <a:r>
              <a:rPr lang="de-DE" altLang="de-DE" sz="1800"/>
              <a:t>Eine anziehende Güternachfrage eröffnet den Güterherstellern bis zu einer Anpassung der Produktionskapazitäten zusätzliche Preisspielräume (</a:t>
            </a:r>
            <a:r>
              <a:rPr lang="de-DE" altLang="de-DE" sz="1800">
                <a:solidFill>
                  <a:srgbClr val="FF0000"/>
                </a:solidFill>
              </a:rPr>
              <a:t>Kaufkraftparität</a:t>
            </a:r>
            <a:r>
              <a:rPr lang="de-DE" altLang="de-DE" sz="1800"/>
              <a:t>: Preis der Währung fällt)</a:t>
            </a:r>
          </a:p>
          <a:p>
            <a:pPr lvl="2"/>
            <a:r>
              <a:rPr lang="de-DE" altLang="de-DE" sz="1800"/>
              <a:t>Sie ermöglicht bzw. verlangt nach Investitionen, die oftmals mit Produktivitätszuwächsen einher gehen (</a:t>
            </a:r>
            <a:r>
              <a:rPr lang="de-DE" altLang="de-DE" sz="1800">
                <a:solidFill>
                  <a:srgbClr val="FF0000"/>
                </a:solidFill>
              </a:rPr>
              <a:t>Produktivitätsdifferenzen</a:t>
            </a:r>
            <a:r>
              <a:rPr lang="de-DE" altLang="de-DE" sz="1800"/>
              <a:t>: Preis steigt)</a:t>
            </a:r>
          </a:p>
          <a:p>
            <a:pPr lvl="2"/>
            <a:r>
              <a:rPr lang="de-DE" altLang="de-DE" sz="1800"/>
              <a:t>Investitionen und private Güternachfrage führen oftmals zu einem deutlichen Anstieg der privaten Kreditnachfrage und damit zu einer Zinserhöhung (</a:t>
            </a:r>
            <a:r>
              <a:rPr lang="de-DE" altLang="de-DE" sz="1800">
                <a:solidFill>
                  <a:srgbClr val="FF0000"/>
                </a:solidFill>
              </a:rPr>
              <a:t>Zinsparität</a:t>
            </a:r>
            <a:r>
              <a:rPr lang="de-DE" altLang="de-DE" sz="1800"/>
              <a:t>: Preis der Währung steigt zumindest solange wie das Abwertungsrisiko aufgrund Inflation (s.o.) als gering angesehen wird).</a:t>
            </a:r>
          </a:p>
          <a:p>
            <a:pPr lvl="2"/>
            <a:r>
              <a:rPr lang="de-DE" altLang="de-DE" sz="1800"/>
              <a:t>Gute Wirtschaftsentwicklung schafft spekulatives Interesse an Aktien aus diesem Wirtschaftsraum (Preis der Währung steigt)</a:t>
            </a:r>
            <a:endParaRPr lang="de-DE" altLang="de-DE" sz="1800">
              <a:sym typeface="Symbol" panose="05050102010706020507" pitchFamily="18" charset="2"/>
            </a:endParaRPr>
          </a:p>
        </p:txBody>
      </p:sp>
      <p:sp>
        <p:nvSpPr>
          <p:cNvPr id="4" name="Fußzeilenplatzhalter 3">
            <a:extLst>
              <a:ext uri="{FF2B5EF4-FFF2-40B4-BE49-F238E27FC236}">
                <a16:creationId xmlns:a16="http://schemas.microsoft.com/office/drawing/2014/main" id="{A6293DF3-3D98-4E03-B5D3-32A7A7934A1A}"/>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8070AD86-AF14-4F53-A55A-EBDDD1DB9608}"/>
              </a:ext>
            </a:extLst>
          </p:cNvPr>
          <p:cNvSpPr>
            <a:spLocks noGrp="1"/>
          </p:cNvSpPr>
          <p:nvPr>
            <p:ph type="sldNum" sz="quarter" idx="11"/>
          </p:nvPr>
        </p:nvSpPr>
        <p:spPr/>
        <p:txBody>
          <a:bodyPr/>
          <a:lstStyle/>
          <a:p>
            <a:pPr>
              <a:defRPr/>
            </a:pPr>
            <a:fld id="{629F4AAF-F582-4259-8A72-9FB14825BDC5}" type="slidenum">
              <a:rPr lang="de-DE" altLang="de-DE" smtClean="0"/>
              <a:pPr>
                <a:defRPr/>
              </a:pPr>
              <a:t>36</a:t>
            </a:fld>
            <a:endParaRPr lang="de-DE" altLang="de-DE"/>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a:xfrm>
            <a:off x="755650" y="981075"/>
            <a:ext cx="7772400" cy="609600"/>
          </a:xfrm>
        </p:spPr>
        <p:txBody>
          <a:bodyPr/>
          <a:lstStyle/>
          <a:p>
            <a:r>
              <a:rPr lang="de-DE" altLang="de-DE" b="1">
                <a:solidFill>
                  <a:srgbClr val="FF0000"/>
                </a:solidFill>
              </a:rPr>
              <a:t>Wachstumsunterschiede</a:t>
            </a:r>
          </a:p>
        </p:txBody>
      </p:sp>
      <p:sp>
        <p:nvSpPr>
          <p:cNvPr id="32773" name="Rectangle 3"/>
          <p:cNvSpPr>
            <a:spLocks noGrp="1" noChangeArrowheads="1"/>
          </p:cNvSpPr>
          <p:nvPr>
            <p:ph type="body" idx="1"/>
          </p:nvPr>
        </p:nvSpPr>
        <p:spPr>
          <a:xfrm>
            <a:off x="685800" y="1844675"/>
            <a:ext cx="7772400" cy="4251325"/>
          </a:xfrm>
        </p:spPr>
        <p:txBody>
          <a:bodyPr/>
          <a:lstStyle/>
          <a:p>
            <a:pPr lvl="1"/>
            <a:r>
              <a:rPr lang="de-DE" altLang="de-DE" sz="2200"/>
              <a:t>Ein nicht zu vernachlässigender Effekt ist,</a:t>
            </a:r>
            <a:r>
              <a:rPr lang="de-DE" altLang="de-DE" sz="2000"/>
              <a:t> dass bei einem starken Wachstum meist die Importe stärker wachsen als die Exporte (man gönnt sich was). Dies schwächt die heimische Währung.</a:t>
            </a:r>
          </a:p>
          <a:p>
            <a:pPr lvl="1"/>
            <a:r>
              <a:rPr lang="de-DE" altLang="de-DE" sz="2800"/>
              <a:t>Der Gesamteffekt hängt wesentlich von der Stärke der Inflation ab. Je niedriger sie ist, desto deutlicher kann die Aufwertung gegenüber Ländern mit geringerem Wachstum ausfallen.</a:t>
            </a:r>
          </a:p>
          <a:p>
            <a:pPr lvl="1">
              <a:spcBef>
                <a:spcPct val="0"/>
              </a:spcBef>
              <a:buFontTx/>
              <a:buNone/>
            </a:pPr>
            <a:r>
              <a:rPr lang="de-DE" altLang="de-DE" sz="2000"/>
              <a:t>	</a:t>
            </a:r>
            <a:r>
              <a:rPr lang="de-DE" altLang="de-DE" sz="1600"/>
              <a:t>Frühindikatoren für das Wachstum: Geschäftsklimaindex, Auftragseingänge, ...</a:t>
            </a:r>
            <a:endParaRPr lang="de-DE" altLang="de-DE" sz="1600">
              <a:sym typeface="Symbol" panose="05050102010706020507" pitchFamily="18" charset="2"/>
            </a:endParaRPr>
          </a:p>
          <a:p>
            <a:pPr lvl="1">
              <a:buFontTx/>
              <a:buNone/>
            </a:pPr>
            <a:endParaRPr lang="de-DE" altLang="de-DE" sz="2000">
              <a:sym typeface="Symbol" panose="05050102010706020507" pitchFamily="18" charset="2"/>
            </a:endParaRPr>
          </a:p>
        </p:txBody>
      </p:sp>
      <p:sp>
        <p:nvSpPr>
          <p:cNvPr id="4" name="Fußzeilenplatzhalter 3">
            <a:extLst>
              <a:ext uri="{FF2B5EF4-FFF2-40B4-BE49-F238E27FC236}">
                <a16:creationId xmlns:a16="http://schemas.microsoft.com/office/drawing/2014/main" id="{69126475-1FBF-4D13-8B29-9B37C34151DF}"/>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90900E7B-B238-4020-A51D-B5EF2EF3077D}"/>
              </a:ext>
            </a:extLst>
          </p:cNvPr>
          <p:cNvSpPr>
            <a:spLocks noGrp="1"/>
          </p:cNvSpPr>
          <p:nvPr>
            <p:ph type="sldNum" sz="quarter" idx="11"/>
          </p:nvPr>
        </p:nvSpPr>
        <p:spPr/>
        <p:txBody>
          <a:bodyPr/>
          <a:lstStyle/>
          <a:p>
            <a:pPr>
              <a:defRPr/>
            </a:pPr>
            <a:fld id="{629F4AAF-F582-4259-8A72-9FB14825BDC5}" type="slidenum">
              <a:rPr lang="de-DE" altLang="de-DE" smtClean="0"/>
              <a:pPr>
                <a:defRPr/>
              </a:pPr>
              <a:t>37</a:t>
            </a:fld>
            <a:endParaRPr lang="de-DE" altLang="de-DE"/>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450850" y="1773238"/>
            <a:ext cx="8207375" cy="2305050"/>
          </a:xfrm>
          <a:noFill/>
        </p:spPr>
        <p:txBody>
          <a:bodyPr/>
          <a:lstStyle/>
          <a:p>
            <a:r>
              <a:rPr lang="de-DE" altLang="de-DE">
                <a:highlight>
                  <a:srgbClr val="FFFF00"/>
                </a:highlight>
              </a:rPr>
              <a:t>Selbstregulierung von Überschüssen durch Wechselkursschwankungen</a:t>
            </a:r>
          </a:p>
        </p:txBody>
      </p:sp>
      <p:sp>
        <p:nvSpPr>
          <p:cNvPr id="4" name="Fußzeilenplatzhalter 3">
            <a:extLst>
              <a:ext uri="{FF2B5EF4-FFF2-40B4-BE49-F238E27FC236}">
                <a16:creationId xmlns:a16="http://schemas.microsoft.com/office/drawing/2014/main" id="{2767FD54-48EC-45AC-9D79-41CA4D7B1FC2}"/>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BAE75086-5D19-4E81-81C9-6016723574F3}"/>
              </a:ext>
            </a:extLst>
          </p:cNvPr>
          <p:cNvSpPr>
            <a:spLocks noGrp="1"/>
          </p:cNvSpPr>
          <p:nvPr>
            <p:ph type="sldNum" sz="quarter" idx="11"/>
          </p:nvPr>
        </p:nvSpPr>
        <p:spPr/>
        <p:txBody>
          <a:bodyPr/>
          <a:lstStyle/>
          <a:p>
            <a:pPr>
              <a:defRPr/>
            </a:pPr>
            <a:fld id="{139A5B1F-4509-42F5-93FA-FB60A45BB38D}" type="slidenum">
              <a:rPr lang="de-DE" altLang="de-DE" smtClean="0"/>
              <a:pPr>
                <a:defRPr/>
              </a:pPr>
              <a:t>38</a:t>
            </a:fld>
            <a:endParaRPr lang="de-DE" altLang="de-DE"/>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de-DE" altLang="de-DE" sz="3200"/>
              <a:t>Folgen hoher Außenhandelsüberschüsse</a:t>
            </a:r>
          </a:p>
        </p:txBody>
      </p:sp>
      <p:sp>
        <p:nvSpPr>
          <p:cNvPr id="34821" name="Rectangle 3"/>
          <p:cNvSpPr>
            <a:spLocks noGrp="1" noChangeArrowheads="1"/>
          </p:cNvSpPr>
          <p:nvPr>
            <p:ph type="body" sz="half" idx="1"/>
          </p:nvPr>
        </p:nvSpPr>
        <p:spPr>
          <a:xfrm>
            <a:off x="466725" y="1989138"/>
            <a:ext cx="6108700" cy="4114800"/>
          </a:xfrm>
        </p:spPr>
        <p:txBody>
          <a:bodyPr/>
          <a:lstStyle/>
          <a:p>
            <a:pPr>
              <a:lnSpc>
                <a:spcPct val="90000"/>
              </a:lnSpc>
            </a:pPr>
            <a:r>
              <a:rPr lang="de-DE" altLang="de-DE" sz="2400"/>
              <a:t>Die Nachfrage nach der Währung des Exportlandes steigt deutlich.</a:t>
            </a:r>
          </a:p>
          <a:p>
            <a:pPr>
              <a:lnSpc>
                <a:spcPct val="90000"/>
              </a:lnSpc>
            </a:pPr>
            <a:r>
              <a:rPr lang="de-DE" altLang="de-DE" sz="2400"/>
              <a:t>Damit verteuern sich seine Ausfuhren für die Importeure des Abnehmerlandes</a:t>
            </a:r>
          </a:p>
          <a:p>
            <a:pPr>
              <a:lnSpc>
                <a:spcPct val="90000"/>
              </a:lnSpc>
            </a:pPr>
            <a:r>
              <a:rPr lang="de-DE" altLang="de-DE" sz="2400"/>
              <a:t>Die Nachfrage nach den Gütern lässt nach und der Wechselkurs sinkt wieder.</a:t>
            </a:r>
          </a:p>
          <a:p>
            <a:pPr>
              <a:lnSpc>
                <a:spcPct val="90000"/>
              </a:lnSpc>
            </a:pPr>
            <a:r>
              <a:rPr lang="de-DE" altLang="de-DE" sz="2400"/>
              <a:t>Zugleich verbilligen sich für das Exportland die Importe und die Nachfrage nach ihnen steigt.</a:t>
            </a:r>
          </a:p>
          <a:p>
            <a:pPr>
              <a:lnSpc>
                <a:spcPct val="90000"/>
              </a:lnSpc>
            </a:pPr>
            <a:r>
              <a:rPr lang="de-DE" altLang="de-DE" sz="2400"/>
              <a:t>Ergebnis: Der Außenhandelsüberschuss baut sich ab</a:t>
            </a:r>
          </a:p>
        </p:txBody>
      </p:sp>
      <p:sp>
        <p:nvSpPr>
          <p:cNvPr id="34822" name="Rectangle 4"/>
          <p:cNvSpPr>
            <a:spLocks noGrp="1" noChangeArrowheads="1"/>
          </p:cNvSpPr>
          <p:nvPr>
            <p:ph type="body" sz="half" idx="2"/>
          </p:nvPr>
        </p:nvSpPr>
        <p:spPr>
          <a:xfrm>
            <a:off x="6804025" y="1989138"/>
            <a:ext cx="1871663" cy="4114800"/>
          </a:xfrm>
        </p:spPr>
        <p:txBody>
          <a:bodyPr/>
          <a:lstStyle/>
          <a:p>
            <a:pPr marL="0" indent="0">
              <a:buFontTx/>
              <a:buNone/>
            </a:pPr>
            <a:r>
              <a:rPr lang="de-DE" altLang="de-DE" sz="1600">
                <a:solidFill>
                  <a:srgbClr val="FF0000"/>
                </a:solidFill>
              </a:rPr>
              <a:t>Der Wechselkurs als Regulator kann jedoch ausfallen, wenn andere Elemente, wie z.B. die Zinsdifferenzen oder Wachstums-perspektiven zu kontinuierlichen Geldabflüssen in Drittländer führen</a:t>
            </a:r>
          </a:p>
        </p:txBody>
      </p:sp>
      <p:sp>
        <p:nvSpPr>
          <p:cNvPr id="4" name="Fußzeilenplatzhalter 3">
            <a:extLst>
              <a:ext uri="{FF2B5EF4-FFF2-40B4-BE49-F238E27FC236}">
                <a16:creationId xmlns:a16="http://schemas.microsoft.com/office/drawing/2014/main" id="{28AA62AF-B1CE-48A1-AD45-F278AE4C48E0}"/>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85F9778-9925-4C22-B5F4-953764E9EFFD}"/>
              </a:ext>
            </a:extLst>
          </p:cNvPr>
          <p:cNvSpPr>
            <a:spLocks noGrp="1"/>
          </p:cNvSpPr>
          <p:nvPr>
            <p:ph type="sldNum" sz="quarter" idx="11"/>
          </p:nvPr>
        </p:nvSpPr>
        <p:spPr/>
        <p:txBody>
          <a:bodyPr/>
          <a:lstStyle/>
          <a:p>
            <a:pPr>
              <a:defRPr/>
            </a:pPr>
            <a:fld id="{B3F0D3FC-F2F2-4DD2-82ED-1CED31C3CCA5}" type="slidenum">
              <a:rPr lang="de-DE" altLang="de-DE" smtClean="0"/>
              <a:pPr>
                <a:defRPr/>
              </a:pPr>
              <a:t>39</a:t>
            </a:fld>
            <a:endParaRPr lang="de-DE" altLang="de-DE"/>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de-DE" altLang="de-DE"/>
              <a:t>Die Zahlungsbilanz</a:t>
            </a:r>
          </a:p>
        </p:txBody>
      </p:sp>
      <p:sp>
        <p:nvSpPr>
          <p:cNvPr id="5125" name="Rectangle 3"/>
          <p:cNvSpPr>
            <a:spLocks noGrp="1" noChangeArrowheads="1"/>
          </p:cNvSpPr>
          <p:nvPr>
            <p:ph type="body" idx="1"/>
          </p:nvPr>
        </p:nvSpPr>
        <p:spPr>
          <a:xfrm>
            <a:off x="468313" y="1981200"/>
            <a:ext cx="7488237" cy="4184650"/>
          </a:xfrm>
        </p:spPr>
        <p:txBody>
          <a:bodyPr/>
          <a:lstStyle/>
          <a:p>
            <a:r>
              <a:rPr lang="de-DE" altLang="de-DE" sz="2400"/>
              <a:t>Erfasst alle Transaktionen zwischen Inländern (dauerhafter Wohnsitz) und Ausländern.</a:t>
            </a:r>
          </a:p>
          <a:p>
            <a:r>
              <a:rPr lang="de-DE" altLang="de-DE" sz="2400"/>
              <a:t>Wird für jedes Euro-Land einzeln und für die EWU (Europäische Währungsunion) gesamt erstellt.</a:t>
            </a:r>
          </a:p>
          <a:p>
            <a:r>
              <a:rPr lang="de-DE" altLang="de-DE" sz="2400"/>
              <a:t>Beachtet werden alle Sektoren, also auch Zentralbank, Staat und Geschäftsbanken (MFIs)</a:t>
            </a:r>
          </a:p>
          <a:p>
            <a:r>
              <a:rPr lang="de-DE" altLang="de-DE" sz="2400"/>
              <a:t>Sie stellt im Wesentlichen die Zu- und Abflüsse von Geld gegenüber.</a:t>
            </a:r>
          </a:p>
          <a:p>
            <a:r>
              <a:rPr lang="de-DE" altLang="de-DE" sz="2400"/>
              <a:t>Die Ursachen dafür sind nach Gruppen in den so genannten Teilbilanzen geordnet.</a:t>
            </a:r>
          </a:p>
        </p:txBody>
      </p:sp>
      <p:sp>
        <p:nvSpPr>
          <p:cNvPr id="4" name="Fußzeilenplatzhalter 3">
            <a:extLst>
              <a:ext uri="{FF2B5EF4-FFF2-40B4-BE49-F238E27FC236}">
                <a16:creationId xmlns:a16="http://schemas.microsoft.com/office/drawing/2014/main" id="{76AECB5A-557A-4203-9FB6-C5323621086A}"/>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9B200CC-81F8-44FA-B983-8C25826585FF}"/>
              </a:ext>
            </a:extLst>
          </p:cNvPr>
          <p:cNvSpPr>
            <a:spLocks noGrp="1"/>
          </p:cNvSpPr>
          <p:nvPr>
            <p:ph type="sldNum" sz="quarter" idx="11"/>
          </p:nvPr>
        </p:nvSpPr>
        <p:spPr/>
        <p:txBody>
          <a:bodyPr/>
          <a:lstStyle/>
          <a:p>
            <a:pPr>
              <a:defRPr/>
            </a:pPr>
            <a:fld id="{629F4AAF-F582-4259-8A72-9FB14825BDC5}" type="slidenum">
              <a:rPr lang="de-DE" altLang="de-DE" smtClean="0"/>
              <a:pPr>
                <a:defRPr/>
              </a:pPr>
              <a:t>4</a:t>
            </a:fld>
            <a:endParaRPr lang="de-DE" altLang="de-DE"/>
          </a:p>
        </p:txBody>
      </p:sp>
    </p:spTree>
    <p:extLst>
      <p:ext uri="{BB962C8B-B14F-4D97-AF65-F5344CB8AC3E}">
        <p14:creationId xmlns:p14="http://schemas.microsoft.com/office/powerpoint/2010/main" val="404469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1026"/>
          <p:cNvSpPr>
            <a:spLocks noGrp="1" noChangeArrowheads="1"/>
          </p:cNvSpPr>
          <p:nvPr>
            <p:ph type="title"/>
          </p:nvPr>
        </p:nvSpPr>
        <p:spPr>
          <a:xfrm>
            <a:off x="685800" y="381000"/>
            <a:ext cx="7772400" cy="960438"/>
          </a:xfrm>
          <a:solidFill>
            <a:schemeClr val="bg1">
              <a:alpha val="74901"/>
            </a:schemeClr>
          </a:solidFill>
        </p:spPr>
        <p:txBody>
          <a:bodyPr/>
          <a:lstStyle/>
          <a:p>
            <a:r>
              <a:rPr lang="de-DE" altLang="de-DE" sz="2400" b="1"/>
              <a:t>Realwirtschaftliche Wirkung einer Abwertung der Heimat- (€) gegenüber der Fremdwährung (US-$)</a:t>
            </a:r>
          </a:p>
        </p:txBody>
      </p:sp>
      <p:sp>
        <p:nvSpPr>
          <p:cNvPr id="35845" name="Rectangle 1027"/>
          <p:cNvSpPr>
            <a:spLocks noChangeArrowheads="1"/>
          </p:cNvSpPr>
          <p:nvPr/>
        </p:nvSpPr>
        <p:spPr bwMode="auto">
          <a:xfrm>
            <a:off x="685800" y="1341438"/>
            <a:ext cx="7772400" cy="5516562"/>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800">
                <a:solidFill>
                  <a:schemeClr val="tx1"/>
                </a:solidFill>
                <a:latin typeface="Arial" panose="020B0604020202020204" pitchFamily="34" charset="0"/>
              </a:defRPr>
            </a:lvl1pPr>
            <a:lvl2pPr marL="669925" indent="-325438">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defRPr>
            </a:lvl9pPr>
          </a:lstStyle>
          <a:p>
            <a:pPr lvl="1"/>
            <a:r>
              <a:rPr lang="de-DE" altLang="de-DE" sz="2000" b="1"/>
              <a:t>Exportüberschuß (= Außenbeitrag Export-Import) steigt, da Exportgüterpreis in US-$ sinkt und damit Wettbewerber verdrängt werden. (€ wird gestärkt)</a:t>
            </a:r>
          </a:p>
          <a:p>
            <a:pPr lvl="1"/>
            <a:r>
              <a:rPr lang="de-DE" altLang="de-DE" sz="2000" b="1"/>
              <a:t>Teile der Importe verteuern sich. Je nach Bedeutung (Öl, Mikrochips) dieser Importe tritt „importierte Inflation“ durch Kostensteigerungen auf (Schwächung des €), die mit Zinserhöhungen seitens der Zentralbank bekämpft wird (Stärkung des €). </a:t>
            </a:r>
          </a:p>
          <a:p>
            <a:pPr lvl="1"/>
            <a:r>
              <a:rPr lang="de-DE" altLang="de-DE" sz="2000"/>
              <a:t>Die Beschäftigung in der Exportgüterbranche (und mit Verzögerung in anderen Bereichen) steigt = Wachstumsimpuls (€ wird gestärkt)</a:t>
            </a:r>
          </a:p>
          <a:p>
            <a:pPr lvl="1"/>
            <a:r>
              <a:rPr lang="de-DE" altLang="de-DE" sz="2000"/>
              <a:t>Sofern die Auslastung im Exportbereich (und den nachgeordneten Wirtschaftszweigen) zu hoch wird steigt der Rationalisierungsdruck, die Produktivität wird erhöht (€ gestärkt). Ist die Auslastung gering, so wird die Rationalisierung eher verschleppt, da der Wechselkursvorteil bequem den Absatz sichert (€ geschwächt).</a:t>
            </a:r>
          </a:p>
        </p:txBody>
      </p:sp>
      <p:sp>
        <p:nvSpPr>
          <p:cNvPr id="4" name="Fußzeilenplatzhalter 3">
            <a:extLst>
              <a:ext uri="{FF2B5EF4-FFF2-40B4-BE49-F238E27FC236}">
                <a16:creationId xmlns:a16="http://schemas.microsoft.com/office/drawing/2014/main" id="{6B2BAC23-F1A5-4485-87BE-54E97A608E99}"/>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0231A01E-4AEB-4A3A-9877-FC8D21277322}"/>
              </a:ext>
            </a:extLst>
          </p:cNvPr>
          <p:cNvSpPr>
            <a:spLocks noGrp="1"/>
          </p:cNvSpPr>
          <p:nvPr>
            <p:ph type="sldNum" sz="quarter" idx="11"/>
          </p:nvPr>
        </p:nvSpPr>
        <p:spPr/>
        <p:txBody>
          <a:bodyPr/>
          <a:lstStyle/>
          <a:p>
            <a:pPr>
              <a:defRPr/>
            </a:pPr>
            <a:fld id="{629F4AAF-F582-4259-8A72-9FB14825BDC5}" type="slidenum">
              <a:rPr lang="de-DE" altLang="de-DE" smtClean="0"/>
              <a:pPr>
                <a:defRPr/>
              </a:pPr>
              <a:t>40</a:t>
            </a:fld>
            <a:endParaRPr lang="de-DE" altLang="de-DE"/>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lstStyle/>
          <a:p>
            <a:r>
              <a:rPr lang="de-DE" altLang="de-DE"/>
              <a:t>Risiken für die Anpassung</a:t>
            </a:r>
          </a:p>
        </p:txBody>
      </p:sp>
      <p:sp>
        <p:nvSpPr>
          <p:cNvPr id="36869" name="Rectangle 3"/>
          <p:cNvSpPr>
            <a:spLocks noGrp="1" noChangeArrowheads="1"/>
          </p:cNvSpPr>
          <p:nvPr>
            <p:ph type="body" sz="half" idx="1"/>
          </p:nvPr>
        </p:nvSpPr>
        <p:spPr>
          <a:xfrm>
            <a:off x="466725" y="1989138"/>
            <a:ext cx="6108700" cy="4114800"/>
          </a:xfrm>
        </p:spPr>
        <p:txBody>
          <a:bodyPr/>
          <a:lstStyle/>
          <a:p>
            <a:r>
              <a:rPr lang="de-DE" altLang="de-DE"/>
              <a:t>Die Risiken für die Selbst-stabilisierung bestehen vor allem in einer Beeinträchtigung dieser Wirkungsmechanismen durch </a:t>
            </a:r>
          </a:p>
          <a:p>
            <a:pPr lvl="1"/>
            <a:r>
              <a:rPr lang="de-DE" altLang="de-DE"/>
              <a:t>zu hohe Wachstums- und in der Folge zu hohe Inflationsdifferenzen zwischen den Ländern sowie</a:t>
            </a:r>
          </a:p>
          <a:p>
            <a:pPr lvl="1"/>
            <a:r>
              <a:rPr lang="de-DE" altLang="de-DE"/>
              <a:t>der Übersteuerung der Fundamental-faktoren durch die Spekulation</a:t>
            </a:r>
          </a:p>
        </p:txBody>
      </p:sp>
      <p:sp>
        <p:nvSpPr>
          <p:cNvPr id="36870" name="Rectangle 4"/>
          <p:cNvSpPr>
            <a:spLocks noGrp="1" noChangeArrowheads="1"/>
          </p:cNvSpPr>
          <p:nvPr>
            <p:ph type="body" sz="half" idx="2"/>
          </p:nvPr>
        </p:nvSpPr>
        <p:spPr>
          <a:xfrm>
            <a:off x="6804025" y="1989138"/>
            <a:ext cx="1871663" cy="4114800"/>
          </a:xfrm>
        </p:spPr>
        <p:txBody>
          <a:bodyPr/>
          <a:lstStyle/>
          <a:p>
            <a:pPr marL="0" indent="0">
              <a:buFontTx/>
              <a:buNone/>
            </a:pPr>
            <a:endParaRPr lang="de-DE" altLang="de-DE" sz="1600">
              <a:solidFill>
                <a:srgbClr val="FF0000"/>
              </a:solidFill>
            </a:endParaRPr>
          </a:p>
        </p:txBody>
      </p:sp>
      <p:sp>
        <p:nvSpPr>
          <p:cNvPr id="4" name="Fußzeilenplatzhalter 3">
            <a:extLst>
              <a:ext uri="{FF2B5EF4-FFF2-40B4-BE49-F238E27FC236}">
                <a16:creationId xmlns:a16="http://schemas.microsoft.com/office/drawing/2014/main" id="{7A3A88B5-345A-4807-A893-9AD96DBD891F}"/>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800A1BB8-B91D-4D79-AD9F-E218D9EE02A9}"/>
              </a:ext>
            </a:extLst>
          </p:cNvPr>
          <p:cNvSpPr>
            <a:spLocks noGrp="1"/>
          </p:cNvSpPr>
          <p:nvPr>
            <p:ph type="sldNum" sz="quarter" idx="11"/>
          </p:nvPr>
        </p:nvSpPr>
        <p:spPr/>
        <p:txBody>
          <a:bodyPr/>
          <a:lstStyle/>
          <a:p>
            <a:pPr>
              <a:defRPr/>
            </a:pPr>
            <a:fld id="{B3F0D3FC-F2F2-4DD2-82ED-1CED31C3CCA5}" type="slidenum">
              <a:rPr lang="de-DE" altLang="de-DE" smtClean="0"/>
              <a:pPr>
                <a:defRPr/>
              </a:pPr>
              <a:t>41</a:t>
            </a:fld>
            <a:endParaRPr lang="de-DE" altLang="de-DE"/>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6" name="Rectangle 2"/>
          <p:cNvSpPr>
            <a:spLocks noGrp="1" noChangeArrowheads="1"/>
          </p:cNvSpPr>
          <p:nvPr>
            <p:ph type="title"/>
          </p:nvPr>
        </p:nvSpPr>
        <p:spPr>
          <a:xfrm>
            <a:off x="395288" y="2276475"/>
            <a:ext cx="8424862" cy="1143000"/>
          </a:xfrm>
          <a:noFill/>
        </p:spPr>
        <p:txBody>
          <a:bodyPr/>
          <a:lstStyle/>
          <a:p>
            <a:r>
              <a:rPr lang="de-DE" altLang="de-DE">
                <a:highlight>
                  <a:srgbClr val="FFFF00"/>
                </a:highlight>
              </a:rPr>
              <a:t>Absicherung von Wechselkursrisiken</a:t>
            </a:r>
          </a:p>
        </p:txBody>
      </p:sp>
      <p:sp>
        <p:nvSpPr>
          <p:cNvPr id="4" name="Fußzeilenplatzhalter 3">
            <a:extLst>
              <a:ext uri="{FF2B5EF4-FFF2-40B4-BE49-F238E27FC236}">
                <a16:creationId xmlns:a16="http://schemas.microsoft.com/office/drawing/2014/main" id="{55D0E842-F5CA-4AB5-8CF6-B1F5AC2EBEF9}"/>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7018F888-7D06-443E-A6C2-2A601C76F42C}"/>
              </a:ext>
            </a:extLst>
          </p:cNvPr>
          <p:cNvSpPr>
            <a:spLocks noGrp="1"/>
          </p:cNvSpPr>
          <p:nvPr>
            <p:ph type="sldNum" sz="quarter" idx="11"/>
          </p:nvPr>
        </p:nvSpPr>
        <p:spPr/>
        <p:txBody>
          <a:bodyPr/>
          <a:lstStyle/>
          <a:p>
            <a:pPr>
              <a:defRPr/>
            </a:pPr>
            <a:fld id="{139A5B1F-4509-42F5-93FA-FB60A45BB38D}" type="slidenum">
              <a:rPr lang="de-DE" altLang="de-DE" smtClean="0"/>
              <a:pPr>
                <a:defRPr/>
              </a:pPr>
              <a:t>42</a:t>
            </a:fld>
            <a:endParaRPr lang="de-DE" altLang="de-DE"/>
          </a:p>
        </p:txBody>
      </p:sp>
      <p:sp>
        <p:nvSpPr>
          <p:cNvPr id="2" name="Textfeld 1">
            <a:extLst>
              <a:ext uri="{FF2B5EF4-FFF2-40B4-BE49-F238E27FC236}">
                <a16:creationId xmlns:a16="http://schemas.microsoft.com/office/drawing/2014/main" id="{A1BE8C11-9A1C-41A7-BD31-B1B55C1F061F}"/>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a:xfrm>
            <a:off x="179388" y="765175"/>
            <a:ext cx="8820150" cy="792163"/>
          </a:xfrm>
        </p:spPr>
        <p:txBody>
          <a:bodyPr/>
          <a:lstStyle/>
          <a:p>
            <a:r>
              <a:rPr lang="de-DE" altLang="de-DE"/>
              <a:t>Devisenhandelsvolumina</a:t>
            </a:r>
          </a:p>
        </p:txBody>
      </p:sp>
      <p:sp>
        <p:nvSpPr>
          <p:cNvPr id="40965" name="Textfeld 6"/>
          <p:cNvSpPr txBox="1">
            <a:spLocks noChangeArrowheads="1"/>
          </p:cNvSpPr>
          <p:nvPr/>
        </p:nvSpPr>
        <p:spPr bwMode="auto">
          <a:xfrm>
            <a:off x="900113" y="5949950"/>
            <a:ext cx="7488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buFontTx/>
              <a:buNone/>
            </a:pPr>
            <a:r>
              <a:rPr lang="de-DE" altLang="de-DE" sz="1400"/>
              <a:t>Quelle: </a:t>
            </a:r>
            <a:r>
              <a:rPr lang="en-US" altLang="de-DE" sz="1400"/>
              <a:t>Bank of International Settlements (BIS); </a:t>
            </a:r>
            <a:r>
              <a:rPr lang="en-US" altLang="de-DE" sz="1400" i="1">
                <a:hlinkClick r:id="rId2"/>
              </a:rPr>
              <a:t>Triennial Central Bank Survey of Foreign Exchange and Derivatives Market Activity</a:t>
            </a:r>
            <a:r>
              <a:rPr lang="en-US" altLang="de-DE" sz="1400"/>
              <a:t>, Stand: April 2010</a:t>
            </a:r>
            <a:endParaRPr lang="de-DE" altLang="de-DE" sz="1400"/>
          </a:p>
        </p:txBody>
      </p:sp>
      <p:sp>
        <p:nvSpPr>
          <p:cNvPr id="40966" name="Textfeld 7"/>
          <p:cNvSpPr txBox="1">
            <a:spLocks noChangeArrowheads="1"/>
          </p:cNvSpPr>
          <p:nvPr/>
        </p:nvSpPr>
        <p:spPr bwMode="auto">
          <a:xfrm>
            <a:off x="206375" y="938213"/>
            <a:ext cx="1439863"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buFontTx/>
              <a:buNone/>
            </a:pPr>
            <a:r>
              <a:rPr lang="de-DE" altLang="de-DE" sz="1100"/>
              <a:t>1 trillion = 1 Billion = 1.000.000.000.000 </a:t>
            </a:r>
          </a:p>
        </p:txBody>
      </p:sp>
      <p:pic>
        <p:nvPicPr>
          <p:cNvPr id="40967" name="Picture 9" descr="http://www.bis.org/publ/qtrpdf/r_qt1312/images/ch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82725"/>
            <a:ext cx="8658225"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a:extLst>
              <a:ext uri="{FF2B5EF4-FFF2-40B4-BE49-F238E27FC236}">
                <a16:creationId xmlns:a16="http://schemas.microsoft.com/office/drawing/2014/main" id="{5B6BE63C-D653-45AC-ADE1-D0878AC5D249}"/>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088E05F8-5EC2-4B5E-93FE-BAF50193850F}"/>
              </a:ext>
            </a:extLst>
          </p:cNvPr>
          <p:cNvSpPr>
            <a:spLocks noGrp="1"/>
          </p:cNvSpPr>
          <p:nvPr>
            <p:ph type="sldNum" sz="quarter" idx="11"/>
          </p:nvPr>
        </p:nvSpPr>
        <p:spPr/>
        <p:txBody>
          <a:bodyPr/>
          <a:lstStyle/>
          <a:p>
            <a:pPr>
              <a:defRPr/>
            </a:pPr>
            <a:fld id="{139A5B1F-4509-42F5-93FA-FB60A45BB38D}" type="slidenum">
              <a:rPr lang="de-DE" altLang="de-DE" smtClean="0"/>
              <a:pPr>
                <a:defRPr/>
              </a:pPr>
              <a:t>43</a:t>
            </a:fld>
            <a:endParaRPr lang="de-DE" altLang="de-DE"/>
          </a:p>
        </p:txBody>
      </p:sp>
      <p:sp>
        <p:nvSpPr>
          <p:cNvPr id="8" name="Textfeld 7">
            <a:extLst>
              <a:ext uri="{FF2B5EF4-FFF2-40B4-BE49-F238E27FC236}">
                <a16:creationId xmlns:a16="http://schemas.microsoft.com/office/drawing/2014/main" id="{2726CBC4-F577-4BCD-9F70-6BB257336B8B}"/>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6" name="Titel 1"/>
          <p:cNvSpPr>
            <a:spLocks noGrp="1"/>
          </p:cNvSpPr>
          <p:nvPr>
            <p:ph type="title"/>
          </p:nvPr>
        </p:nvSpPr>
        <p:spPr>
          <a:xfrm>
            <a:off x="468313" y="508000"/>
            <a:ext cx="8207375" cy="720725"/>
          </a:xfrm>
        </p:spPr>
        <p:txBody>
          <a:bodyPr/>
          <a:lstStyle/>
          <a:p>
            <a:r>
              <a:rPr lang="de-DE" altLang="de-DE"/>
              <a:t>Haupt-Handelsplätze</a:t>
            </a:r>
          </a:p>
        </p:txBody>
      </p:sp>
      <p:pic>
        <p:nvPicPr>
          <p:cNvPr id="41989" name="Picture 7" descr="http://www.bis.org/publ/qtrpdf/r_qt1312/images/ch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88" y="1187450"/>
            <a:ext cx="8658225" cy="529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a:extLst>
              <a:ext uri="{FF2B5EF4-FFF2-40B4-BE49-F238E27FC236}">
                <a16:creationId xmlns:a16="http://schemas.microsoft.com/office/drawing/2014/main" id="{09C31074-3DC8-4A5B-8335-397354CE17FC}"/>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22B44EE-7151-4CC7-956E-7552E4A6C4CD}"/>
              </a:ext>
            </a:extLst>
          </p:cNvPr>
          <p:cNvSpPr>
            <a:spLocks noGrp="1"/>
          </p:cNvSpPr>
          <p:nvPr>
            <p:ph type="sldNum" sz="quarter" idx="11"/>
          </p:nvPr>
        </p:nvSpPr>
        <p:spPr/>
        <p:txBody>
          <a:bodyPr/>
          <a:lstStyle/>
          <a:p>
            <a:pPr>
              <a:defRPr/>
            </a:pPr>
            <a:fld id="{139A5B1F-4509-42F5-93FA-FB60A45BB38D}" type="slidenum">
              <a:rPr lang="de-DE" altLang="de-DE" smtClean="0"/>
              <a:pPr>
                <a:defRPr/>
              </a:pPr>
              <a:t>44</a:t>
            </a:fld>
            <a:endParaRPr lang="de-DE" altLang="de-DE"/>
          </a:p>
        </p:txBody>
      </p:sp>
      <p:sp>
        <p:nvSpPr>
          <p:cNvPr id="6" name="Textfeld 5">
            <a:extLst>
              <a:ext uri="{FF2B5EF4-FFF2-40B4-BE49-F238E27FC236}">
                <a16:creationId xmlns:a16="http://schemas.microsoft.com/office/drawing/2014/main" id="{47A53F86-A202-49DC-9D2A-BCE2201F1887}"/>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0" name="Titel 1"/>
          <p:cNvSpPr>
            <a:spLocks noGrp="1"/>
          </p:cNvSpPr>
          <p:nvPr>
            <p:ph type="title"/>
          </p:nvPr>
        </p:nvSpPr>
        <p:spPr/>
        <p:txBody>
          <a:bodyPr/>
          <a:lstStyle/>
          <a:p>
            <a:r>
              <a:rPr lang="de-DE" altLang="de-DE"/>
              <a:t>Internationale Hauptwährungen</a:t>
            </a:r>
          </a:p>
        </p:txBody>
      </p:sp>
      <p:pic>
        <p:nvPicPr>
          <p:cNvPr id="43013" name="Picture 2" descr="http://www.forexvergleich.org/wp-content/uploads/2011/07/meistgehandelte-devisen-volume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773238"/>
            <a:ext cx="6553200" cy="458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Textfeld 5"/>
          <p:cNvSpPr txBox="1">
            <a:spLocks noChangeArrowheads="1"/>
          </p:cNvSpPr>
          <p:nvPr/>
        </p:nvSpPr>
        <p:spPr bwMode="auto">
          <a:xfrm>
            <a:off x="0" y="2133600"/>
            <a:ext cx="6443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r">
              <a:buFontTx/>
              <a:buNone/>
            </a:pPr>
            <a:r>
              <a:rPr lang="el-GR" altLang="de-DE" sz="1800"/>
              <a:t>Σ</a:t>
            </a:r>
            <a:r>
              <a:rPr lang="de-DE" altLang="de-DE" sz="1800"/>
              <a:t> = 200%, da jeweils ein Paar pro Transaktion gehandelt wird; z.B. EUR/USD 28 %</a:t>
            </a:r>
          </a:p>
        </p:txBody>
      </p:sp>
      <p:sp>
        <p:nvSpPr>
          <p:cNvPr id="43015" name="Textfeld 6"/>
          <p:cNvSpPr txBox="1">
            <a:spLocks noChangeArrowheads="1"/>
          </p:cNvSpPr>
          <p:nvPr/>
        </p:nvSpPr>
        <p:spPr bwMode="auto">
          <a:xfrm>
            <a:off x="6372225" y="2852738"/>
            <a:ext cx="2520950"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buFontTx/>
              <a:buNone/>
            </a:pPr>
            <a:r>
              <a:rPr lang="de-DE" altLang="de-DE" sz="1200"/>
              <a:t>Andere:</a:t>
            </a:r>
          </a:p>
          <a:p>
            <a:pPr algn="l">
              <a:buFontTx/>
              <a:buNone/>
            </a:pPr>
            <a:r>
              <a:rPr lang="de-DE" altLang="de-DE" sz="1200"/>
              <a:t>Hongkong-Dollar HKD	2%</a:t>
            </a:r>
            <a:br>
              <a:rPr lang="de-DE" altLang="de-DE" sz="1200"/>
            </a:br>
            <a:r>
              <a:rPr lang="de-DE" altLang="de-DE" sz="1200"/>
              <a:t>Schwedische Krone SEK	2%</a:t>
            </a:r>
            <a:br>
              <a:rPr lang="de-DE" altLang="de-DE" sz="1200"/>
            </a:br>
            <a:r>
              <a:rPr lang="de-DE" altLang="de-DE" sz="1200"/>
              <a:t>Neuseeland-Dollar NZD	2%</a:t>
            </a:r>
            <a:br>
              <a:rPr lang="de-DE" altLang="de-DE" sz="1200"/>
            </a:br>
            <a:r>
              <a:rPr lang="de-DE" altLang="de-DE" sz="1200"/>
              <a:t>Südkoreanischer WonKRW2%</a:t>
            </a:r>
            <a:br>
              <a:rPr lang="de-DE" altLang="de-DE" sz="1200"/>
            </a:br>
            <a:r>
              <a:rPr lang="de-DE" altLang="de-DE" sz="1200"/>
              <a:t>Singapur-Dollar SGD	1%</a:t>
            </a:r>
            <a:br>
              <a:rPr lang="de-DE" altLang="de-DE" sz="1200"/>
            </a:br>
            <a:r>
              <a:rPr lang="de-DE" altLang="de-DE" sz="1200"/>
              <a:t>Norwegische Krone NOK	1%</a:t>
            </a:r>
            <a:br>
              <a:rPr lang="de-DE" altLang="de-DE" sz="1200"/>
            </a:br>
            <a:r>
              <a:rPr lang="de-DE" altLang="de-DE" sz="1200"/>
              <a:t>Mexikanischer Peso MXN	1%</a:t>
            </a:r>
            <a:br>
              <a:rPr lang="de-DE" altLang="de-DE" sz="1200"/>
            </a:br>
            <a:r>
              <a:rPr lang="de-DE" altLang="de-DE" sz="1200"/>
              <a:t>Indische Rupie INR	1%</a:t>
            </a:r>
            <a:br>
              <a:rPr lang="de-DE" altLang="de-DE" sz="1200"/>
            </a:br>
            <a:r>
              <a:rPr lang="de-DE" altLang="de-DE" sz="1200"/>
              <a:t>Russischer Rubel RUB	1%</a:t>
            </a:r>
            <a:br>
              <a:rPr lang="de-DE" altLang="de-DE" sz="1200"/>
            </a:br>
            <a:r>
              <a:rPr lang="de-DE" altLang="de-DE" sz="1200"/>
              <a:t>Polnischer Złoty PLN	1%</a:t>
            </a:r>
            <a:br>
              <a:rPr lang="de-DE" altLang="de-DE" sz="1200"/>
            </a:br>
            <a:r>
              <a:rPr lang="de-DE" altLang="de-DE" sz="1200"/>
              <a:t>Türkische Lira TRY	1%</a:t>
            </a:r>
            <a:br>
              <a:rPr lang="de-DE" altLang="de-DE" sz="1200"/>
            </a:br>
            <a:r>
              <a:rPr lang="de-DE" altLang="de-DE" sz="1200"/>
              <a:t>Südafrikanischer RandZAR1%</a:t>
            </a:r>
            <a:br>
              <a:rPr lang="de-DE" altLang="de-DE" sz="1200"/>
            </a:br>
            <a:r>
              <a:rPr lang="de-DE" altLang="de-DE" sz="1200"/>
              <a:t>Brasilianischer Real BRL	1%</a:t>
            </a:r>
            <a:br>
              <a:rPr lang="de-DE" altLang="de-DE" sz="1200"/>
            </a:br>
            <a:r>
              <a:rPr lang="de-DE" altLang="de-DE" sz="1200"/>
              <a:t>Rest jeweils &lt;1%	9%</a:t>
            </a:r>
          </a:p>
        </p:txBody>
      </p:sp>
      <p:sp>
        <p:nvSpPr>
          <p:cNvPr id="4" name="Fußzeilenplatzhalter 3">
            <a:extLst>
              <a:ext uri="{FF2B5EF4-FFF2-40B4-BE49-F238E27FC236}">
                <a16:creationId xmlns:a16="http://schemas.microsoft.com/office/drawing/2014/main" id="{F96D7FD7-7B3C-4C5B-B4C7-0D3F66012322}"/>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D9B2A491-39CE-40F1-9010-FFF8A3B02E0B}"/>
              </a:ext>
            </a:extLst>
          </p:cNvPr>
          <p:cNvSpPr>
            <a:spLocks noGrp="1"/>
          </p:cNvSpPr>
          <p:nvPr>
            <p:ph type="sldNum" sz="quarter" idx="11"/>
          </p:nvPr>
        </p:nvSpPr>
        <p:spPr/>
        <p:txBody>
          <a:bodyPr/>
          <a:lstStyle/>
          <a:p>
            <a:pPr>
              <a:defRPr/>
            </a:pPr>
            <a:fld id="{139A5B1F-4509-42F5-93FA-FB60A45BB38D}" type="slidenum">
              <a:rPr lang="de-DE" altLang="de-DE" smtClean="0"/>
              <a:pPr>
                <a:defRPr/>
              </a:pPr>
              <a:t>45</a:t>
            </a:fld>
            <a:endParaRPr lang="de-DE" altLang="de-DE"/>
          </a:p>
        </p:txBody>
      </p:sp>
      <p:sp>
        <p:nvSpPr>
          <p:cNvPr id="8" name="Textfeld 7">
            <a:extLst>
              <a:ext uri="{FF2B5EF4-FFF2-40B4-BE49-F238E27FC236}">
                <a16:creationId xmlns:a16="http://schemas.microsoft.com/office/drawing/2014/main" id="{86879EBB-10B5-4E9A-863E-F23D01B03315}"/>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6" name="Rectangle 2"/>
          <p:cNvSpPr>
            <a:spLocks noGrp="1" noChangeArrowheads="1"/>
          </p:cNvSpPr>
          <p:nvPr>
            <p:ph type="title"/>
          </p:nvPr>
        </p:nvSpPr>
        <p:spPr>
          <a:xfrm>
            <a:off x="395288" y="620713"/>
            <a:ext cx="8424862" cy="738187"/>
          </a:xfrm>
        </p:spPr>
        <p:txBody>
          <a:bodyPr/>
          <a:lstStyle/>
          <a:p>
            <a:r>
              <a:rPr lang="de-DE" altLang="de-DE"/>
              <a:t>Gründe für Kurssicherung</a:t>
            </a:r>
          </a:p>
        </p:txBody>
      </p:sp>
      <p:sp>
        <p:nvSpPr>
          <p:cNvPr id="44037" name="Rectangle 3"/>
          <p:cNvSpPr>
            <a:spLocks noGrp="1" noChangeArrowheads="1"/>
          </p:cNvSpPr>
          <p:nvPr>
            <p:ph type="body" sz="half" idx="1"/>
          </p:nvPr>
        </p:nvSpPr>
        <p:spPr>
          <a:xfrm>
            <a:off x="393700" y="1412875"/>
            <a:ext cx="7923213" cy="4691063"/>
          </a:xfrm>
        </p:spPr>
        <p:txBody>
          <a:bodyPr/>
          <a:lstStyle/>
          <a:p>
            <a:pPr>
              <a:lnSpc>
                <a:spcPct val="80000"/>
              </a:lnSpc>
            </a:pPr>
            <a:r>
              <a:rPr lang="de-DE" altLang="de-DE"/>
              <a:t>Werden künftig anfallende Zahlungsein- bzw. -ausgänge abgesichert, spricht man von Covering-Transaktionen. </a:t>
            </a:r>
          </a:p>
          <a:p>
            <a:pPr>
              <a:lnSpc>
                <a:spcPct val="80000"/>
              </a:lnSpc>
            </a:pPr>
            <a:r>
              <a:rPr lang="de-DE" altLang="de-DE"/>
              <a:t>Handelt es sich um eine bereits bestehende Fremdwährungsposition (z. B. ein Aktienporte-feuille in fremder Währung), liegt Hedging vor. </a:t>
            </a:r>
          </a:p>
          <a:p>
            <a:pPr>
              <a:lnSpc>
                <a:spcPct val="80000"/>
              </a:lnSpc>
            </a:pPr>
            <a:r>
              <a:rPr lang="de-DE" altLang="de-DE"/>
              <a:t>Derartige Geschäfte werden entweder vorgenommen, um die Kalkulation/ die Kauf-kraft eines Basisgeschäftes (Waren- oder Dienstleistungsverkauf; Transfer) sicher zu stellen oder aus rein spekulativen Gründen (Kursgewinne erzielen)</a:t>
            </a:r>
          </a:p>
        </p:txBody>
      </p:sp>
      <p:sp>
        <p:nvSpPr>
          <p:cNvPr id="4" name="Fußzeilenplatzhalter 3">
            <a:extLst>
              <a:ext uri="{FF2B5EF4-FFF2-40B4-BE49-F238E27FC236}">
                <a16:creationId xmlns:a16="http://schemas.microsoft.com/office/drawing/2014/main" id="{FCF886EB-530A-43EA-BF39-28BD47B8EDAD}"/>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9E097D7E-A4F3-4D8A-B410-AEB7DB54CF94}"/>
              </a:ext>
            </a:extLst>
          </p:cNvPr>
          <p:cNvSpPr>
            <a:spLocks noGrp="1"/>
          </p:cNvSpPr>
          <p:nvPr>
            <p:ph type="sldNum" sz="quarter" idx="11"/>
          </p:nvPr>
        </p:nvSpPr>
        <p:spPr/>
        <p:txBody>
          <a:bodyPr/>
          <a:lstStyle/>
          <a:p>
            <a:pPr>
              <a:defRPr/>
            </a:pPr>
            <a:fld id="{B3F0D3FC-F2F2-4DD2-82ED-1CED31C3CCA5}" type="slidenum">
              <a:rPr lang="de-DE" altLang="de-DE" smtClean="0"/>
              <a:pPr>
                <a:defRPr/>
              </a:pPr>
              <a:t>46</a:t>
            </a:fld>
            <a:endParaRPr lang="de-DE" altLang="de-DE"/>
          </a:p>
        </p:txBody>
      </p:sp>
      <p:sp>
        <p:nvSpPr>
          <p:cNvPr id="6" name="Textfeld 5">
            <a:extLst>
              <a:ext uri="{FF2B5EF4-FFF2-40B4-BE49-F238E27FC236}">
                <a16:creationId xmlns:a16="http://schemas.microsoft.com/office/drawing/2014/main" id="{D06B9014-3D4F-4698-B03D-7EEF58BE2C7C}"/>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395288" y="476250"/>
            <a:ext cx="8424862" cy="882650"/>
          </a:xfrm>
        </p:spPr>
        <p:txBody>
          <a:bodyPr/>
          <a:lstStyle/>
          <a:p>
            <a:r>
              <a:rPr lang="de-DE" altLang="de-DE"/>
              <a:t>Ältere Kurssicherungsverfahren</a:t>
            </a:r>
          </a:p>
        </p:txBody>
      </p:sp>
      <p:sp>
        <p:nvSpPr>
          <p:cNvPr id="45061" name="Rectangle 3"/>
          <p:cNvSpPr>
            <a:spLocks noGrp="1" noChangeArrowheads="1"/>
          </p:cNvSpPr>
          <p:nvPr>
            <p:ph type="body" sz="half" idx="1"/>
          </p:nvPr>
        </p:nvSpPr>
        <p:spPr>
          <a:xfrm>
            <a:off x="393700" y="1268413"/>
            <a:ext cx="7418388" cy="4835525"/>
          </a:xfrm>
        </p:spPr>
        <p:txBody>
          <a:bodyPr/>
          <a:lstStyle/>
          <a:p>
            <a:pPr>
              <a:lnSpc>
                <a:spcPct val="80000"/>
              </a:lnSpc>
            </a:pPr>
            <a:r>
              <a:rPr lang="de-DE" altLang="de-DE" sz="2400"/>
              <a:t>Devisentermingeschäfte </a:t>
            </a:r>
          </a:p>
          <a:p>
            <a:pPr>
              <a:lnSpc>
                <a:spcPct val="80000"/>
              </a:lnSpc>
              <a:buFontTx/>
              <a:buNone/>
            </a:pPr>
            <a:r>
              <a:rPr lang="de-DE" altLang="de-DE" sz="2000"/>
              <a:t>	Durch den Abschluss eines Devisentermingeschäftes wird ein später (z. B. in drei Monaten) eingehender bzw. benötigter Fremdwährungsbetrag bereits jetzt ge- oder verkauft. Der Wechselkurs wird bereits heute festgelegt. Er errechnet sich aus dem Kurs für sofortige Geschäfte und einem Zu- oder Abschlag für die Zeitdifferenz bis zur tatsächlichen Abrechnung. </a:t>
            </a:r>
          </a:p>
          <a:p>
            <a:pPr>
              <a:lnSpc>
                <a:spcPct val="80000"/>
              </a:lnSpc>
            </a:pPr>
            <a:r>
              <a:rPr lang="de-DE" altLang="de-DE" sz="2400"/>
              <a:t>Glattstellung per Kasse über Fremdwährungsanlagegeschäfte bzw. Fremdwährungskreditgeschäfte</a:t>
            </a:r>
          </a:p>
          <a:p>
            <a:pPr>
              <a:lnSpc>
                <a:spcPct val="80000"/>
              </a:lnSpc>
              <a:buFontTx/>
              <a:buNone/>
            </a:pPr>
            <a:r>
              <a:rPr lang="de-DE" altLang="de-DE" sz="2000"/>
              <a:t>	Wenn kein Terminmarkt besteht oder der Terminmarkt sehr klein ist, ist die Kurssicherung auch dadurch möglich, dass zur Kurssicherung einer Fremdwährungsverbindlichkeit die Devise per Kasse gekauft und bis zur Fälligkeit der Zahlung (Kredittilgung) zinsbringend angelegt wird bzw. zur Kurssicherung einer Fremdwährungsforderung ein Kredit in der Fremdwährung aufgenommen und die Kreditvaluta (Valuta) am Kassamarkt verkauft wird.</a:t>
            </a:r>
          </a:p>
        </p:txBody>
      </p:sp>
      <p:sp>
        <p:nvSpPr>
          <p:cNvPr id="4" name="Fußzeilenplatzhalter 3">
            <a:extLst>
              <a:ext uri="{FF2B5EF4-FFF2-40B4-BE49-F238E27FC236}">
                <a16:creationId xmlns:a16="http://schemas.microsoft.com/office/drawing/2014/main" id="{6CE7ABEF-FA6F-41F2-B424-EC3052A98923}"/>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5045D030-2DE0-42C2-BB1C-5635F6AE7F2E}"/>
              </a:ext>
            </a:extLst>
          </p:cNvPr>
          <p:cNvSpPr>
            <a:spLocks noGrp="1"/>
          </p:cNvSpPr>
          <p:nvPr>
            <p:ph type="sldNum" sz="quarter" idx="11"/>
          </p:nvPr>
        </p:nvSpPr>
        <p:spPr/>
        <p:txBody>
          <a:bodyPr/>
          <a:lstStyle/>
          <a:p>
            <a:pPr>
              <a:defRPr/>
            </a:pPr>
            <a:fld id="{B3F0D3FC-F2F2-4DD2-82ED-1CED31C3CCA5}" type="slidenum">
              <a:rPr lang="de-DE" altLang="de-DE" smtClean="0"/>
              <a:pPr>
                <a:defRPr/>
              </a:pPr>
              <a:t>47</a:t>
            </a:fld>
            <a:endParaRPr lang="de-DE" altLang="de-DE"/>
          </a:p>
        </p:txBody>
      </p:sp>
      <p:sp>
        <p:nvSpPr>
          <p:cNvPr id="6" name="Textfeld 5">
            <a:extLst>
              <a:ext uri="{FF2B5EF4-FFF2-40B4-BE49-F238E27FC236}">
                <a16:creationId xmlns:a16="http://schemas.microsoft.com/office/drawing/2014/main" id="{214C5C78-519D-4B92-AC86-0D1A5C9CC09B}"/>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4" name="Rectangle 2"/>
          <p:cNvSpPr>
            <a:spLocks noGrp="1" noChangeArrowheads="1"/>
          </p:cNvSpPr>
          <p:nvPr>
            <p:ph type="title"/>
          </p:nvPr>
        </p:nvSpPr>
        <p:spPr>
          <a:xfrm>
            <a:off x="395288" y="0"/>
            <a:ext cx="8424862" cy="836613"/>
          </a:xfrm>
          <a:solidFill>
            <a:schemeClr val="bg1">
              <a:alpha val="89803"/>
            </a:schemeClr>
          </a:solidFill>
        </p:spPr>
        <p:txBody>
          <a:bodyPr/>
          <a:lstStyle/>
          <a:p>
            <a:r>
              <a:rPr lang="de-DE" altLang="de-DE"/>
              <a:t>Neuere Kurssicherungsverfahren</a:t>
            </a:r>
          </a:p>
        </p:txBody>
      </p:sp>
      <p:sp>
        <p:nvSpPr>
          <p:cNvPr id="46085" name="Rectangle 3"/>
          <p:cNvSpPr>
            <a:spLocks noGrp="1" noChangeArrowheads="1"/>
          </p:cNvSpPr>
          <p:nvPr>
            <p:ph type="body" sz="half" idx="1"/>
          </p:nvPr>
        </p:nvSpPr>
        <p:spPr>
          <a:xfrm>
            <a:off x="393700" y="908050"/>
            <a:ext cx="8210550" cy="5195888"/>
          </a:xfrm>
        </p:spPr>
        <p:txBody>
          <a:bodyPr/>
          <a:lstStyle/>
          <a:p>
            <a:pPr>
              <a:lnSpc>
                <a:spcPct val="80000"/>
              </a:lnSpc>
            </a:pPr>
            <a:r>
              <a:rPr lang="de-DE" altLang="de-DE"/>
              <a:t>Devisenoptionen</a:t>
            </a:r>
          </a:p>
          <a:p>
            <a:pPr>
              <a:lnSpc>
                <a:spcPct val="80000"/>
              </a:lnSpc>
              <a:buFontTx/>
              <a:buNone/>
            </a:pPr>
            <a:r>
              <a:rPr lang="de-DE" altLang="de-DE" sz="2400"/>
              <a:t>	Option bedeutet, eine Versicherung zu haben. </a:t>
            </a:r>
            <a:br>
              <a:rPr lang="de-DE" altLang="de-DE" sz="2400"/>
            </a:br>
            <a:r>
              <a:rPr lang="de-DE" altLang="de-DE" sz="2400"/>
              <a:t>Wenn ein Schaden wahrscheinlich wird (Kursverlust), dann nimmt man sie in Anspruch, sonst lässt man sie verfallen bzw. verkauft sie und hat </a:t>
            </a:r>
          </a:p>
          <a:p>
            <a:pPr lvl="1">
              <a:lnSpc>
                <a:spcPct val="80000"/>
              </a:lnSpc>
            </a:pPr>
            <a:r>
              <a:rPr lang="de-DE" altLang="de-DE" sz="2000"/>
              <a:t>entweder sogar noch einen Gewinn gemacht oder aber </a:t>
            </a:r>
          </a:p>
          <a:p>
            <a:pPr lvl="1">
              <a:lnSpc>
                <a:spcPct val="80000"/>
              </a:lnSpc>
            </a:pPr>
            <a:r>
              <a:rPr lang="de-DE" altLang="de-DE" sz="2000"/>
              <a:t>nur die Versicherungsprämie bezahlt. </a:t>
            </a:r>
          </a:p>
          <a:p>
            <a:pPr lvl="1">
              <a:lnSpc>
                <a:spcPct val="80000"/>
              </a:lnSpc>
              <a:buFontTx/>
              <a:buNone/>
            </a:pPr>
            <a:r>
              <a:rPr lang="de-DE" altLang="de-DE" sz="2000"/>
              <a:t>	Die Prämienhöhe richtet sich nach der Schadenswahrschein-lichkeit, die sich hauptsächlich aus der Schwankungsbreite (Volatilität) des Wechselkurses ableitet. Deshalb um so teurer, je länger sie läuft und je näher der abgesicherte Kurs am Tageskurs liegt</a:t>
            </a:r>
          </a:p>
          <a:p>
            <a:pPr>
              <a:lnSpc>
                <a:spcPct val="80000"/>
              </a:lnSpc>
              <a:buFontTx/>
              <a:buNone/>
            </a:pPr>
            <a:r>
              <a:rPr lang="de-DE" altLang="de-DE" sz="2400"/>
              <a:t>	</a:t>
            </a:r>
            <a:r>
              <a:rPr lang="de-DE" altLang="de-DE" sz="2000"/>
              <a:t>Sie eignen sich besonders dann zur Kurssicherung, wenn zunächst nur ein Angebot abgegeben wird, das Kursrisiko aber schon für die Laufzeit des Angebotes ausgeschlossen werden soll. </a:t>
            </a:r>
          </a:p>
          <a:p>
            <a:pPr>
              <a:lnSpc>
                <a:spcPct val="80000"/>
              </a:lnSpc>
              <a:buFontTx/>
              <a:buNone/>
            </a:pPr>
            <a:r>
              <a:rPr lang="de-DE" altLang="de-DE" sz="2400"/>
              <a:t>	Currency Futures unterscheiden sich von Optionen nur durch eine gewisse Standardisierung, die sie für normale Warengeschäftsabsicherungen eher unbrauchbar macht.</a:t>
            </a:r>
          </a:p>
        </p:txBody>
      </p:sp>
      <p:sp>
        <p:nvSpPr>
          <p:cNvPr id="4" name="Fußzeilenplatzhalter 3">
            <a:extLst>
              <a:ext uri="{FF2B5EF4-FFF2-40B4-BE49-F238E27FC236}">
                <a16:creationId xmlns:a16="http://schemas.microsoft.com/office/drawing/2014/main" id="{024835A0-19C5-4A2F-8AF6-67637F7D3B9B}"/>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58460818-7AE3-4B79-A95E-997B347AA723}"/>
              </a:ext>
            </a:extLst>
          </p:cNvPr>
          <p:cNvSpPr>
            <a:spLocks noGrp="1"/>
          </p:cNvSpPr>
          <p:nvPr>
            <p:ph type="sldNum" sz="quarter" idx="11"/>
          </p:nvPr>
        </p:nvSpPr>
        <p:spPr/>
        <p:txBody>
          <a:bodyPr/>
          <a:lstStyle/>
          <a:p>
            <a:pPr>
              <a:defRPr/>
            </a:pPr>
            <a:fld id="{B3F0D3FC-F2F2-4DD2-82ED-1CED31C3CCA5}" type="slidenum">
              <a:rPr lang="de-DE" altLang="de-DE" smtClean="0"/>
              <a:pPr>
                <a:defRPr/>
              </a:pPr>
              <a:t>48</a:t>
            </a:fld>
            <a:endParaRPr lang="de-DE" altLang="de-DE"/>
          </a:p>
        </p:txBody>
      </p:sp>
      <p:sp>
        <p:nvSpPr>
          <p:cNvPr id="6" name="Textfeld 5">
            <a:extLst>
              <a:ext uri="{FF2B5EF4-FFF2-40B4-BE49-F238E27FC236}">
                <a16:creationId xmlns:a16="http://schemas.microsoft.com/office/drawing/2014/main" id="{0F27B437-E70B-4427-A448-4CFC6C289635}"/>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395288" y="620713"/>
            <a:ext cx="8424862" cy="738187"/>
          </a:xfrm>
        </p:spPr>
        <p:txBody>
          <a:bodyPr/>
          <a:lstStyle/>
          <a:p>
            <a:r>
              <a:rPr lang="de-DE" altLang="de-DE"/>
              <a:t>Weitere Geschäftskonstruktionen</a:t>
            </a:r>
          </a:p>
        </p:txBody>
      </p:sp>
      <p:sp>
        <p:nvSpPr>
          <p:cNvPr id="48133" name="Rectangle 3"/>
          <p:cNvSpPr>
            <a:spLocks noGrp="1" noChangeArrowheads="1"/>
          </p:cNvSpPr>
          <p:nvPr>
            <p:ph type="body" sz="half" idx="1"/>
          </p:nvPr>
        </p:nvSpPr>
        <p:spPr>
          <a:xfrm>
            <a:off x="395288" y="1700213"/>
            <a:ext cx="8210550" cy="4835525"/>
          </a:xfrm>
        </p:spPr>
        <p:txBody>
          <a:bodyPr/>
          <a:lstStyle/>
          <a:p>
            <a:pPr>
              <a:lnSpc>
                <a:spcPct val="80000"/>
              </a:lnSpc>
            </a:pPr>
            <a:r>
              <a:rPr lang="de-DE" altLang="de-DE" sz="2400"/>
              <a:t>Weitere Kurssicherungsmöglichkeiten für einen Kreditgeber bestehen in </a:t>
            </a:r>
          </a:p>
          <a:p>
            <a:pPr lvl="1">
              <a:lnSpc>
                <a:spcPct val="80000"/>
              </a:lnSpc>
            </a:pPr>
            <a:r>
              <a:rPr lang="de-DE" altLang="de-DE"/>
              <a:t>einer Vereinbarung von Währungsklauseln (als Wertsicherungsklauseln) und Währungsoptions-klauseln (Wahlrecht der Erfüllungswährung)</a:t>
            </a:r>
          </a:p>
          <a:p>
            <a:pPr lvl="1">
              <a:lnSpc>
                <a:spcPct val="80000"/>
              </a:lnSpc>
            </a:pPr>
            <a:r>
              <a:rPr lang="de-DE" altLang="de-DE"/>
              <a:t>im Abschluss einer Wechselkursversicherung (Wechselkursgarantien und Wechselkursbürgschaften des Bundes, Ausfuhrgewährleistungen des Bundes).</a:t>
            </a:r>
            <a:r>
              <a:rPr lang="de-DE" altLang="de-DE" sz="2800"/>
              <a:t> </a:t>
            </a:r>
          </a:p>
          <a:p>
            <a:pPr>
              <a:lnSpc>
                <a:spcPct val="80000"/>
              </a:lnSpc>
            </a:pPr>
            <a:r>
              <a:rPr lang="de-DE" altLang="de-DE" sz="2400"/>
              <a:t>Deutsche Exporteure können (eine entsprechend starke Position im Markt vorausgesetzt) das Wechselkursrisiko durch Fakturierung (Faktura, Handelsrechnung) in Inlandswährung (€) auf die ausländischen Importeure verlagern</a:t>
            </a:r>
            <a:r>
              <a:rPr lang="de-DE" altLang="de-DE" sz="1800"/>
              <a:t>.</a:t>
            </a:r>
          </a:p>
          <a:p>
            <a:pPr>
              <a:lnSpc>
                <a:spcPct val="80000"/>
              </a:lnSpc>
            </a:pPr>
            <a:r>
              <a:rPr lang="de-DE" altLang="de-DE" sz="1800"/>
              <a:t>Produktion im Ausland</a:t>
            </a:r>
          </a:p>
          <a:p>
            <a:pPr>
              <a:lnSpc>
                <a:spcPct val="80000"/>
              </a:lnSpc>
            </a:pPr>
            <a:endParaRPr lang="de-DE" altLang="de-DE" sz="1800"/>
          </a:p>
        </p:txBody>
      </p:sp>
      <p:sp>
        <p:nvSpPr>
          <p:cNvPr id="4" name="Fußzeilenplatzhalter 3">
            <a:extLst>
              <a:ext uri="{FF2B5EF4-FFF2-40B4-BE49-F238E27FC236}">
                <a16:creationId xmlns:a16="http://schemas.microsoft.com/office/drawing/2014/main" id="{EB46D236-AC12-444B-AAF8-3745ED26F16E}"/>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A43B0AC3-0BAF-48A5-B358-AA843B8920DA}"/>
              </a:ext>
            </a:extLst>
          </p:cNvPr>
          <p:cNvSpPr>
            <a:spLocks noGrp="1"/>
          </p:cNvSpPr>
          <p:nvPr>
            <p:ph type="sldNum" sz="quarter" idx="11"/>
          </p:nvPr>
        </p:nvSpPr>
        <p:spPr/>
        <p:txBody>
          <a:bodyPr/>
          <a:lstStyle/>
          <a:p>
            <a:pPr>
              <a:defRPr/>
            </a:pPr>
            <a:fld id="{B3F0D3FC-F2F2-4DD2-82ED-1CED31C3CCA5}" type="slidenum">
              <a:rPr lang="de-DE" altLang="de-DE" smtClean="0"/>
              <a:pPr>
                <a:defRPr/>
              </a:pPr>
              <a:t>49</a:t>
            </a:fld>
            <a:endParaRPr lang="de-DE" altLang="de-DE"/>
          </a:p>
        </p:txBody>
      </p:sp>
      <p:sp>
        <p:nvSpPr>
          <p:cNvPr id="6" name="Textfeld 5">
            <a:extLst>
              <a:ext uri="{FF2B5EF4-FFF2-40B4-BE49-F238E27FC236}">
                <a16:creationId xmlns:a16="http://schemas.microsoft.com/office/drawing/2014/main" id="{C0504205-C5F4-420C-A7E4-A61FD8DEEB7B}"/>
              </a:ext>
            </a:extLst>
          </p:cNvPr>
          <p:cNvSpPr txBox="1"/>
          <p:nvPr/>
        </p:nvSpPr>
        <p:spPr>
          <a:xfrm>
            <a:off x="5868144" y="548680"/>
            <a:ext cx="1800200" cy="646331"/>
          </a:xfrm>
          <a:prstGeom prst="rect">
            <a:avLst/>
          </a:prstGeom>
          <a:solidFill>
            <a:srgbClr val="00B0F0"/>
          </a:solidFill>
        </p:spPr>
        <p:txBody>
          <a:bodyPr wrap="square" rtlCol="0">
            <a:spAutoFit/>
          </a:bodyPr>
          <a:lstStyle/>
          <a:p>
            <a:r>
              <a:rPr lang="de-DE" sz="1800" dirty="0"/>
              <a:t>Kein Klausurstoff</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de-DE" altLang="de-DE"/>
              <a:t>Einflüsse auf die Zahlungsbilanz</a:t>
            </a:r>
          </a:p>
        </p:txBody>
      </p:sp>
      <p:sp>
        <p:nvSpPr>
          <p:cNvPr id="7173" name="Rectangle 3"/>
          <p:cNvSpPr>
            <a:spLocks noGrp="1" noChangeArrowheads="1"/>
          </p:cNvSpPr>
          <p:nvPr>
            <p:ph type="body" idx="1"/>
          </p:nvPr>
        </p:nvSpPr>
        <p:spPr>
          <a:xfrm>
            <a:off x="468313" y="1981200"/>
            <a:ext cx="7920037" cy="4184650"/>
          </a:xfrm>
        </p:spPr>
        <p:txBody>
          <a:bodyPr/>
          <a:lstStyle/>
          <a:p>
            <a:r>
              <a:rPr lang="de-DE" altLang="de-DE" sz="2400"/>
              <a:t>Die Bilanz wird sowohl von realen Größen, wie z.B. dem Warenhandel beeinflusst, wie von</a:t>
            </a:r>
          </a:p>
          <a:p>
            <a:r>
              <a:rPr lang="de-DE" altLang="de-DE" sz="2400"/>
              <a:t>rein monetären Größen wie z.B. den internationalen Zahlungsverpflichtungen der BRD</a:t>
            </a:r>
          </a:p>
          <a:p>
            <a:r>
              <a:rPr lang="de-DE" altLang="de-DE" sz="2400"/>
              <a:t>Beide unterliegen </a:t>
            </a:r>
          </a:p>
          <a:p>
            <a:pPr lvl="1"/>
            <a:r>
              <a:rPr lang="de-DE" altLang="de-DE" sz="2000"/>
              <a:t>Wechselkursverschiebungen, die bei gleichen Basisgrößen die Zu- und Abflüsse höher oder niedriger erscheinen lassen und </a:t>
            </a:r>
          </a:p>
          <a:p>
            <a:pPr lvl="1"/>
            <a:r>
              <a:rPr lang="de-DE" altLang="de-DE" sz="2000"/>
              <a:t>spekulativen Überlegungen wie etwa der vermuteten künftigen Rendite von Anlagen in einem Währungsraum </a:t>
            </a:r>
          </a:p>
        </p:txBody>
      </p:sp>
      <p:sp>
        <p:nvSpPr>
          <p:cNvPr id="4" name="Fußzeilenplatzhalter 3">
            <a:extLst>
              <a:ext uri="{FF2B5EF4-FFF2-40B4-BE49-F238E27FC236}">
                <a16:creationId xmlns:a16="http://schemas.microsoft.com/office/drawing/2014/main" id="{AE22CA7D-9383-4E43-AD58-D5934BAE8AE7}"/>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C078495A-CFB8-4017-B170-55D76593DF4D}"/>
              </a:ext>
            </a:extLst>
          </p:cNvPr>
          <p:cNvSpPr>
            <a:spLocks noGrp="1"/>
          </p:cNvSpPr>
          <p:nvPr>
            <p:ph type="sldNum" sz="quarter" idx="11"/>
          </p:nvPr>
        </p:nvSpPr>
        <p:spPr/>
        <p:txBody>
          <a:bodyPr/>
          <a:lstStyle/>
          <a:p>
            <a:pPr>
              <a:defRPr/>
            </a:pPr>
            <a:fld id="{629F4AAF-F582-4259-8A72-9FB14825BDC5}" type="slidenum">
              <a:rPr lang="de-DE" altLang="de-DE" smtClean="0"/>
              <a:pPr>
                <a:defRPr/>
              </a:pPr>
              <a:t>5</a:t>
            </a:fld>
            <a:endParaRPr lang="de-DE" altLang="de-DE"/>
          </a:p>
        </p:txBody>
      </p:sp>
    </p:spTree>
    <p:extLst>
      <p:ext uri="{BB962C8B-B14F-4D97-AF65-F5344CB8AC3E}">
        <p14:creationId xmlns:p14="http://schemas.microsoft.com/office/powerpoint/2010/main" val="3325836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2" descr="https://www.bundesbank.de/Redaktion/DE/Bilder/Grafiken/Statistiken/darstellung_zahlungsbilanz_nach_BPM6.png?__blob=normal&amp;v=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 y="1233488"/>
            <a:ext cx="9053513"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Geschweifte Klammer rechts 2"/>
          <p:cNvSpPr>
            <a:spLocks/>
          </p:cNvSpPr>
          <p:nvPr/>
        </p:nvSpPr>
        <p:spPr bwMode="auto">
          <a:xfrm rot="5400000">
            <a:off x="4195763" y="-1025525"/>
            <a:ext cx="719137" cy="9053513"/>
          </a:xfrm>
          <a:prstGeom prst="rightBrace">
            <a:avLst>
              <a:gd name="adj1" fmla="val 8335"/>
              <a:gd name="adj2" fmla="val 50000"/>
            </a:avLst>
          </a:prstGeom>
          <a:noFill/>
          <a:ln w="5715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endParaRPr lang="de-DE" altLang="de-DE"/>
          </a:p>
        </p:txBody>
      </p:sp>
      <p:graphicFrame>
        <p:nvGraphicFramePr>
          <p:cNvPr id="18" name="Tabelle 17"/>
          <p:cNvGraphicFramePr>
            <a:graphicFrameLocks noGrp="1"/>
          </p:cNvGraphicFramePr>
          <p:nvPr>
            <p:extLst/>
          </p:nvPr>
        </p:nvGraphicFramePr>
        <p:xfrm>
          <a:off x="2543175" y="3860800"/>
          <a:ext cx="3984626" cy="2657475"/>
        </p:xfrm>
        <a:graphic>
          <a:graphicData uri="http://schemas.openxmlformats.org/drawingml/2006/table">
            <a:tbl>
              <a:tblPr firstRow="1" bandRow="1">
                <a:tableStyleId>{5C22544A-7EE6-4342-B048-85BDC9FD1C3A}</a:tableStyleId>
              </a:tblPr>
              <a:tblGrid>
                <a:gridCol w="1992313">
                  <a:extLst>
                    <a:ext uri="{9D8B030D-6E8A-4147-A177-3AD203B41FA5}">
                      <a16:colId xmlns:a16="http://schemas.microsoft.com/office/drawing/2014/main" val="20000"/>
                    </a:ext>
                  </a:extLst>
                </a:gridCol>
                <a:gridCol w="1992313">
                  <a:extLst>
                    <a:ext uri="{9D8B030D-6E8A-4147-A177-3AD203B41FA5}">
                      <a16:colId xmlns:a16="http://schemas.microsoft.com/office/drawing/2014/main" val="20001"/>
                    </a:ext>
                  </a:extLst>
                </a:gridCol>
              </a:tblGrid>
              <a:tr h="370787">
                <a:tc gridSpan="2">
                  <a:txBody>
                    <a:bodyPr/>
                    <a:lstStyle/>
                    <a:p>
                      <a:pPr algn="ctr"/>
                      <a:r>
                        <a:rPr lang="de-DE" sz="1800" dirty="0"/>
                        <a:t>Zahlungsbilanz</a:t>
                      </a:r>
                    </a:p>
                  </a:txBody>
                  <a:tcPr marL="91452" marR="91452" marT="45714" marB="45714">
                    <a:lnB w="12700" cap="flat" cmpd="sng" algn="ctr">
                      <a:solidFill>
                        <a:schemeClr val="tx1"/>
                      </a:solidFill>
                      <a:prstDash val="solid"/>
                      <a:round/>
                      <a:headEnd type="none" w="med" len="med"/>
                      <a:tailEnd type="none" w="med" len="med"/>
                    </a:lnB>
                  </a:tcPr>
                </a:tc>
                <a:tc hMerge="1">
                  <a:txBody>
                    <a:bodyPr/>
                    <a:lstStyle/>
                    <a:p>
                      <a:endParaRPr lang="de-DE" dirty="0"/>
                    </a:p>
                  </a:txBody>
                  <a:tcPr/>
                </a:tc>
                <a:extLst>
                  <a:ext uri="{0D108BD9-81ED-4DB2-BD59-A6C34878D82A}">
                    <a16:rowId xmlns:a16="http://schemas.microsoft.com/office/drawing/2014/main" val="10000"/>
                  </a:ext>
                </a:extLst>
              </a:tr>
              <a:tr h="640266">
                <a:tc>
                  <a:txBody>
                    <a:bodyPr/>
                    <a:lstStyle/>
                    <a:p>
                      <a:r>
                        <a:rPr lang="de-DE" sz="1800" dirty="0"/>
                        <a:t>Saldo der Leistungsbilanz</a:t>
                      </a:r>
                    </a:p>
                  </a:txBody>
                  <a:tcPr marL="91452" marR="91452" marT="45714" marB="45714">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2">
                  <a:txBody>
                    <a:bodyPr/>
                    <a:lstStyle/>
                    <a:p>
                      <a:r>
                        <a:rPr lang="de-DE" sz="1800" dirty="0"/>
                        <a:t>Saldo der Kapitalbilanz</a:t>
                      </a:r>
                    </a:p>
                  </a:txBody>
                  <a:tcPr marL="91452" marR="91452" marT="45714" marB="45714"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914684">
                <a:tc>
                  <a:txBody>
                    <a:bodyPr/>
                    <a:lstStyle/>
                    <a:p>
                      <a:r>
                        <a:rPr lang="de-DE" sz="1800" dirty="0"/>
                        <a:t>Saldo der </a:t>
                      </a:r>
                      <a:r>
                        <a:rPr lang="de-DE" sz="1800" dirty="0" err="1"/>
                        <a:t>Vermögensän-derungsbilanz</a:t>
                      </a:r>
                      <a:endParaRPr lang="de-DE" sz="1800" dirty="0"/>
                    </a:p>
                  </a:txBody>
                  <a:tcPr marL="91452" marR="91452" marT="45714" marB="45714">
                    <a:lnR w="12700" cap="flat" cmpd="sng" algn="ctr">
                      <a:solidFill>
                        <a:schemeClr val="tx1"/>
                      </a:solidFill>
                      <a:prstDash val="solid"/>
                      <a:round/>
                      <a:headEnd type="none" w="med" len="med"/>
                      <a:tailEnd type="none" w="med" len="med"/>
                    </a:lnR>
                  </a:tcPr>
                </a:tc>
                <a:tc vMerge="1">
                  <a:txBody>
                    <a:bodyPr/>
                    <a:lstStyle/>
                    <a:p>
                      <a:endParaRPr lang="de-DE" dirty="0"/>
                    </a:p>
                  </a:txBody>
                  <a:tcPr/>
                </a:tc>
                <a:extLst>
                  <a:ext uri="{0D108BD9-81ED-4DB2-BD59-A6C34878D82A}">
                    <a16:rowId xmlns:a16="http://schemas.microsoft.com/office/drawing/2014/main" val="10002"/>
                  </a:ext>
                </a:extLst>
              </a:tr>
              <a:tr h="731738">
                <a:tc>
                  <a:txBody>
                    <a:bodyPr/>
                    <a:lstStyle/>
                    <a:p>
                      <a:r>
                        <a:rPr lang="de-DE" sz="1400" dirty="0">
                          <a:solidFill>
                            <a:srgbClr val="0070C0"/>
                          </a:solidFill>
                        </a:rPr>
                        <a:t>Restposten nicht </a:t>
                      </a:r>
                      <a:r>
                        <a:rPr lang="de-DE" sz="1400" dirty="0" err="1">
                          <a:solidFill>
                            <a:srgbClr val="0070C0"/>
                          </a:solidFill>
                        </a:rPr>
                        <a:t>aufgliederbare</a:t>
                      </a:r>
                      <a:r>
                        <a:rPr lang="de-DE" sz="1400" dirty="0">
                          <a:solidFill>
                            <a:srgbClr val="0070C0"/>
                          </a:solidFill>
                        </a:rPr>
                        <a:t> Transaktionen</a:t>
                      </a:r>
                    </a:p>
                  </a:txBody>
                  <a:tcPr marL="91452" marR="91452" marT="45714" marB="45714">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400" dirty="0">
                          <a:solidFill>
                            <a:srgbClr val="0070C0"/>
                          </a:solidFill>
                        </a:rPr>
                        <a:t>Restposten nicht </a:t>
                      </a:r>
                      <a:r>
                        <a:rPr lang="de-DE" sz="1400" dirty="0" err="1">
                          <a:solidFill>
                            <a:srgbClr val="0070C0"/>
                          </a:solidFill>
                        </a:rPr>
                        <a:t>aufgliederbare</a:t>
                      </a:r>
                      <a:r>
                        <a:rPr lang="de-DE" sz="1400" dirty="0">
                          <a:solidFill>
                            <a:srgbClr val="0070C0"/>
                          </a:solidFill>
                        </a:rPr>
                        <a:t> Transaktionen</a:t>
                      </a:r>
                    </a:p>
                  </a:txBody>
                  <a:tcPr marL="91452" marR="91452" marT="45714" marB="45714">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bl>
          </a:graphicData>
        </a:graphic>
      </p:graphicFrame>
      <p:sp>
        <p:nvSpPr>
          <p:cNvPr id="8212" name="Textfeld 1"/>
          <p:cNvSpPr txBox="1">
            <a:spLocks noChangeArrowheads="1"/>
          </p:cNvSpPr>
          <p:nvPr/>
        </p:nvSpPr>
        <p:spPr bwMode="auto">
          <a:xfrm>
            <a:off x="4644455" y="1526189"/>
            <a:ext cx="22318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20000"/>
              </a:spcBef>
              <a:buChar char="•"/>
              <a:defRPr sz="3200">
                <a:solidFill>
                  <a:schemeClr val="tx1"/>
                </a:solidFill>
                <a:latin typeface="Arial" panose="020B0604020202020204" pitchFamily="34" charset="0"/>
              </a:defRPr>
            </a:lvl1pPr>
            <a:lvl2pPr marL="742950" indent="-285750" algn="ctr">
              <a:spcBef>
                <a:spcPct val="20000"/>
              </a:spcBef>
              <a:buChar char="•"/>
              <a:defRPr sz="3200">
                <a:solidFill>
                  <a:schemeClr val="tx1"/>
                </a:solidFill>
                <a:latin typeface="Arial" panose="020B0604020202020204" pitchFamily="34" charset="0"/>
              </a:defRPr>
            </a:lvl2pPr>
            <a:lvl3pPr marL="1143000" indent="-228600" algn="ctr">
              <a:spcBef>
                <a:spcPct val="20000"/>
              </a:spcBef>
              <a:buChar char="•"/>
              <a:defRPr sz="3200">
                <a:solidFill>
                  <a:schemeClr val="tx1"/>
                </a:solidFill>
                <a:latin typeface="Arial" panose="020B0604020202020204" pitchFamily="34" charset="0"/>
              </a:defRPr>
            </a:lvl3pPr>
            <a:lvl4pPr marL="1600200" indent="-228600" algn="ctr">
              <a:spcBef>
                <a:spcPct val="20000"/>
              </a:spcBef>
              <a:buChar char="•"/>
              <a:defRPr sz="3200">
                <a:solidFill>
                  <a:schemeClr val="tx1"/>
                </a:solidFill>
                <a:latin typeface="Arial" panose="020B0604020202020204" pitchFamily="34" charset="0"/>
              </a:defRPr>
            </a:lvl4pPr>
            <a:lvl5pPr marL="2057400" indent="-228600" algn="ctr">
              <a:spcBef>
                <a:spcPct val="20000"/>
              </a:spcBef>
              <a:buChar char="•"/>
              <a:defRPr sz="3200">
                <a:solidFill>
                  <a:schemeClr val="tx1"/>
                </a:solidFill>
                <a:latin typeface="Arial" panose="020B0604020202020204" pitchFamily="34" charset="0"/>
              </a:defRPr>
            </a:lvl5pPr>
            <a:lvl6pPr marL="2514600" indent="-228600" algn="ctr" eaLnBrk="0" fontAlgn="base" hangingPunct="0">
              <a:spcBef>
                <a:spcPct val="20000"/>
              </a:spcBef>
              <a:spcAft>
                <a:spcPct val="0"/>
              </a:spcAft>
              <a:buChar char="•"/>
              <a:defRPr sz="3200">
                <a:solidFill>
                  <a:schemeClr val="tx1"/>
                </a:solidFill>
                <a:latin typeface="Arial" panose="020B0604020202020204" pitchFamily="34" charset="0"/>
              </a:defRPr>
            </a:lvl6pPr>
            <a:lvl7pPr marL="2971800" indent="-228600" algn="ctr" eaLnBrk="0" fontAlgn="base" hangingPunct="0">
              <a:spcBef>
                <a:spcPct val="20000"/>
              </a:spcBef>
              <a:spcAft>
                <a:spcPct val="0"/>
              </a:spcAft>
              <a:buChar char="•"/>
              <a:defRPr sz="3200">
                <a:solidFill>
                  <a:schemeClr val="tx1"/>
                </a:solidFill>
                <a:latin typeface="Arial" panose="020B0604020202020204" pitchFamily="34" charset="0"/>
              </a:defRPr>
            </a:lvl7pPr>
            <a:lvl8pPr marL="3429000" indent="-228600" algn="ctr" eaLnBrk="0" fontAlgn="base" hangingPunct="0">
              <a:spcBef>
                <a:spcPct val="20000"/>
              </a:spcBef>
              <a:spcAft>
                <a:spcPct val="0"/>
              </a:spcAft>
              <a:buChar char="•"/>
              <a:defRPr sz="3200">
                <a:solidFill>
                  <a:schemeClr val="tx1"/>
                </a:solidFill>
                <a:latin typeface="Arial" panose="020B0604020202020204" pitchFamily="34" charset="0"/>
              </a:defRPr>
            </a:lvl8pPr>
            <a:lvl9pPr marL="3886200" indent="-228600" algn="ctr" eaLnBrk="0" fontAlgn="base" hangingPunct="0">
              <a:spcBef>
                <a:spcPct val="20000"/>
              </a:spcBef>
              <a:spcAft>
                <a:spcPct val="0"/>
              </a:spcAft>
              <a:buChar char="•"/>
              <a:defRPr sz="3200">
                <a:solidFill>
                  <a:schemeClr val="tx1"/>
                </a:solidFill>
                <a:latin typeface="Arial" panose="020B0604020202020204" pitchFamily="34" charset="0"/>
              </a:defRPr>
            </a:lvl9pPr>
          </a:lstStyle>
          <a:p>
            <a:pPr algn="l">
              <a:buFontTx/>
              <a:buNone/>
            </a:pPr>
            <a:r>
              <a:rPr lang="de-DE" altLang="de-DE" sz="1000" dirty="0">
                <a:solidFill>
                  <a:srgbClr val="0070C0"/>
                </a:solidFill>
              </a:rPr>
              <a:t>Kann sowohl links wie rechts stehen</a:t>
            </a:r>
          </a:p>
        </p:txBody>
      </p:sp>
      <p:sp>
        <p:nvSpPr>
          <p:cNvPr id="5" name="Fußzeilenplatzhalter 4">
            <a:extLst>
              <a:ext uri="{FF2B5EF4-FFF2-40B4-BE49-F238E27FC236}">
                <a16:creationId xmlns:a16="http://schemas.microsoft.com/office/drawing/2014/main" id="{922DA65E-2BED-4D8E-9237-DFCBD548C959}"/>
              </a:ext>
            </a:extLst>
          </p:cNvPr>
          <p:cNvSpPr>
            <a:spLocks noGrp="1"/>
          </p:cNvSpPr>
          <p:nvPr>
            <p:ph type="ftr" sz="quarter" idx="10"/>
          </p:nvPr>
        </p:nvSpPr>
        <p:spPr/>
        <p:txBody>
          <a:bodyPr/>
          <a:lstStyle/>
          <a:p>
            <a:pPr>
              <a:defRPr/>
            </a:pPr>
            <a:r>
              <a:rPr lang="de-DE"/>
              <a:t>© Anselm Dohle-Beltinger 2022</a:t>
            </a:r>
          </a:p>
        </p:txBody>
      </p:sp>
      <p:sp>
        <p:nvSpPr>
          <p:cNvPr id="6" name="Foliennummernplatzhalter 5">
            <a:extLst>
              <a:ext uri="{FF2B5EF4-FFF2-40B4-BE49-F238E27FC236}">
                <a16:creationId xmlns:a16="http://schemas.microsoft.com/office/drawing/2014/main" id="{D4421036-7C9C-4998-A24A-5B5C6C944387}"/>
              </a:ext>
            </a:extLst>
          </p:cNvPr>
          <p:cNvSpPr>
            <a:spLocks noGrp="1"/>
          </p:cNvSpPr>
          <p:nvPr>
            <p:ph type="sldNum" sz="quarter" idx="11"/>
          </p:nvPr>
        </p:nvSpPr>
        <p:spPr/>
        <p:txBody>
          <a:bodyPr/>
          <a:lstStyle/>
          <a:p>
            <a:pPr>
              <a:defRPr/>
            </a:pPr>
            <a:fld id="{B3F0D3FC-F2F2-4DD2-82ED-1CED31C3CCA5}" type="slidenum">
              <a:rPr lang="de-DE" altLang="de-DE" smtClean="0"/>
              <a:pPr>
                <a:defRPr/>
              </a:pPr>
              <a:t>6</a:t>
            </a:fld>
            <a:endParaRPr lang="de-DE" altLang="de-DE"/>
          </a:p>
        </p:txBody>
      </p:sp>
      <p:sp>
        <p:nvSpPr>
          <p:cNvPr id="7" name="Geschweifte Klammer rechts 6">
            <a:extLst>
              <a:ext uri="{FF2B5EF4-FFF2-40B4-BE49-F238E27FC236}">
                <a16:creationId xmlns:a16="http://schemas.microsoft.com/office/drawing/2014/main" id="{E29448C8-5BCB-4C1D-AFA3-41B01DF126F9}"/>
              </a:ext>
            </a:extLst>
          </p:cNvPr>
          <p:cNvSpPr/>
          <p:nvPr/>
        </p:nvSpPr>
        <p:spPr bwMode="auto">
          <a:xfrm>
            <a:off x="2051720" y="1598613"/>
            <a:ext cx="72008" cy="606251"/>
          </a:xfrm>
          <a:prstGeom prst="rightBrace">
            <a:avLst/>
          </a:prstGeom>
          <a:noFill/>
          <a:ln w="28575" cap="flat" cmpd="sng" algn="ctr">
            <a:solidFill>
              <a:srgbClr val="FF0000"/>
            </a:solidFill>
            <a:prstDash val="solid"/>
            <a:round/>
            <a:headEnd type="none" w="med" len="med"/>
            <a:tailEnd type="none" w="med" len="med"/>
          </a:ln>
          <a:effectLst/>
        </p:spPr>
        <p:txBody>
          <a:bodyPr vert="horz" wrap="none" lIns="92075" tIns="46038" rIns="92075" bIns="46038" numCol="1" rtlCol="0" anchor="ctr" anchorCtr="0" compatLnSpc="1">
            <a:prstTxWarp prst="textNoShape">
              <a:avLst/>
            </a:prstTxWarp>
          </a:bodyPr>
          <a:lstStyle/>
          <a:p>
            <a:pPr marL="0" marR="0" indent="0" algn="ctr" defTabSz="914400" rtl="0" eaLnBrk="0" fontAlgn="base" latinLnBrk="0" hangingPunct="0">
              <a:lnSpc>
                <a:spcPct val="100000"/>
              </a:lnSpc>
              <a:spcBef>
                <a:spcPct val="20000"/>
              </a:spcBef>
              <a:spcAft>
                <a:spcPct val="0"/>
              </a:spcAft>
              <a:buClrTx/>
              <a:buSzTx/>
              <a:buFontTx/>
              <a:buChar char="•"/>
              <a:tabLst/>
            </a:pPr>
            <a:endParaRPr kumimoji="0" lang="de-DE" sz="3200" b="0" i="0" u="none" strike="noStrike" cap="none" normalizeH="0" baseline="0">
              <a:ln>
                <a:noFill/>
              </a:ln>
              <a:solidFill>
                <a:schemeClr val="tx1"/>
              </a:solidFill>
              <a:effectLst/>
              <a:latin typeface="Arial" charset="0"/>
            </a:endParaRPr>
          </a:p>
        </p:txBody>
      </p:sp>
      <p:cxnSp>
        <p:nvCxnSpPr>
          <p:cNvPr id="11" name="Gerade Verbindung mit Pfeil 10">
            <a:extLst>
              <a:ext uri="{FF2B5EF4-FFF2-40B4-BE49-F238E27FC236}">
                <a16:creationId xmlns:a16="http://schemas.microsoft.com/office/drawing/2014/main" id="{D4A721C7-6DFA-40D6-B080-6B7752238152}"/>
              </a:ext>
            </a:extLst>
          </p:cNvPr>
          <p:cNvCxnSpPr>
            <a:cxnSpLocks/>
          </p:cNvCxnSpPr>
          <p:nvPr/>
        </p:nvCxnSpPr>
        <p:spPr bwMode="auto">
          <a:xfrm flipV="1">
            <a:off x="2123728" y="1004244"/>
            <a:ext cx="305147" cy="915604"/>
          </a:xfrm>
          <a:prstGeom prst="straightConnector1">
            <a:avLst/>
          </a:prstGeom>
          <a:solidFill>
            <a:schemeClr val="accent1"/>
          </a:solidFill>
          <a:ln w="28575" cap="flat" cmpd="sng" algn="ctr">
            <a:solidFill>
              <a:srgbClr val="FF0000"/>
            </a:solidFill>
            <a:prstDash val="solid"/>
            <a:round/>
            <a:headEnd type="none" w="med" len="med"/>
            <a:tailEnd type="triangle"/>
          </a:ln>
          <a:effectLst/>
        </p:spPr>
      </p:cxnSp>
      <p:sp>
        <p:nvSpPr>
          <p:cNvPr id="12" name="Textfeld 11">
            <a:extLst>
              <a:ext uri="{FF2B5EF4-FFF2-40B4-BE49-F238E27FC236}">
                <a16:creationId xmlns:a16="http://schemas.microsoft.com/office/drawing/2014/main" id="{03FE1382-E864-4A6B-A2E2-F3FC344D75E4}"/>
              </a:ext>
            </a:extLst>
          </p:cNvPr>
          <p:cNvSpPr txBox="1"/>
          <p:nvPr/>
        </p:nvSpPr>
        <p:spPr>
          <a:xfrm>
            <a:off x="1979712" y="484189"/>
            <a:ext cx="2808312" cy="584775"/>
          </a:xfrm>
          <a:prstGeom prst="rect">
            <a:avLst/>
          </a:prstGeom>
          <a:noFill/>
        </p:spPr>
        <p:txBody>
          <a:bodyPr wrap="square" rtlCol="0">
            <a:spAutoFit/>
          </a:bodyPr>
          <a:lstStyle/>
          <a:p>
            <a:r>
              <a:rPr lang="de-DE" dirty="0">
                <a:solidFill>
                  <a:srgbClr val="FF0000"/>
                </a:solidFill>
              </a:rPr>
              <a:t>Außenbeitrag</a:t>
            </a:r>
          </a:p>
        </p:txBody>
      </p:sp>
    </p:spTree>
    <p:extLst>
      <p:ext uri="{BB962C8B-B14F-4D97-AF65-F5344CB8AC3E}">
        <p14:creationId xmlns:p14="http://schemas.microsoft.com/office/powerpoint/2010/main" val="297698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19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2527">
            <a:hlinkClick r:id="rId3"/>
          </p:cNvPr>
          <p:cNvGraphicFramePr>
            <a:graphicFrameLocks noChangeAspect="1"/>
          </p:cNvGraphicFramePr>
          <p:nvPr>
            <p:extLst/>
          </p:nvPr>
        </p:nvGraphicFramePr>
        <p:xfrm>
          <a:off x="25400" y="660400"/>
          <a:ext cx="8963025" cy="5967413"/>
        </p:xfrm>
        <a:graphic>
          <a:graphicData uri="http://schemas.openxmlformats.org/presentationml/2006/ole">
            <mc:AlternateContent xmlns:mc="http://schemas.openxmlformats.org/markup-compatibility/2006">
              <mc:Choice xmlns:v="urn:schemas-microsoft-com:vml" Requires="v">
                <p:oleObj spid="_x0000_s19469" name="Worksheet" r:id="rId4" imgW="10153540" imgH="6838734" progId="Excel.Sheet.8">
                  <p:embed/>
                </p:oleObj>
              </mc:Choice>
              <mc:Fallback>
                <p:oleObj name="Worksheet" r:id="rId4" imgW="10153540" imgH="6838734" progId="Excel.Sheet.8">
                  <p:embed/>
                  <p:pic>
                    <p:nvPicPr>
                      <p:cNvPr id="5" name="Object 2527">
                        <a:hlinkClick r:id="" action="ppaction://noaction"/>
                      </p:cNvPr>
                      <p:cNvPicPr>
                        <a:picLocks noChangeAspect="1" noChangeArrowheads="1"/>
                      </p:cNvPicPr>
                      <p:nvPr/>
                    </p:nvPicPr>
                    <p:blipFill>
                      <a:blip r:embed="rId5"/>
                      <a:srcRect r="-105" b="-4892"/>
                      <a:stretch>
                        <a:fillRect/>
                      </a:stretch>
                    </p:blipFill>
                    <p:spPr bwMode="auto">
                      <a:xfrm>
                        <a:off x="25400" y="660400"/>
                        <a:ext cx="8963025" cy="5967413"/>
                      </a:xfrm>
                      <a:prstGeom prst="rect">
                        <a:avLst/>
                      </a:prstGeom>
                      <a:solidFill>
                        <a:schemeClr val="bg1"/>
                      </a:solidFill>
                      <a:ln>
                        <a:noFill/>
                      </a:ln>
                      <a:effectLst/>
                    </p:spPr>
                  </p:pic>
                </p:oleObj>
              </mc:Fallback>
            </mc:AlternateContent>
          </a:graphicData>
        </a:graphic>
      </p:graphicFrame>
      <p:sp>
        <p:nvSpPr>
          <p:cNvPr id="3" name="Textfeld 2"/>
          <p:cNvSpPr txBox="1"/>
          <p:nvPr/>
        </p:nvSpPr>
        <p:spPr>
          <a:xfrm>
            <a:off x="5620299" y="3152001"/>
            <a:ext cx="3312368" cy="553998"/>
          </a:xfrm>
          <a:prstGeom prst="rect">
            <a:avLst/>
          </a:prstGeom>
          <a:solidFill>
            <a:schemeClr val="bg1"/>
          </a:solidFill>
        </p:spPr>
        <p:txBody>
          <a:bodyPr wrap="square" rtlCol="0">
            <a:spAutoFit/>
          </a:bodyPr>
          <a:lstStyle/>
          <a:p>
            <a:r>
              <a:rPr lang="de-DE" sz="1000" dirty="0"/>
              <a:t>Quelle: </a:t>
            </a:r>
            <a:r>
              <a:rPr lang="de-DE" sz="1000" dirty="0">
                <a:solidFill>
                  <a:srgbClr val="00B0F0"/>
                </a:solidFill>
                <a:hlinkClick r:id="rId6"/>
              </a:rPr>
              <a:t>Deutsche Bundesbank: Statistische Fachreihe Zahlungsbilanzstatistik</a:t>
            </a:r>
            <a:r>
              <a:rPr lang="de-DE" sz="1000" dirty="0">
                <a:solidFill>
                  <a:srgbClr val="00B0F0"/>
                </a:solidFill>
              </a:rPr>
              <a:t> – </a:t>
            </a:r>
            <a:r>
              <a:rPr lang="de-DE" sz="1000" dirty="0">
                <a:solidFill>
                  <a:srgbClr val="00B0F0"/>
                </a:solidFill>
                <a:hlinkClick r:id="rId7"/>
              </a:rPr>
              <a:t>Zahlungsbilanzstatistik August 2020; 31.08.2020</a:t>
            </a:r>
            <a:endParaRPr lang="de-DE" sz="1000" dirty="0">
              <a:solidFill>
                <a:srgbClr val="00B0F0"/>
              </a:solidFill>
            </a:endParaRPr>
          </a:p>
        </p:txBody>
      </p:sp>
      <p:sp>
        <p:nvSpPr>
          <p:cNvPr id="7" name="Fußzeilenplatzhalter 6">
            <a:extLst>
              <a:ext uri="{FF2B5EF4-FFF2-40B4-BE49-F238E27FC236}">
                <a16:creationId xmlns:a16="http://schemas.microsoft.com/office/drawing/2014/main" id="{DE560E48-EF3C-4BA1-A7A2-F0D78800B84E}"/>
              </a:ext>
            </a:extLst>
          </p:cNvPr>
          <p:cNvSpPr>
            <a:spLocks noGrp="1"/>
          </p:cNvSpPr>
          <p:nvPr>
            <p:ph type="ftr" sz="quarter" idx="10"/>
          </p:nvPr>
        </p:nvSpPr>
        <p:spPr/>
        <p:txBody>
          <a:bodyPr/>
          <a:lstStyle/>
          <a:p>
            <a:pPr>
              <a:defRPr/>
            </a:pPr>
            <a:r>
              <a:rPr lang="de-DE"/>
              <a:t>© Anselm Dohle-Beltinger 2022</a:t>
            </a:r>
          </a:p>
        </p:txBody>
      </p:sp>
      <p:sp>
        <p:nvSpPr>
          <p:cNvPr id="8" name="Foliennummernplatzhalter 7">
            <a:extLst>
              <a:ext uri="{FF2B5EF4-FFF2-40B4-BE49-F238E27FC236}">
                <a16:creationId xmlns:a16="http://schemas.microsoft.com/office/drawing/2014/main" id="{4DA23835-485E-4889-B298-AD90F29A64F2}"/>
              </a:ext>
            </a:extLst>
          </p:cNvPr>
          <p:cNvSpPr>
            <a:spLocks noGrp="1"/>
          </p:cNvSpPr>
          <p:nvPr>
            <p:ph type="sldNum" sz="quarter" idx="11"/>
          </p:nvPr>
        </p:nvSpPr>
        <p:spPr/>
        <p:txBody>
          <a:bodyPr/>
          <a:lstStyle/>
          <a:p>
            <a:pPr>
              <a:defRPr/>
            </a:pPr>
            <a:fld id="{F6BF9857-9166-4EAE-BF0C-477A854310D2}" type="slidenum">
              <a:rPr lang="de-DE" altLang="de-DE" smtClean="0"/>
              <a:pPr>
                <a:defRPr/>
              </a:pPr>
              <a:t>7</a:t>
            </a:fld>
            <a:endParaRPr lang="de-DE" altLang="de-DE"/>
          </a:p>
        </p:txBody>
      </p:sp>
      <p:sp>
        <p:nvSpPr>
          <p:cNvPr id="2" name="Textfeld 1">
            <a:extLst>
              <a:ext uri="{FF2B5EF4-FFF2-40B4-BE49-F238E27FC236}">
                <a16:creationId xmlns:a16="http://schemas.microsoft.com/office/drawing/2014/main" id="{B4C3748C-A52F-436A-A78F-8D371915A00C}"/>
              </a:ext>
            </a:extLst>
          </p:cNvPr>
          <p:cNvSpPr txBox="1"/>
          <p:nvPr/>
        </p:nvSpPr>
        <p:spPr>
          <a:xfrm>
            <a:off x="2123728" y="116632"/>
            <a:ext cx="2520280" cy="584775"/>
          </a:xfrm>
          <a:prstGeom prst="rect">
            <a:avLst/>
          </a:prstGeom>
          <a:noFill/>
        </p:spPr>
        <p:txBody>
          <a:bodyPr wrap="square" rtlCol="0">
            <a:spAutoFit/>
          </a:bodyPr>
          <a:lstStyle/>
          <a:p>
            <a:r>
              <a:rPr lang="de-DE" dirty="0"/>
              <a:t>2019</a:t>
            </a:r>
          </a:p>
        </p:txBody>
      </p:sp>
    </p:spTree>
    <p:extLst>
      <p:ext uri="{BB962C8B-B14F-4D97-AF65-F5344CB8AC3E}">
        <p14:creationId xmlns:p14="http://schemas.microsoft.com/office/powerpoint/2010/main" val="31796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elle 10">
            <a:extLst>
              <a:ext uri="{FF2B5EF4-FFF2-40B4-BE49-F238E27FC236}">
                <a16:creationId xmlns:a16="http://schemas.microsoft.com/office/drawing/2014/main" id="{E6980833-0F66-4BDC-9681-706821D60C5D}"/>
              </a:ext>
            </a:extLst>
          </p:cNvPr>
          <p:cNvGraphicFramePr>
            <a:graphicFrameLocks noGrp="1"/>
          </p:cNvGraphicFramePr>
          <p:nvPr>
            <p:extLst>
              <p:ext uri="{D42A27DB-BD31-4B8C-83A1-F6EECF244321}">
                <p14:modId xmlns:p14="http://schemas.microsoft.com/office/powerpoint/2010/main" val="2120359146"/>
              </p:ext>
            </p:extLst>
          </p:nvPr>
        </p:nvGraphicFramePr>
        <p:xfrm>
          <a:off x="1500336" y="836712"/>
          <a:ext cx="6096000" cy="5516880"/>
        </p:xfrm>
        <a:graphic>
          <a:graphicData uri="http://schemas.openxmlformats.org/drawingml/2006/table">
            <a:tbl>
              <a:tblPr firstRow="1" bandRow="1">
                <a:tableStyleId>{00A15C55-8517-42AA-B614-E9B94910E393}</a:tableStyleId>
              </a:tblPr>
              <a:tblGrid>
                <a:gridCol w="1016000">
                  <a:extLst>
                    <a:ext uri="{9D8B030D-6E8A-4147-A177-3AD203B41FA5}">
                      <a16:colId xmlns:a16="http://schemas.microsoft.com/office/drawing/2014/main" val="1034069561"/>
                    </a:ext>
                  </a:extLst>
                </a:gridCol>
                <a:gridCol w="1016000">
                  <a:extLst>
                    <a:ext uri="{9D8B030D-6E8A-4147-A177-3AD203B41FA5}">
                      <a16:colId xmlns:a16="http://schemas.microsoft.com/office/drawing/2014/main" val="1005576164"/>
                    </a:ext>
                  </a:extLst>
                </a:gridCol>
                <a:gridCol w="1016000">
                  <a:extLst>
                    <a:ext uri="{9D8B030D-6E8A-4147-A177-3AD203B41FA5}">
                      <a16:colId xmlns:a16="http://schemas.microsoft.com/office/drawing/2014/main" val="835127405"/>
                    </a:ext>
                  </a:extLst>
                </a:gridCol>
                <a:gridCol w="1016000">
                  <a:extLst>
                    <a:ext uri="{9D8B030D-6E8A-4147-A177-3AD203B41FA5}">
                      <a16:colId xmlns:a16="http://schemas.microsoft.com/office/drawing/2014/main" val="943294116"/>
                    </a:ext>
                  </a:extLst>
                </a:gridCol>
                <a:gridCol w="1016000">
                  <a:extLst>
                    <a:ext uri="{9D8B030D-6E8A-4147-A177-3AD203B41FA5}">
                      <a16:colId xmlns:a16="http://schemas.microsoft.com/office/drawing/2014/main" val="92198537"/>
                    </a:ext>
                  </a:extLst>
                </a:gridCol>
                <a:gridCol w="1016000">
                  <a:extLst>
                    <a:ext uri="{9D8B030D-6E8A-4147-A177-3AD203B41FA5}">
                      <a16:colId xmlns:a16="http://schemas.microsoft.com/office/drawing/2014/main" val="2021841661"/>
                    </a:ext>
                  </a:extLst>
                </a:gridCol>
              </a:tblGrid>
              <a:tr h="0">
                <a:tc gridSpan="6">
                  <a:txBody>
                    <a:bodyPr/>
                    <a:lstStyle/>
                    <a:p>
                      <a:pPr algn="ctr"/>
                      <a:r>
                        <a:rPr lang="de-DE" dirty="0"/>
                        <a:t>Zahlungsbilanz 2022 (in </a:t>
                      </a:r>
                      <a:r>
                        <a:rPr lang="de-DE" dirty="0" err="1"/>
                        <a:t>Mrd</a:t>
                      </a:r>
                      <a:r>
                        <a:rPr lang="de-DE" dirty="0"/>
                        <a:t> €)</a:t>
                      </a:r>
                    </a:p>
                  </a:txBody>
                  <a:tcPr>
                    <a:solidFill>
                      <a:srgbClr val="0070C0"/>
                    </a:solidFill>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tc hMerge="1">
                  <a:txBody>
                    <a:bodyPr/>
                    <a:lstStyle/>
                    <a:p>
                      <a:endParaRPr lang="de-DE" dirty="0"/>
                    </a:p>
                  </a:txBody>
                  <a:tcPr/>
                </a:tc>
                <a:extLst>
                  <a:ext uri="{0D108BD9-81ED-4DB2-BD59-A6C34878D82A}">
                    <a16:rowId xmlns:a16="http://schemas.microsoft.com/office/drawing/2014/main" val="112882343"/>
                  </a:ext>
                </a:extLst>
              </a:tr>
              <a:tr h="0">
                <a:tc gridSpan="3">
                  <a:txBody>
                    <a:bodyPr/>
                    <a:lstStyle/>
                    <a:p>
                      <a:r>
                        <a:rPr lang="de-DE" sz="1600" dirty="0"/>
                        <a:t>Leistungsbilanz (</a:t>
                      </a:r>
                      <a:r>
                        <a:rPr lang="de-DE" sz="1600" dirty="0">
                          <a:sym typeface="Symbol" panose="05050102010706020507" pitchFamily="18" charset="2"/>
                        </a:rPr>
                        <a:t> = +162)</a:t>
                      </a:r>
                      <a:endParaRPr lang="de-DE" sz="1600" b="1" dirty="0"/>
                    </a:p>
                  </a:txBody>
                  <a:tcPr/>
                </a:tc>
                <a:tc hMerge="1">
                  <a:txBody>
                    <a:bodyPr/>
                    <a:lstStyle/>
                    <a:p>
                      <a:endParaRPr lang="de-DE" dirty="0"/>
                    </a:p>
                  </a:txBody>
                  <a:tcPr/>
                </a:tc>
                <a:tc hMerge="1">
                  <a:txBody>
                    <a:bodyPr/>
                    <a:lstStyle/>
                    <a:p>
                      <a:endParaRPr lang="de-DE" dirty="0"/>
                    </a:p>
                  </a:txBody>
                  <a:tcPr>
                    <a:lnR w="12700" cap="flat" cmpd="sng" algn="ctr">
                      <a:solidFill>
                        <a:schemeClr val="tx1"/>
                      </a:solidFill>
                      <a:prstDash val="solid"/>
                      <a:round/>
                      <a:headEnd type="none" w="med" len="med"/>
                      <a:tailEnd type="none" w="med" len="med"/>
                    </a:lnR>
                  </a:tcPr>
                </a:tc>
                <a:tc gridSpan="3">
                  <a:txBody>
                    <a:bodyPr/>
                    <a:lstStyle/>
                    <a:p>
                      <a:pPr algn="r"/>
                      <a:r>
                        <a:rPr lang="de-DE" sz="1600" dirty="0"/>
                        <a:t>Kapitalbilanz (</a:t>
                      </a:r>
                      <a:r>
                        <a:rPr lang="de-DE" sz="1600" dirty="0">
                          <a:sym typeface="Symbol" panose="05050102010706020507" pitchFamily="18" charset="2"/>
                        </a:rPr>
                        <a:t> = 228)</a:t>
                      </a:r>
                      <a:endParaRPr lang="de-DE" sz="1600" b="1" dirty="0"/>
                    </a:p>
                  </a:txBody>
                  <a:tcPr/>
                </a:tc>
                <a:tc hMerge="1">
                  <a:txBody>
                    <a:bodyPr/>
                    <a:lstStyle/>
                    <a:p>
                      <a:endParaRPr lang="de-DE" sz="1600" dirty="0"/>
                    </a:p>
                  </a:txBody>
                  <a:tcPr/>
                </a:tc>
                <a:tc hMerge="1">
                  <a:txBody>
                    <a:bodyPr/>
                    <a:lstStyle/>
                    <a:p>
                      <a:endParaRPr lang="de-DE" sz="1600" dirty="0"/>
                    </a:p>
                  </a:txBody>
                  <a:tcPr/>
                </a:tc>
                <a:extLst>
                  <a:ext uri="{0D108BD9-81ED-4DB2-BD59-A6C34878D82A}">
                    <a16:rowId xmlns:a16="http://schemas.microsoft.com/office/drawing/2014/main" val="3853990013"/>
                  </a:ext>
                </a:extLst>
              </a:tr>
              <a:tr h="0">
                <a:tc gridSpan="3">
                  <a:txBody>
                    <a:bodyPr/>
                    <a:lstStyle/>
                    <a:p>
                      <a:r>
                        <a:rPr lang="de-DE" sz="1400" dirty="0"/>
                        <a:t>Handelsbilanz (</a:t>
                      </a:r>
                      <a:r>
                        <a:rPr lang="de-DE" sz="1400" dirty="0">
                          <a:sym typeface="Symbol" panose="05050102010706020507" pitchFamily="18" charset="2"/>
                        </a:rPr>
                        <a:t> = +112; Zufluss)</a:t>
                      </a:r>
                      <a:endParaRPr lang="de-DE" sz="1400" dirty="0"/>
                    </a:p>
                  </a:txBody>
                  <a:tcPr/>
                </a:tc>
                <a:tc hMerge="1">
                  <a:txBody>
                    <a:bodyPr/>
                    <a:lstStyle/>
                    <a:p>
                      <a:endParaRPr lang="de-DE" dirty="0"/>
                    </a:p>
                  </a:txBody>
                  <a:tcPr/>
                </a:tc>
                <a:tc hMerge="1">
                  <a:txBody>
                    <a:bodyPr/>
                    <a:lstStyle/>
                    <a:p>
                      <a:endParaRPr lang="de-DE" dirty="0"/>
                    </a:p>
                  </a:txBody>
                  <a:tcPr>
                    <a:lnR w="12700" cap="flat" cmpd="sng" algn="ctr">
                      <a:solidFill>
                        <a:schemeClr val="tx1"/>
                      </a:solidFill>
                      <a:prstDash val="solid"/>
                      <a:round/>
                      <a:headEnd type="none" w="med" len="med"/>
                      <a:tailEnd type="none" w="med" len="med"/>
                    </a:lnR>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Direktinvestitionen (</a:t>
                      </a:r>
                      <a:r>
                        <a:rPr lang="de-DE" sz="1200" dirty="0">
                          <a:sym typeface="Symbol" panose="05050102010706020507" pitchFamily="18" charset="2"/>
                        </a:rPr>
                        <a:t> = </a:t>
                      </a:r>
                      <a:r>
                        <a:rPr lang="de-DE" sz="1200" dirty="0"/>
                        <a:t>+125; Abfluss)</a:t>
                      </a:r>
                    </a:p>
                  </a:txBody>
                  <a:tcPr/>
                </a:tc>
                <a:tc hMerge="1">
                  <a:txBody>
                    <a:bodyPr/>
                    <a:lstStyle/>
                    <a:p>
                      <a:endParaRPr lang="de-DE" sz="1400" dirty="0"/>
                    </a:p>
                  </a:txBody>
                  <a:tcPr/>
                </a:tc>
                <a:tc hMerge="1">
                  <a:txBody>
                    <a:bodyPr/>
                    <a:lstStyle/>
                    <a:p>
                      <a:endParaRPr lang="de-DE" sz="1400" dirty="0"/>
                    </a:p>
                  </a:txBody>
                  <a:tcPr/>
                </a:tc>
                <a:extLst>
                  <a:ext uri="{0D108BD9-81ED-4DB2-BD59-A6C34878D82A}">
                    <a16:rowId xmlns:a16="http://schemas.microsoft.com/office/drawing/2014/main" val="3799779957"/>
                  </a:ext>
                </a:extLst>
              </a:tr>
              <a:tr h="0">
                <a:tc>
                  <a:txBody>
                    <a:bodyPr/>
                    <a:lstStyle/>
                    <a:p>
                      <a:endParaRPr lang="de-DE" sz="1200" dirty="0"/>
                    </a:p>
                  </a:txBody>
                  <a:tcPr/>
                </a:tc>
                <a:tc>
                  <a:txBody>
                    <a:bodyPr/>
                    <a:lstStyle/>
                    <a:p>
                      <a:r>
                        <a:rPr lang="de-DE" sz="1200" dirty="0" err="1"/>
                        <a:t>Exporteinn</a:t>
                      </a:r>
                      <a:r>
                        <a:rPr lang="de-DE" sz="1200" dirty="0"/>
                        <a:t>.</a:t>
                      </a:r>
                    </a:p>
                  </a:txBody>
                  <a:tcPr/>
                </a:tc>
                <a:tc>
                  <a:txBody>
                    <a:bodyPr/>
                    <a:lstStyle/>
                    <a:p>
                      <a:r>
                        <a:rPr lang="de-DE" sz="1200" dirty="0"/>
                        <a:t>1.551</a:t>
                      </a:r>
                    </a:p>
                  </a:txBody>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dirty="0"/>
                        <a:t>Wertpapieranlagen (</a:t>
                      </a:r>
                      <a:r>
                        <a:rPr lang="de-DE" sz="1200" dirty="0">
                          <a:sym typeface="Symbol" panose="05050102010706020507" pitchFamily="18" charset="2"/>
                        </a:rPr>
                        <a:t> = </a:t>
                      </a:r>
                      <a:r>
                        <a:rPr lang="de-DE" sz="1200" dirty="0"/>
                        <a:t>+24)</a:t>
                      </a:r>
                    </a:p>
                  </a:txBody>
                  <a:tcPr/>
                </a:tc>
                <a:tc hMerge="1">
                  <a:txBody>
                    <a:bodyPr/>
                    <a:lstStyle/>
                    <a:p>
                      <a:endParaRPr lang="de-DE" sz="1400" dirty="0"/>
                    </a:p>
                  </a:txBody>
                  <a:tcPr/>
                </a:tc>
                <a:tc hMerge="1">
                  <a:txBody>
                    <a:bodyPr/>
                    <a:lstStyle/>
                    <a:p>
                      <a:endParaRPr lang="de-DE" sz="1400" dirty="0"/>
                    </a:p>
                  </a:txBody>
                  <a:tcPr/>
                </a:tc>
                <a:extLst>
                  <a:ext uri="{0D108BD9-81ED-4DB2-BD59-A6C34878D82A}">
                    <a16:rowId xmlns:a16="http://schemas.microsoft.com/office/drawing/2014/main" val="1419445072"/>
                  </a:ext>
                </a:extLst>
              </a:tr>
              <a:tr h="0">
                <a:tc>
                  <a:txBody>
                    <a:bodyPr/>
                    <a:lstStyle/>
                    <a:p>
                      <a:endParaRPr lang="de-DE" sz="1200" dirty="0"/>
                    </a:p>
                  </a:txBody>
                  <a:tcPr/>
                </a:tc>
                <a:tc>
                  <a:txBody>
                    <a:bodyPr/>
                    <a:lstStyle/>
                    <a:p>
                      <a:r>
                        <a:rPr lang="de-DE" sz="1200" dirty="0" err="1"/>
                        <a:t>Importausg</a:t>
                      </a:r>
                      <a:r>
                        <a:rPr lang="de-DE" sz="1200" dirty="0"/>
                        <a:t>.</a:t>
                      </a:r>
                    </a:p>
                  </a:txBody>
                  <a:tcPr/>
                </a:tc>
                <a:tc>
                  <a:txBody>
                    <a:bodyPr/>
                    <a:lstStyle/>
                    <a:p>
                      <a:r>
                        <a:rPr lang="de-DE" sz="1200" dirty="0"/>
                        <a:t>1.439</a:t>
                      </a:r>
                    </a:p>
                  </a:txBody>
                  <a:tcPr/>
                </a:tc>
                <a:tc gridSpan="3">
                  <a:txBody>
                    <a:bodyPr/>
                    <a:lstStyle/>
                    <a:p>
                      <a:r>
                        <a:rPr lang="de-DE" sz="1200" dirty="0"/>
                        <a:t>Finanzderivate, Mitarbeiteraktien (</a:t>
                      </a:r>
                      <a:r>
                        <a:rPr lang="de-DE" sz="1200" dirty="0">
                          <a:sym typeface="Symbol" panose="05050102010706020507" pitchFamily="18" charset="2"/>
                        </a:rPr>
                        <a:t> = +43)</a:t>
                      </a:r>
                      <a:endParaRPr lang="de-DE" sz="1200" dirty="0"/>
                    </a:p>
                  </a:txBody>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941767083"/>
                  </a:ext>
                </a:extLst>
              </a:tr>
              <a:tr h="0">
                <a:tc gridSpan="3">
                  <a:txBody>
                    <a:bodyPr/>
                    <a:lstStyle/>
                    <a:p>
                      <a:r>
                        <a:rPr lang="de-DE" sz="1400" dirty="0"/>
                        <a:t>Dienstleistungsbilanz (</a:t>
                      </a:r>
                      <a:r>
                        <a:rPr lang="de-DE" sz="1400" dirty="0">
                          <a:sym typeface="Symbol" panose="05050102010706020507" pitchFamily="18" charset="2"/>
                        </a:rPr>
                        <a:t> = -31)</a:t>
                      </a:r>
                      <a:endParaRPr lang="de-DE" sz="1400" dirty="0"/>
                    </a:p>
                  </a:txBody>
                  <a:tcPr/>
                </a:tc>
                <a:tc hMerge="1">
                  <a:txBody>
                    <a:bodyPr/>
                    <a:lstStyle/>
                    <a:p>
                      <a:endParaRPr lang="de-DE" dirty="0"/>
                    </a:p>
                  </a:txBody>
                  <a:tcPr/>
                </a:tc>
                <a:tc hMerge="1">
                  <a:txBody>
                    <a:bodyPr/>
                    <a:lstStyle/>
                    <a:p>
                      <a:endParaRPr lang="de-DE" dirty="0"/>
                    </a:p>
                  </a:txBody>
                  <a:tcPr>
                    <a:lnR w="12700" cap="flat" cmpd="sng" algn="ctr">
                      <a:solidFill>
                        <a:schemeClr val="tx1"/>
                      </a:solidFill>
                      <a:prstDash val="solid"/>
                      <a:round/>
                      <a:headEnd type="none" w="med" len="med"/>
                      <a:tailEnd type="none" w="med" len="med"/>
                    </a:lnR>
                  </a:tcPr>
                </a:tc>
                <a:tc gridSpan="3">
                  <a:txBody>
                    <a:bodyPr/>
                    <a:lstStyle/>
                    <a:p>
                      <a:r>
                        <a:rPr lang="de-DE" sz="1200" dirty="0"/>
                        <a:t>Währungsreserven (</a:t>
                      </a:r>
                      <a:r>
                        <a:rPr lang="de-DE" sz="1200" dirty="0">
                          <a:sym typeface="Symbol" panose="05050102010706020507" pitchFamily="18" charset="2"/>
                        </a:rPr>
                        <a:t> = +4)</a:t>
                      </a:r>
                      <a:endParaRPr lang="de-DE" sz="1200" dirty="0"/>
                    </a:p>
                  </a:txBody>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2484408561"/>
                  </a:ext>
                </a:extLst>
              </a:tr>
              <a:tr h="0">
                <a:tc>
                  <a:txBody>
                    <a:bodyPr/>
                    <a:lstStyle/>
                    <a:p>
                      <a:endParaRPr lang="de-DE" sz="1200" dirty="0"/>
                    </a:p>
                  </a:txBody>
                  <a:tcPr/>
                </a:tc>
                <a:tc>
                  <a:txBody>
                    <a:bodyPr/>
                    <a:lstStyle/>
                    <a:p>
                      <a:r>
                        <a:rPr lang="de-DE" sz="1200" dirty="0" err="1"/>
                        <a:t>Exporteinn</a:t>
                      </a:r>
                      <a:r>
                        <a:rPr lang="de-DE" sz="1200" dirty="0"/>
                        <a:t>.</a:t>
                      </a:r>
                    </a:p>
                  </a:txBody>
                  <a:tcPr/>
                </a:tc>
                <a:tc>
                  <a:txBody>
                    <a:bodyPr/>
                    <a:lstStyle/>
                    <a:p>
                      <a:r>
                        <a:rPr lang="de-DE" sz="1200" dirty="0"/>
                        <a:t>408</a:t>
                      </a:r>
                    </a:p>
                  </a:txBody>
                  <a:tcPr/>
                </a:tc>
                <a:tc gridSpan="3">
                  <a:txBody>
                    <a:bodyPr/>
                    <a:lstStyle/>
                    <a:p>
                      <a:r>
                        <a:rPr lang="de-DE" sz="1200" dirty="0"/>
                        <a:t>Übriger Kapitalverkehr (</a:t>
                      </a:r>
                      <a:r>
                        <a:rPr lang="de-DE" sz="1200" dirty="0">
                          <a:sym typeface="Symbol" panose="05050102010706020507" pitchFamily="18" charset="2"/>
                        </a:rPr>
                        <a:t> = +31)</a:t>
                      </a:r>
                      <a:endParaRPr lang="de-DE" sz="1200" dirty="0"/>
                    </a:p>
                  </a:txBody>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375475230"/>
                  </a:ext>
                </a:extLst>
              </a:tr>
              <a:tr h="0">
                <a:tc>
                  <a:txBody>
                    <a:bodyPr/>
                    <a:lstStyle/>
                    <a:p>
                      <a:endParaRPr lang="de-DE" sz="1200" dirty="0"/>
                    </a:p>
                  </a:txBody>
                  <a:tcPr/>
                </a:tc>
                <a:tc>
                  <a:txBody>
                    <a:bodyPr/>
                    <a:lstStyle/>
                    <a:p>
                      <a:r>
                        <a:rPr lang="de-DE" sz="1200" dirty="0" err="1"/>
                        <a:t>Importausg</a:t>
                      </a:r>
                      <a:r>
                        <a:rPr lang="de-DE" sz="1200" dirty="0"/>
                        <a:t>.</a:t>
                      </a:r>
                    </a:p>
                  </a:txBody>
                  <a:tcPr/>
                </a:tc>
                <a:tc>
                  <a:txBody>
                    <a:bodyPr/>
                    <a:lstStyle/>
                    <a:p>
                      <a:r>
                        <a:rPr lang="de-DE" sz="1200" dirty="0"/>
                        <a:t>439</a:t>
                      </a:r>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551481787"/>
                  </a:ext>
                </a:extLst>
              </a:tr>
              <a:tr h="0">
                <a:tc gridSpan="3">
                  <a:txBody>
                    <a:bodyPr/>
                    <a:lstStyle/>
                    <a:p>
                      <a:r>
                        <a:rPr lang="de-DE" sz="1400"/>
                        <a:t>Sekundäreinkommen (</a:t>
                      </a:r>
                      <a:r>
                        <a:rPr lang="de-DE" sz="1400">
                          <a:sym typeface="Symbol" panose="05050102010706020507" pitchFamily="18" charset="2"/>
                        </a:rPr>
                        <a:t> = -69)</a:t>
                      </a:r>
                      <a:endParaRPr lang="de-DE" sz="1400" dirty="0"/>
                    </a:p>
                  </a:txBody>
                  <a:tcPr/>
                </a:tc>
                <a:tc hMerge="1">
                  <a:txBody>
                    <a:bodyPr/>
                    <a:lstStyle/>
                    <a:p>
                      <a:endParaRPr lang="de-DE" dirty="0"/>
                    </a:p>
                  </a:txBody>
                  <a:tcPr/>
                </a:tc>
                <a:tc hMerge="1">
                  <a:txBody>
                    <a:bodyPr/>
                    <a:lstStyle/>
                    <a:p>
                      <a:endParaRPr lang="de-DE" dirty="0"/>
                    </a:p>
                  </a:txBody>
                  <a:tcPr>
                    <a:lnR w="12700" cap="flat" cmpd="sng" algn="ctr">
                      <a:solidFill>
                        <a:schemeClr val="tx1"/>
                      </a:solidFill>
                      <a:prstDash val="solid"/>
                      <a:round/>
                      <a:headEnd type="none" w="med" len="med"/>
                      <a:tailEnd type="none" w="med" len="med"/>
                    </a:lnR>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1871036227"/>
                  </a:ext>
                </a:extLst>
              </a:tr>
              <a:tr h="0">
                <a:tc>
                  <a:txBody>
                    <a:bodyPr/>
                    <a:lstStyle/>
                    <a:p>
                      <a:endParaRPr lang="de-DE" sz="1200" dirty="0"/>
                    </a:p>
                  </a:txBody>
                  <a:tcPr/>
                </a:tc>
                <a:tc>
                  <a:txBody>
                    <a:bodyPr/>
                    <a:lstStyle/>
                    <a:p>
                      <a:r>
                        <a:rPr lang="de-DE" sz="1200" dirty="0"/>
                        <a:t>Einnahmen</a:t>
                      </a:r>
                    </a:p>
                  </a:txBody>
                  <a:tcPr/>
                </a:tc>
                <a:tc>
                  <a:txBody>
                    <a:bodyPr/>
                    <a:lstStyle/>
                    <a:p>
                      <a:r>
                        <a:rPr lang="de-DE" sz="1200" dirty="0"/>
                        <a:t>100</a:t>
                      </a:r>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512394403"/>
                  </a:ext>
                </a:extLst>
              </a:tr>
              <a:tr h="0">
                <a:tc>
                  <a:txBody>
                    <a:bodyPr/>
                    <a:lstStyle/>
                    <a:p>
                      <a:endParaRPr lang="de-DE" sz="1200" dirty="0"/>
                    </a:p>
                  </a:txBody>
                  <a:tcPr/>
                </a:tc>
                <a:tc>
                  <a:txBody>
                    <a:bodyPr/>
                    <a:lstStyle/>
                    <a:p>
                      <a:r>
                        <a:rPr lang="de-DE" sz="1200" dirty="0"/>
                        <a:t>Ausgaben</a:t>
                      </a:r>
                    </a:p>
                  </a:txBody>
                  <a:tcPr/>
                </a:tc>
                <a:tc>
                  <a:txBody>
                    <a:bodyPr/>
                    <a:lstStyle/>
                    <a:p>
                      <a:r>
                        <a:rPr lang="de-DE" sz="1200" dirty="0"/>
                        <a:t>169</a:t>
                      </a:r>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1609785840"/>
                  </a:ext>
                </a:extLst>
              </a:tr>
              <a:tr h="0">
                <a:tc gridSpan="3">
                  <a:txBody>
                    <a:bodyPr/>
                    <a:lstStyle/>
                    <a:p>
                      <a:r>
                        <a:rPr lang="de-DE" sz="1400" dirty="0"/>
                        <a:t>Primäreinkommen (</a:t>
                      </a:r>
                      <a:r>
                        <a:rPr lang="de-DE" sz="1400" dirty="0">
                          <a:sym typeface="Symbol" panose="05050102010706020507" pitchFamily="18" charset="2"/>
                        </a:rPr>
                        <a:t> = +150)</a:t>
                      </a:r>
                      <a:endParaRPr lang="de-DE" sz="1400" dirty="0"/>
                    </a:p>
                  </a:txBody>
                  <a:tcPr/>
                </a:tc>
                <a:tc hMerge="1">
                  <a:txBody>
                    <a:bodyPr/>
                    <a:lstStyle/>
                    <a:p>
                      <a:endParaRPr lang="de-DE" sz="1200" dirty="0"/>
                    </a:p>
                  </a:txBody>
                  <a:tcPr/>
                </a:tc>
                <a:tc hMerge="1">
                  <a:txBody>
                    <a:bodyPr/>
                    <a:lstStyle/>
                    <a:p>
                      <a:endParaRPr lang="de-DE" sz="1200" dirty="0"/>
                    </a:p>
                  </a:txBody>
                  <a:tcPr>
                    <a:lnR w="12700" cap="flat" cmpd="sng" algn="ctr">
                      <a:solidFill>
                        <a:schemeClr val="tx1"/>
                      </a:solidFill>
                      <a:prstDash val="solid"/>
                      <a:round/>
                      <a:headEnd type="none" w="med" len="med"/>
                      <a:tailEnd type="none" w="med" len="med"/>
                    </a:lnR>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2745866394"/>
                  </a:ext>
                </a:extLst>
              </a:tr>
              <a:tr h="0">
                <a:tc>
                  <a:txBody>
                    <a:bodyPr/>
                    <a:lstStyle/>
                    <a:p>
                      <a:endParaRPr lang="de-DE" sz="1200" dirty="0"/>
                    </a:p>
                  </a:txBody>
                  <a:tcPr/>
                </a:tc>
                <a:tc>
                  <a:txBody>
                    <a:bodyPr/>
                    <a:lstStyle/>
                    <a:p>
                      <a:r>
                        <a:rPr lang="de-DE" sz="1200" dirty="0"/>
                        <a:t>Einnahmen</a:t>
                      </a:r>
                    </a:p>
                  </a:txBody>
                  <a:tcPr/>
                </a:tc>
                <a:tc>
                  <a:txBody>
                    <a:bodyPr/>
                    <a:lstStyle/>
                    <a:p>
                      <a:r>
                        <a:rPr lang="de-DE" sz="1200" dirty="0"/>
                        <a:t>296</a:t>
                      </a:r>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2836626464"/>
                  </a:ext>
                </a:extLst>
              </a:tr>
              <a:tr h="0">
                <a:tc>
                  <a:txBody>
                    <a:bodyPr/>
                    <a:lstStyle/>
                    <a:p>
                      <a:endParaRPr lang="de-DE" sz="1200" dirty="0"/>
                    </a:p>
                  </a:txBody>
                  <a:tcPr/>
                </a:tc>
                <a:tc>
                  <a:txBody>
                    <a:bodyPr/>
                    <a:lstStyle/>
                    <a:p>
                      <a:r>
                        <a:rPr lang="de-DE" sz="1200" dirty="0"/>
                        <a:t>Ausgaben</a:t>
                      </a:r>
                    </a:p>
                  </a:txBody>
                  <a:tcPr/>
                </a:tc>
                <a:tc>
                  <a:txBody>
                    <a:bodyPr/>
                    <a:lstStyle/>
                    <a:p>
                      <a:r>
                        <a:rPr lang="de-DE" sz="1200" dirty="0"/>
                        <a:t>145</a:t>
                      </a:r>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2477584278"/>
                  </a:ext>
                </a:extLst>
              </a:tr>
              <a:tr h="0">
                <a:tc gridSpan="3">
                  <a:txBody>
                    <a:bodyPr/>
                    <a:lstStyle/>
                    <a:p>
                      <a:r>
                        <a:rPr lang="de-DE" sz="1600" dirty="0"/>
                        <a:t>Vermögensänderungsbilanz </a:t>
                      </a:r>
                      <a:br>
                        <a:rPr lang="de-DE" sz="1600" dirty="0"/>
                      </a:br>
                      <a:r>
                        <a:rPr lang="de-DE" sz="1600" dirty="0"/>
                        <a:t>(</a:t>
                      </a:r>
                      <a:r>
                        <a:rPr lang="de-DE" sz="1600" dirty="0">
                          <a:sym typeface="Symbol" panose="05050102010706020507" pitchFamily="18" charset="2"/>
                        </a:rPr>
                        <a:t> = -19)</a:t>
                      </a:r>
                      <a:endParaRPr lang="de-DE" sz="1600" dirty="0"/>
                    </a:p>
                  </a:txBody>
                  <a:tcPr/>
                </a:tc>
                <a:tc hMerge="1">
                  <a:txBody>
                    <a:bodyPr/>
                    <a:lstStyle/>
                    <a:p>
                      <a:endParaRPr lang="de-DE" sz="1200" dirty="0"/>
                    </a:p>
                  </a:txBody>
                  <a:tcPr/>
                </a:tc>
                <a:tc hMerge="1">
                  <a:txBody>
                    <a:bodyPr/>
                    <a:lstStyle/>
                    <a:p>
                      <a:endParaRPr lang="de-DE" sz="1200" dirty="0"/>
                    </a:p>
                  </a:txBody>
                  <a:tcPr>
                    <a:lnR w="12700" cap="flat" cmpd="sng" algn="ctr">
                      <a:solidFill>
                        <a:schemeClr val="tx1"/>
                      </a:solidFill>
                      <a:prstDash val="solid"/>
                      <a:round/>
                      <a:headEnd type="none" w="med" len="med"/>
                      <a:tailEnd type="none" w="med" len="med"/>
                    </a:lnR>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2748820194"/>
                  </a:ext>
                </a:extLst>
              </a:tr>
              <a:tr h="0">
                <a:tc gridSpan="3">
                  <a:txBody>
                    <a:bodyPr/>
                    <a:lstStyle/>
                    <a:p>
                      <a:r>
                        <a:rPr lang="de-DE" sz="1200" dirty="0"/>
                        <a:t>Stat. nicht </a:t>
                      </a:r>
                      <a:r>
                        <a:rPr lang="de-DE" sz="1200" dirty="0" err="1"/>
                        <a:t>aufgliederbare</a:t>
                      </a:r>
                      <a:r>
                        <a:rPr lang="de-DE" sz="1200" dirty="0"/>
                        <a:t> </a:t>
                      </a:r>
                      <a:r>
                        <a:rPr lang="de-DE" sz="1200" dirty="0" err="1"/>
                        <a:t>Transakt</a:t>
                      </a:r>
                      <a:r>
                        <a:rPr lang="de-DE" sz="1200" dirty="0"/>
                        <a:t>. (</a:t>
                      </a:r>
                      <a:r>
                        <a:rPr lang="de-DE" sz="1200" dirty="0">
                          <a:sym typeface="Symbol" panose="05050102010706020507" pitchFamily="18" charset="2"/>
                        </a:rPr>
                        <a:t> = 84)</a:t>
                      </a:r>
                    </a:p>
                    <a:p>
                      <a:r>
                        <a:rPr lang="de-DE" sz="1200" dirty="0">
                          <a:sym typeface="Symbol" panose="05050102010706020507" pitchFamily="18" charset="2"/>
                        </a:rPr>
                        <a:t>Revisionsstand 31.08.2023</a:t>
                      </a:r>
                      <a:endParaRPr lang="de-DE" sz="1200" dirty="0"/>
                    </a:p>
                  </a:txBody>
                  <a:tcPr/>
                </a:tc>
                <a:tc hMerge="1">
                  <a:txBody>
                    <a:bodyPr/>
                    <a:lstStyle/>
                    <a:p>
                      <a:endParaRPr lang="de-DE" sz="1200" dirty="0"/>
                    </a:p>
                  </a:txBody>
                  <a:tcPr/>
                </a:tc>
                <a:tc hMerge="1">
                  <a:txBody>
                    <a:bodyPr/>
                    <a:lstStyle/>
                    <a:p>
                      <a:endParaRPr lang="de-DE" sz="1200" dirty="0"/>
                    </a:p>
                  </a:txBody>
                  <a:tcPr>
                    <a:lnR w="12700" cap="flat" cmpd="sng" algn="ctr">
                      <a:solidFill>
                        <a:schemeClr val="tx1"/>
                      </a:solidFill>
                      <a:prstDash val="solid"/>
                      <a:round/>
                      <a:headEnd type="none" w="med" len="med"/>
                      <a:tailEnd type="none" w="med" len="med"/>
                    </a:lnR>
                  </a:tcPr>
                </a:tc>
                <a:tc>
                  <a:txBody>
                    <a:bodyPr/>
                    <a:lstStyle/>
                    <a:p>
                      <a:endParaRPr lang="de-DE" sz="1200" dirty="0"/>
                    </a:p>
                  </a:txBody>
                  <a:tcPr/>
                </a:tc>
                <a:tc>
                  <a:txBody>
                    <a:bodyPr/>
                    <a:lstStyle/>
                    <a:p>
                      <a:endParaRPr lang="de-DE" sz="1200" dirty="0"/>
                    </a:p>
                  </a:txBody>
                  <a:tcPr/>
                </a:tc>
                <a:tc>
                  <a:txBody>
                    <a:bodyPr/>
                    <a:lstStyle/>
                    <a:p>
                      <a:endParaRPr lang="de-DE" sz="1200" dirty="0"/>
                    </a:p>
                  </a:txBody>
                  <a:tcPr/>
                </a:tc>
                <a:extLst>
                  <a:ext uri="{0D108BD9-81ED-4DB2-BD59-A6C34878D82A}">
                    <a16:rowId xmlns:a16="http://schemas.microsoft.com/office/drawing/2014/main" val="2201244840"/>
                  </a:ext>
                </a:extLst>
              </a:tr>
            </a:tbl>
          </a:graphicData>
        </a:graphic>
      </p:graphicFrame>
      <p:sp>
        <p:nvSpPr>
          <p:cNvPr id="5" name="Foliennummernplatzhalter 4">
            <a:extLst>
              <a:ext uri="{FF2B5EF4-FFF2-40B4-BE49-F238E27FC236}">
                <a16:creationId xmlns:a16="http://schemas.microsoft.com/office/drawing/2014/main" id="{714F0E0F-FA40-49F1-905F-94DFD45A79AB}"/>
              </a:ext>
            </a:extLst>
          </p:cNvPr>
          <p:cNvSpPr>
            <a:spLocks noGrp="1"/>
          </p:cNvSpPr>
          <p:nvPr>
            <p:ph type="sldNum" sz="quarter" idx="11"/>
          </p:nvPr>
        </p:nvSpPr>
        <p:spPr/>
        <p:txBody>
          <a:bodyPr/>
          <a:lstStyle/>
          <a:p>
            <a:fld id="{DDE51A64-9E4F-429A-8143-D73DC17DA924}" type="slidenum">
              <a:rPr lang="de-DE" smtClean="0"/>
              <a:pPr/>
              <a:t>8</a:t>
            </a:fld>
            <a:endParaRPr lang="de-DE" dirty="0"/>
          </a:p>
        </p:txBody>
      </p:sp>
      <p:sp>
        <p:nvSpPr>
          <p:cNvPr id="16" name="Textfeld 15">
            <a:extLst>
              <a:ext uri="{FF2B5EF4-FFF2-40B4-BE49-F238E27FC236}">
                <a16:creationId xmlns:a16="http://schemas.microsoft.com/office/drawing/2014/main" id="{987A0A22-A900-4B2F-BBD7-147036F710B8}"/>
              </a:ext>
            </a:extLst>
          </p:cNvPr>
          <p:cNvSpPr txBox="1"/>
          <p:nvPr/>
        </p:nvSpPr>
        <p:spPr>
          <a:xfrm>
            <a:off x="82824" y="5666140"/>
            <a:ext cx="1464840" cy="246221"/>
          </a:xfrm>
          <a:prstGeom prst="rect">
            <a:avLst/>
          </a:prstGeom>
          <a:noFill/>
        </p:spPr>
        <p:txBody>
          <a:bodyPr wrap="square" lIns="0" tIns="0" rIns="0" bIns="0" rtlCol="0">
            <a:spAutoFit/>
          </a:bodyPr>
          <a:lstStyle/>
          <a:p>
            <a:pPr algn="l"/>
            <a:r>
              <a:rPr lang="de-DE" sz="800" dirty="0"/>
              <a:t>Quelle: </a:t>
            </a:r>
            <a:r>
              <a:rPr lang="de-DE" sz="800" dirty="0">
                <a:hlinkClick r:id="rId2"/>
              </a:rPr>
              <a:t>Deutsche Bundesbank</a:t>
            </a:r>
            <a:r>
              <a:rPr lang="de-DE" sz="800" dirty="0"/>
              <a:t>; </a:t>
            </a:r>
            <a:r>
              <a:rPr lang="de-DE" sz="800" dirty="0">
                <a:hlinkClick r:id="rId3"/>
              </a:rPr>
              <a:t>Deutsche Bank</a:t>
            </a:r>
            <a:endParaRPr lang="de-DE" sz="800" dirty="0"/>
          </a:p>
        </p:txBody>
      </p:sp>
      <p:grpSp>
        <p:nvGrpSpPr>
          <p:cNvPr id="20" name="Gruppieren 19">
            <a:extLst>
              <a:ext uri="{FF2B5EF4-FFF2-40B4-BE49-F238E27FC236}">
                <a16:creationId xmlns:a16="http://schemas.microsoft.com/office/drawing/2014/main" id="{03A9ED1A-5CFA-450D-AE00-23F97CFF955C}"/>
              </a:ext>
            </a:extLst>
          </p:cNvPr>
          <p:cNvGrpSpPr/>
          <p:nvPr/>
        </p:nvGrpSpPr>
        <p:grpSpPr>
          <a:xfrm>
            <a:off x="4572000" y="3072997"/>
            <a:ext cx="4488678" cy="2944638"/>
            <a:chOff x="4572000" y="2215747"/>
            <a:chExt cx="4488678" cy="2944638"/>
          </a:xfrm>
        </p:grpSpPr>
        <p:pic>
          <p:nvPicPr>
            <p:cNvPr id="10" name="Grafik 9">
              <a:extLst>
                <a:ext uri="{FF2B5EF4-FFF2-40B4-BE49-F238E27FC236}">
                  <a16:creationId xmlns:a16="http://schemas.microsoft.com/office/drawing/2014/main" id="{CAC8D3E1-AC97-40EC-8996-41B98C4982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2215747"/>
              <a:ext cx="3358902" cy="2944638"/>
            </a:xfrm>
            <a:prstGeom prst="rect">
              <a:avLst/>
            </a:prstGeom>
          </p:spPr>
        </p:pic>
        <p:sp>
          <p:nvSpPr>
            <p:cNvPr id="17" name="Textfeld 16">
              <a:extLst>
                <a:ext uri="{FF2B5EF4-FFF2-40B4-BE49-F238E27FC236}">
                  <a16:creationId xmlns:a16="http://schemas.microsoft.com/office/drawing/2014/main" id="{2355230B-BE1A-4763-A545-9FCEAFB1C1EC}"/>
                </a:ext>
              </a:extLst>
            </p:cNvPr>
            <p:cNvSpPr txBox="1"/>
            <p:nvPr/>
          </p:nvSpPr>
          <p:spPr>
            <a:xfrm>
              <a:off x="5603180" y="3939902"/>
              <a:ext cx="1728192" cy="738664"/>
            </a:xfrm>
            <a:prstGeom prst="rect">
              <a:avLst/>
            </a:prstGeom>
            <a:solidFill>
              <a:srgbClr val="FFFFFF">
                <a:alpha val="47059"/>
              </a:srgbClr>
            </a:solidFill>
          </p:spPr>
          <p:txBody>
            <a:bodyPr wrap="square" lIns="0" tIns="0" rIns="0" bIns="0" rtlCol="0">
              <a:spAutoFit/>
            </a:bodyPr>
            <a:lstStyle/>
            <a:p>
              <a:pPr algn="l"/>
              <a:r>
                <a:rPr lang="de-DE" sz="1600" dirty="0">
                  <a:solidFill>
                    <a:schemeClr val="accent4">
                      <a:lumMod val="75000"/>
                      <a:lumOff val="25000"/>
                    </a:schemeClr>
                  </a:solidFill>
                </a:rPr>
                <a:t>Internationale Konkurrenzfähigkeit</a:t>
              </a:r>
            </a:p>
          </p:txBody>
        </p:sp>
        <p:sp>
          <p:nvSpPr>
            <p:cNvPr id="18" name="Textfeld 17">
              <a:extLst>
                <a:ext uri="{FF2B5EF4-FFF2-40B4-BE49-F238E27FC236}">
                  <a16:creationId xmlns:a16="http://schemas.microsoft.com/office/drawing/2014/main" id="{1AD51588-6D8A-4533-BBDC-5D1394315539}"/>
                </a:ext>
              </a:extLst>
            </p:cNvPr>
            <p:cNvSpPr txBox="1"/>
            <p:nvPr/>
          </p:nvSpPr>
          <p:spPr>
            <a:xfrm>
              <a:off x="7116462" y="2555022"/>
              <a:ext cx="1944216" cy="492443"/>
            </a:xfrm>
            <a:prstGeom prst="rect">
              <a:avLst/>
            </a:prstGeom>
            <a:solidFill>
              <a:srgbClr val="FFFFFF">
                <a:alpha val="43922"/>
              </a:srgbClr>
            </a:solidFill>
          </p:spPr>
          <p:txBody>
            <a:bodyPr wrap="square" lIns="0" tIns="0" rIns="0" bIns="0" rtlCol="0">
              <a:spAutoFit/>
            </a:bodyPr>
            <a:lstStyle/>
            <a:p>
              <a:pPr algn="l"/>
              <a:r>
                <a:rPr lang="de-DE" sz="1600" dirty="0">
                  <a:solidFill>
                    <a:srgbClr val="FA7D00"/>
                  </a:solidFill>
                </a:rPr>
                <a:t>V.a. ausländische Tochterunternehmen</a:t>
              </a:r>
            </a:p>
          </p:txBody>
        </p:sp>
        <p:sp>
          <p:nvSpPr>
            <p:cNvPr id="19" name="Textfeld 18">
              <a:extLst>
                <a:ext uri="{FF2B5EF4-FFF2-40B4-BE49-F238E27FC236}">
                  <a16:creationId xmlns:a16="http://schemas.microsoft.com/office/drawing/2014/main" id="{A0297CBB-A11E-4FE8-9CE3-1336E3AE39BE}"/>
                </a:ext>
              </a:extLst>
            </p:cNvPr>
            <p:cNvSpPr txBox="1"/>
            <p:nvPr/>
          </p:nvSpPr>
          <p:spPr>
            <a:xfrm>
              <a:off x="7665938" y="3688066"/>
              <a:ext cx="961578" cy="246221"/>
            </a:xfrm>
            <a:prstGeom prst="rect">
              <a:avLst/>
            </a:prstGeom>
            <a:noFill/>
          </p:spPr>
          <p:txBody>
            <a:bodyPr wrap="square" lIns="0" tIns="0" rIns="0" bIns="0" rtlCol="0">
              <a:spAutoFit/>
            </a:bodyPr>
            <a:lstStyle/>
            <a:p>
              <a:pPr algn="l"/>
              <a:r>
                <a:rPr lang="de-DE" sz="1600" dirty="0">
                  <a:solidFill>
                    <a:srgbClr val="0099E6"/>
                  </a:solidFill>
                </a:rPr>
                <a:t>Reiselust</a:t>
              </a:r>
            </a:p>
          </p:txBody>
        </p:sp>
      </p:grpSp>
      <p:grpSp>
        <p:nvGrpSpPr>
          <p:cNvPr id="22" name="Gruppieren 21">
            <a:extLst>
              <a:ext uri="{FF2B5EF4-FFF2-40B4-BE49-F238E27FC236}">
                <a16:creationId xmlns:a16="http://schemas.microsoft.com/office/drawing/2014/main" id="{81117AE1-BAD5-4A8B-B477-CCC82164DE1B}"/>
              </a:ext>
            </a:extLst>
          </p:cNvPr>
          <p:cNvGrpSpPr/>
          <p:nvPr/>
        </p:nvGrpSpPr>
        <p:grpSpPr>
          <a:xfrm>
            <a:off x="33656" y="1556792"/>
            <a:ext cx="1763792" cy="1855480"/>
            <a:chOff x="33656" y="699542"/>
            <a:chExt cx="1763792" cy="1656184"/>
          </a:xfrm>
        </p:grpSpPr>
        <p:sp>
          <p:nvSpPr>
            <p:cNvPr id="14" name="Textfeld 13">
              <a:extLst>
                <a:ext uri="{FF2B5EF4-FFF2-40B4-BE49-F238E27FC236}">
                  <a16:creationId xmlns:a16="http://schemas.microsoft.com/office/drawing/2014/main" id="{19D020DE-F1A6-404E-B1B2-D50349578D70}"/>
                </a:ext>
              </a:extLst>
            </p:cNvPr>
            <p:cNvSpPr txBox="1"/>
            <p:nvPr/>
          </p:nvSpPr>
          <p:spPr>
            <a:xfrm>
              <a:off x="33656" y="1275606"/>
              <a:ext cx="1763792" cy="492443"/>
            </a:xfrm>
            <a:prstGeom prst="rect">
              <a:avLst/>
            </a:prstGeom>
            <a:noFill/>
          </p:spPr>
          <p:txBody>
            <a:bodyPr wrap="square" lIns="0" tIns="0" rIns="0" bIns="0" rtlCol="0">
              <a:spAutoFit/>
            </a:bodyPr>
            <a:lstStyle/>
            <a:p>
              <a:pPr algn="l"/>
              <a:r>
                <a:rPr lang="de-DE" sz="1600" dirty="0">
                  <a:solidFill>
                    <a:srgbClr val="FF0000"/>
                  </a:solidFill>
                </a:rPr>
                <a:t>Außenbeitrag =</a:t>
              </a:r>
            </a:p>
            <a:p>
              <a:pPr algn="l"/>
              <a:r>
                <a:rPr lang="de-DE" sz="1600" dirty="0">
                  <a:solidFill>
                    <a:srgbClr val="FF0000"/>
                  </a:solidFill>
                </a:rPr>
                <a:t> +131</a:t>
              </a:r>
            </a:p>
          </p:txBody>
        </p:sp>
        <p:sp>
          <p:nvSpPr>
            <p:cNvPr id="21" name="Geschweifte Klammer links 20">
              <a:extLst>
                <a:ext uri="{FF2B5EF4-FFF2-40B4-BE49-F238E27FC236}">
                  <a16:creationId xmlns:a16="http://schemas.microsoft.com/office/drawing/2014/main" id="{EB8CED9F-F8AE-4F6D-8F77-858653709310}"/>
                </a:ext>
              </a:extLst>
            </p:cNvPr>
            <p:cNvSpPr/>
            <p:nvPr/>
          </p:nvSpPr>
          <p:spPr>
            <a:xfrm>
              <a:off x="1331640" y="699542"/>
              <a:ext cx="168696" cy="1656184"/>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Tree>
    <p:extLst>
      <p:ext uri="{BB962C8B-B14F-4D97-AF65-F5344CB8AC3E}">
        <p14:creationId xmlns:p14="http://schemas.microsoft.com/office/powerpoint/2010/main" val="320486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5" descr="%7bFD49BA12-C981-4023-9634-302C421832F4%7d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9515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ußzeilenplatzhalter 3">
            <a:extLst>
              <a:ext uri="{FF2B5EF4-FFF2-40B4-BE49-F238E27FC236}">
                <a16:creationId xmlns:a16="http://schemas.microsoft.com/office/drawing/2014/main" id="{18D97CED-1910-4725-A12D-9E2CCD7966EE}"/>
              </a:ext>
            </a:extLst>
          </p:cNvPr>
          <p:cNvSpPr>
            <a:spLocks noGrp="1"/>
          </p:cNvSpPr>
          <p:nvPr>
            <p:ph type="ftr" sz="quarter" idx="10"/>
          </p:nvPr>
        </p:nvSpPr>
        <p:spPr/>
        <p:txBody>
          <a:bodyPr/>
          <a:lstStyle/>
          <a:p>
            <a:pPr>
              <a:defRPr/>
            </a:pPr>
            <a:r>
              <a:rPr lang="de-DE"/>
              <a:t>© Anselm Dohle-Beltinger 2022</a:t>
            </a:r>
          </a:p>
        </p:txBody>
      </p:sp>
      <p:sp>
        <p:nvSpPr>
          <p:cNvPr id="5" name="Foliennummernplatzhalter 4">
            <a:extLst>
              <a:ext uri="{FF2B5EF4-FFF2-40B4-BE49-F238E27FC236}">
                <a16:creationId xmlns:a16="http://schemas.microsoft.com/office/drawing/2014/main" id="{1212A5AA-11AC-4600-9182-72C979E9709A}"/>
              </a:ext>
            </a:extLst>
          </p:cNvPr>
          <p:cNvSpPr>
            <a:spLocks noGrp="1"/>
          </p:cNvSpPr>
          <p:nvPr>
            <p:ph type="sldNum" sz="quarter" idx="11"/>
          </p:nvPr>
        </p:nvSpPr>
        <p:spPr/>
        <p:txBody>
          <a:bodyPr/>
          <a:lstStyle/>
          <a:p>
            <a:pPr>
              <a:defRPr/>
            </a:pPr>
            <a:fld id="{F6BF9857-9166-4EAE-BF0C-477A854310D2}" type="slidenum">
              <a:rPr lang="de-DE" altLang="de-DE" smtClean="0"/>
              <a:pPr>
                <a:defRPr/>
              </a:pPr>
              <a:t>9</a:t>
            </a:fld>
            <a:endParaRPr lang="de-DE" altLang="de-DE"/>
          </a:p>
        </p:txBody>
      </p:sp>
      <p:sp>
        <p:nvSpPr>
          <p:cNvPr id="2" name="Textfeld 1">
            <a:extLst>
              <a:ext uri="{FF2B5EF4-FFF2-40B4-BE49-F238E27FC236}">
                <a16:creationId xmlns:a16="http://schemas.microsoft.com/office/drawing/2014/main" id="{B61A185A-13C2-4C80-B4F6-9A2950FD3C32}"/>
              </a:ext>
            </a:extLst>
          </p:cNvPr>
          <p:cNvSpPr txBox="1"/>
          <p:nvPr/>
        </p:nvSpPr>
        <p:spPr>
          <a:xfrm>
            <a:off x="6228184" y="1547782"/>
            <a:ext cx="2808312" cy="5078313"/>
          </a:xfrm>
          <a:prstGeom prst="rect">
            <a:avLst/>
          </a:prstGeom>
          <a:noFill/>
        </p:spPr>
        <p:txBody>
          <a:bodyPr wrap="square" rtlCol="0">
            <a:spAutoFit/>
          </a:bodyPr>
          <a:lstStyle/>
          <a:p>
            <a:r>
              <a:rPr lang="de-DE" sz="1800" dirty="0">
                <a:sym typeface="Symbol" panose="05050102010706020507" pitchFamily="18" charset="2"/>
              </a:rPr>
              <a:t>Aber:</a:t>
            </a:r>
          </a:p>
          <a:p>
            <a:r>
              <a:rPr lang="de-DE" sz="1800" dirty="0">
                <a:sym typeface="Symbol" panose="05050102010706020507" pitchFamily="18" charset="2"/>
              </a:rPr>
              <a:t>Globales Exportvolumen: 25 Billionen $ </a:t>
            </a:r>
            <a:r>
              <a:rPr lang="de-DE" sz="1800" u="sng" dirty="0">
                <a:sym typeface="Symbol" panose="05050102010706020507" pitchFamily="18" charset="2"/>
              </a:rPr>
              <a:t>pro Jahr</a:t>
            </a:r>
            <a:r>
              <a:rPr lang="de-DE" sz="1800" dirty="0">
                <a:sym typeface="Symbol" panose="05050102010706020507" pitchFamily="18" charset="2"/>
              </a:rPr>
              <a:t> in 2022, davon gut 3 Bio $ innerhalb der Eurozone.</a:t>
            </a:r>
          </a:p>
          <a:p>
            <a:r>
              <a:rPr lang="de-DE" sz="1800" dirty="0">
                <a:sym typeface="Symbol" panose="05050102010706020507" pitchFamily="18" charset="2"/>
              </a:rPr>
              <a:t>Fremdwährungshandel 7,5 Billionen $ </a:t>
            </a:r>
            <a:r>
              <a:rPr lang="de-DE" sz="1800" u="sng" dirty="0">
                <a:sym typeface="Symbol" panose="05050102010706020507" pitchFamily="18" charset="2"/>
              </a:rPr>
              <a:t>pro Tag</a:t>
            </a:r>
            <a:r>
              <a:rPr lang="de-DE" sz="1800" dirty="0">
                <a:sym typeface="Symbol" panose="05050102010706020507" pitchFamily="18" charset="2"/>
              </a:rPr>
              <a:t> in 2022</a:t>
            </a:r>
          </a:p>
          <a:p>
            <a:endParaRPr lang="de-DE" sz="1800" dirty="0">
              <a:sym typeface="Symbol" panose="05050102010706020507" pitchFamily="18" charset="2"/>
            </a:endParaRPr>
          </a:p>
          <a:p>
            <a:r>
              <a:rPr lang="de-DE" sz="1800" dirty="0">
                <a:sym typeface="Symbol" panose="05050102010706020507" pitchFamily="18" charset="2"/>
              </a:rPr>
              <a:t>D.h. rechnerisch ist in unter 3 Tagen der Devisenhandel für den Außenbeitrag erledigt; restliche knapp </a:t>
            </a:r>
            <a:r>
              <a:rPr lang="de-DE" sz="1800">
                <a:sym typeface="Symbol" panose="05050102010706020507" pitchFamily="18" charset="2"/>
              </a:rPr>
              <a:t>250 Handelstage </a:t>
            </a:r>
            <a:r>
              <a:rPr lang="de-DE" sz="1800" dirty="0">
                <a:sym typeface="Symbol" panose="05050102010706020507" pitchFamily="18" charset="2"/>
              </a:rPr>
              <a:t>für Spekulation, Arbitrage etc.</a:t>
            </a:r>
          </a:p>
          <a:p>
            <a:endParaRPr lang="de-DE" sz="1800" dirty="0"/>
          </a:p>
        </p:txBody>
      </p:sp>
    </p:spTree>
    <p:extLst>
      <p:ext uri="{BB962C8B-B14F-4D97-AF65-F5344CB8AC3E}">
        <p14:creationId xmlns:p14="http://schemas.microsoft.com/office/powerpoint/2010/main" val="2521540669"/>
      </p:ext>
    </p:extLst>
  </p:cSld>
  <p:clrMapOvr>
    <a:masterClrMapping/>
  </p:clrMapOvr>
</p:sld>
</file>

<file path=ppt/theme/theme1.xml><?xml version="1.0" encoding="utf-8"?>
<a:theme xmlns:a="http://schemas.openxmlformats.org/drawingml/2006/main" name="1_Vorlesungsdesign">
  <a:themeElements>
    <a:clrScheme name="Benutzerdefinier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70C0"/>
      </a:hlink>
      <a:folHlink>
        <a:srgbClr val="B2B2B2"/>
      </a:folHlink>
    </a:clrScheme>
    <a:fontScheme name="1_Vorlesungs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de-DE"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2075" tIns="46038" rIns="92075" bIns="46038" numCol="1" anchor="ctr"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Tx/>
          <a:buSzTx/>
          <a:buFontTx/>
          <a:buChar char="•"/>
          <a:tabLst/>
          <a:defRPr kumimoji="0" lang="de-DE" sz="3200" b="0" i="0" u="none" strike="noStrike" cap="none" normalizeH="0" baseline="0" smtClean="0">
            <a:ln>
              <a:noFill/>
            </a:ln>
            <a:solidFill>
              <a:schemeClr val="tx1"/>
            </a:solidFill>
            <a:effectLst/>
            <a:latin typeface="Arial" charset="0"/>
          </a:defRPr>
        </a:defPPr>
      </a:lstStyle>
    </a:lnDef>
  </a:objectDefaults>
  <a:extraClrSchemeLst>
    <a:extraClrScheme>
      <a:clrScheme name="1_Vorlesungs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Vorlesungs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1_Vorlesungs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Vorlesungs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Vorlesungs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Vorlesungs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1_Vorlesungs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Vorlesungsdesign</Template>
  <TotalTime>0</TotalTime>
  <Words>3586</Words>
  <Application>Microsoft Office PowerPoint</Application>
  <PresentationFormat>Bildschirmpräsentation (4:3)</PresentationFormat>
  <Paragraphs>426</Paragraphs>
  <Slides>49</Slides>
  <Notes>5</Notes>
  <HiddenSlides>8</HiddenSlides>
  <MMClips>0</MMClips>
  <ScaleCrop>false</ScaleCrop>
  <HeadingPairs>
    <vt:vector size="8" baseType="variant">
      <vt:variant>
        <vt:lpstr>Verwendete Schriftarten</vt:lpstr>
      </vt:variant>
      <vt:variant>
        <vt:i4>3</vt:i4>
      </vt:variant>
      <vt:variant>
        <vt:lpstr>Design</vt:lpstr>
      </vt:variant>
      <vt:variant>
        <vt:i4>1</vt:i4>
      </vt:variant>
      <vt:variant>
        <vt:lpstr>Eingebettete OLE-Server</vt:lpstr>
      </vt:variant>
      <vt:variant>
        <vt:i4>2</vt:i4>
      </vt:variant>
      <vt:variant>
        <vt:lpstr>Folientitel</vt:lpstr>
      </vt:variant>
      <vt:variant>
        <vt:i4>49</vt:i4>
      </vt:variant>
    </vt:vector>
  </HeadingPairs>
  <TitlesOfParts>
    <vt:vector size="55" baseType="lpstr">
      <vt:lpstr>Arial</vt:lpstr>
      <vt:lpstr>Open Sans Light</vt:lpstr>
      <vt:lpstr>Symbol</vt:lpstr>
      <vt:lpstr>1_Vorlesungsdesign</vt:lpstr>
      <vt:lpstr>Worksheet</vt:lpstr>
      <vt:lpstr>Formel</vt:lpstr>
      <vt:lpstr>Wechselkurse</vt:lpstr>
      <vt:lpstr>Inhaltsfolie</vt:lpstr>
      <vt:lpstr>Außenhandel und Zahlungsbilanz</vt:lpstr>
      <vt:lpstr>Die Zahlungsbilanz</vt:lpstr>
      <vt:lpstr>Einflüsse auf die Zahlungsbilanz</vt:lpstr>
      <vt:lpstr>PowerPoint-Präsentation</vt:lpstr>
      <vt:lpstr>PowerPoint-Präsentation</vt:lpstr>
      <vt:lpstr>PowerPoint-Präsentation</vt:lpstr>
      <vt:lpstr>PowerPoint-Präsentation</vt:lpstr>
      <vt:lpstr>Außenbeitrag in Mrd $</vt:lpstr>
      <vt:lpstr>PowerPoint-Präsentation</vt:lpstr>
      <vt:lpstr>Handelsstreite der USA</vt:lpstr>
      <vt:lpstr>Beziehung Außenbeitrag und Primäreinkommensbilanz</vt:lpstr>
      <vt:lpstr>Bedeutung des Außenhandels für deutsche Unternehmen</vt:lpstr>
      <vt:lpstr>Warum Außenwirtschaftliches Gleichgewicht?</vt:lpstr>
      <vt:lpstr>Ausgeglichene Bilanz sichert Unabhängigkeit der Inlandswirtschaft</vt:lpstr>
      <vt:lpstr>Sinn der Analysen in diesem Kapitel</vt:lpstr>
      <vt:lpstr>Der Wechselkurs als Stabilisator</vt:lpstr>
      <vt:lpstr>Glossar</vt:lpstr>
      <vt:lpstr>Definition Wechselkurse</vt:lpstr>
      <vt:lpstr>Arten von Wechselkursen</vt:lpstr>
      <vt:lpstr>Gründe für Devisennachfrage</vt:lpstr>
      <vt:lpstr>Bestimmungsgründe des Wechselkurses bei freier Kursbildung</vt:lpstr>
      <vt:lpstr>PowerPoint-Präsentation</vt:lpstr>
      <vt:lpstr>Fundamentale vs technische Faktoren</vt:lpstr>
      <vt:lpstr>Bestimmungsgründe des Wechselkurses bei freier Kursbildung (2)</vt:lpstr>
      <vt:lpstr>Devisennachfrage mit Grundgeschäft</vt:lpstr>
      <vt:lpstr>Devisennachfrage ohne Grundgeschäft</vt:lpstr>
      <vt:lpstr>Einflussfaktoren für die Kursbildung</vt:lpstr>
      <vt:lpstr>Kaufkraftparitätentheorie (Erklärung über Außenhandel) Infos der OECD</vt:lpstr>
      <vt:lpstr>Zeitlicher Ablauf (t0t1)</vt:lpstr>
      <vt:lpstr>PowerPoint-Präsentation</vt:lpstr>
      <vt:lpstr>Produktivitätsdifferenzen (noch Außenhandel)</vt:lpstr>
      <vt:lpstr>Zinsparitätentheorie</vt:lpstr>
      <vt:lpstr>PowerPoint-Präsentation</vt:lpstr>
      <vt:lpstr>Wachstumsunterschiede</vt:lpstr>
      <vt:lpstr>Wachstumsunterschiede</vt:lpstr>
      <vt:lpstr>Selbstregulierung von Überschüssen durch Wechselkursschwankungen</vt:lpstr>
      <vt:lpstr>Folgen hoher Außenhandelsüberschüsse</vt:lpstr>
      <vt:lpstr>Realwirtschaftliche Wirkung einer Abwertung der Heimat- (€) gegenüber der Fremdwährung (US-$)</vt:lpstr>
      <vt:lpstr>Risiken für die Anpassung</vt:lpstr>
      <vt:lpstr>Absicherung von Wechselkursrisiken</vt:lpstr>
      <vt:lpstr>Devisenhandelsvolumina</vt:lpstr>
      <vt:lpstr>Haupt-Handelsplätze</vt:lpstr>
      <vt:lpstr>Internationale Hauptwährungen</vt:lpstr>
      <vt:lpstr>Gründe für Kurssicherung</vt:lpstr>
      <vt:lpstr>Ältere Kurssicherungsverfahren</vt:lpstr>
      <vt:lpstr>Neuere Kurssicherungsverfahren</vt:lpstr>
      <vt:lpstr>Weitere Geschäftskonstruktionen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Wechselkurs Theorie und Praxis</dc:title>
  <dc:creator>Anselm Dohle-Beltinger</dc:creator>
  <cp:lastModifiedBy>Anselm Dohle-Beltinger</cp:lastModifiedBy>
  <cp:revision>117</cp:revision>
  <cp:lastPrinted>2016-08-22T00:17:47Z</cp:lastPrinted>
  <dcterms:created xsi:type="dcterms:W3CDTF">2000-11-20T19:07:30Z</dcterms:created>
  <dcterms:modified xsi:type="dcterms:W3CDTF">2023-11-03T13:04:21Z</dcterms:modified>
</cp:coreProperties>
</file>