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257" r:id="rId3"/>
    <p:sldId id="258" r:id="rId4"/>
    <p:sldId id="260" r:id="rId5"/>
    <p:sldId id="279" r:id="rId6"/>
    <p:sldId id="261" r:id="rId7"/>
    <p:sldId id="271" r:id="rId8"/>
    <p:sldId id="289" r:id="rId9"/>
    <p:sldId id="272" r:id="rId10"/>
    <p:sldId id="267" r:id="rId11"/>
    <p:sldId id="270" r:id="rId12"/>
    <p:sldId id="317" r:id="rId13"/>
    <p:sldId id="268" r:id="rId14"/>
    <p:sldId id="262" r:id="rId15"/>
    <p:sldId id="263" r:id="rId16"/>
    <p:sldId id="265" r:id="rId17"/>
    <p:sldId id="318" r:id="rId18"/>
    <p:sldId id="266" r:id="rId19"/>
    <p:sldId id="269" r:id="rId20"/>
    <p:sldId id="264" r:id="rId21"/>
    <p:sldId id="275" r:id="rId22"/>
    <p:sldId id="273" r:id="rId23"/>
    <p:sldId id="350" r:id="rId24"/>
    <p:sldId id="327" r:id="rId25"/>
    <p:sldId id="259" r:id="rId26"/>
    <p:sldId id="319" r:id="rId27"/>
    <p:sldId id="274" r:id="rId28"/>
    <p:sldId id="281" r:id="rId29"/>
    <p:sldId id="282" r:id="rId30"/>
    <p:sldId id="283" r:id="rId31"/>
    <p:sldId id="284" r:id="rId32"/>
    <p:sldId id="286" r:id="rId33"/>
    <p:sldId id="287" r:id="rId34"/>
    <p:sldId id="291" r:id="rId35"/>
    <p:sldId id="292" r:id="rId36"/>
    <p:sldId id="294" r:id="rId37"/>
    <p:sldId id="321" r:id="rId38"/>
    <p:sldId id="296" r:id="rId39"/>
    <p:sldId id="322" r:id="rId40"/>
    <p:sldId id="295" r:id="rId41"/>
    <p:sldId id="323" r:id="rId42"/>
    <p:sldId id="297" r:id="rId43"/>
    <p:sldId id="293" r:id="rId44"/>
    <p:sldId id="315" r:id="rId45"/>
    <p:sldId id="324" r:id="rId46"/>
    <p:sldId id="314" r:id="rId47"/>
    <p:sldId id="303" r:id="rId48"/>
    <p:sldId id="304" r:id="rId49"/>
    <p:sldId id="366" r:id="rId50"/>
    <p:sldId id="299" r:id="rId51"/>
    <p:sldId id="300" r:id="rId52"/>
    <p:sldId id="325" r:id="rId53"/>
    <p:sldId id="326" r:id="rId54"/>
    <p:sldId id="301" r:id="rId55"/>
    <p:sldId id="367" r:id="rId56"/>
    <p:sldId id="302" r:id="rId57"/>
    <p:sldId id="368" r:id="rId58"/>
    <p:sldId id="307" r:id="rId59"/>
    <p:sldId id="308" r:id="rId60"/>
    <p:sldId id="364" r:id="rId61"/>
    <p:sldId id="309" r:id="rId62"/>
    <p:sldId id="365" r:id="rId63"/>
    <p:sldId id="363" r:id="rId64"/>
    <p:sldId id="305" r:id="rId65"/>
    <p:sldId id="334" r:id="rId66"/>
    <p:sldId id="310" r:id="rId67"/>
    <p:sldId id="342" r:id="rId68"/>
    <p:sldId id="343" r:id="rId69"/>
    <p:sldId id="344" r:id="rId70"/>
    <p:sldId id="345" r:id="rId71"/>
    <p:sldId id="346" r:id="rId72"/>
    <p:sldId id="335" r:id="rId73"/>
    <p:sldId id="336" r:id="rId74"/>
    <p:sldId id="337" r:id="rId75"/>
    <p:sldId id="338" r:id="rId76"/>
    <p:sldId id="339" r:id="rId77"/>
    <p:sldId id="340" r:id="rId78"/>
    <p:sldId id="316" r:id="rId79"/>
    <p:sldId id="348" r:id="rId80"/>
    <p:sldId id="347" r:id="rId81"/>
    <p:sldId id="349" r:id="rId82"/>
    <p:sldId id="356" r:id="rId83"/>
    <p:sldId id="352" r:id="rId84"/>
    <p:sldId id="354" r:id="rId85"/>
    <p:sldId id="358" r:id="rId86"/>
    <p:sldId id="353" r:id="rId87"/>
    <p:sldId id="351" r:id="rId88"/>
    <p:sldId id="355" r:id="rId89"/>
    <p:sldId id="357" r:id="rId90"/>
    <p:sldId id="359" r:id="rId91"/>
    <p:sldId id="360" r:id="rId92"/>
    <p:sldId id="362" r:id="rId93"/>
    <p:sldId id="361" r:id="rId94"/>
  </p:sldIdLst>
  <p:sldSz cx="9144000" cy="5143500" type="screen16x9"/>
  <p:notesSz cx="6797675" cy="992981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81D9"/>
    <a:srgbClr val="FF99FF"/>
    <a:srgbClr val="FF0000"/>
    <a:srgbClr val="5B9BD5"/>
    <a:srgbClr val="FF0066"/>
    <a:srgbClr val="FF9999"/>
    <a:srgbClr val="A9D14F"/>
    <a:srgbClr val="F8B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0" d="100"/>
          <a:sy n="140" d="100"/>
        </p:scale>
        <p:origin x="732" y="114"/>
      </p:cViewPr>
      <p:guideLst/>
    </p:cSldViewPr>
  </p:slideViewPr>
  <p:notesTextViewPr>
    <p:cViewPr>
      <p:scale>
        <a:sx n="3" d="2"/>
        <a:sy n="3" d="2"/>
      </p:scale>
      <p:origin x="0" y="0"/>
    </p:cViewPr>
  </p:notesTextViewPr>
  <p:sorterViewPr>
    <p:cViewPr>
      <p:scale>
        <a:sx n="200" d="100"/>
        <a:sy n="200" d="100"/>
      </p:scale>
      <p:origin x="0" y="-10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D:\fh%20kempten\vwl\VWL%20Quellenmaterial\EU%20und%20Geldpolitik\EZB\Historische%20Zinss&#228;tze\Leitzinss&#228;tze%20und%20Inflationsrat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fh%20kempten\vwl\VWL%20Quellenmaterial\EU%20und%20Geldpolitik\EZB\Historische%20Zinss&#228;tze\Leitzinss&#228;tze%20und%20Inflationsrate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fh%20kempten\vwl\VWL%20Quellenmaterial\EU%20und%20Geldpolitik\EZB\Historische%20Zinss&#228;tze\Leitzinss&#228;tze%20und%20Inflationsrate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fh%20kempten\vwl\Quellenmaterial%20VWL\EU%20und%20Geldpolitik\EZB\Historische%20Zinss&#228;tze\Zinsen%20Lombardgesch&#228;ft%20und%20Hauptrefinanzierungsfazilit&#228;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Leitzinsen der EZB seit 1999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Tabelle1!$B$3</c:f>
              <c:strCache>
                <c:ptCount val="1"/>
                <c:pt idx="0">
                  <c:v>Einlagefazilität</c:v>
                </c:pt>
              </c:strCache>
            </c:strRef>
          </c:tx>
          <c:spPr>
            <a:ln w="28575" cap="rnd">
              <a:solidFill>
                <a:schemeClr val="accent1"/>
              </a:solidFill>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Tabelle1!$B$4:$B$286</c:f>
              <c:numCache>
                <c:formatCode>General</c:formatCode>
                <c:ptCount val="283"/>
                <c:pt idx="0">
                  <c:v>2</c:v>
                </c:pt>
                <c:pt idx="1">
                  <c:v>2</c:v>
                </c:pt>
                <c:pt idx="2">
                  <c:v>2</c:v>
                </c:pt>
                <c:pt idx="3">
                  <c:v>1.5</c:v>
                </c:pt>
                <c:pt idx="4">
                  <c:v>1.5</c:v>
                </c:pt>
                <c:pt idx="5">
                  <c:v>1.5</c:v>
                </c:pt>
                <c:pt idx="6">
                  <c:v>1.5</c:v>
                </c:pt>
                <c:pt idx="7">
                  <c:v>1.5</c:v>
                </c:pt>
                <c:pt idx="8">
                  <c:v>1.5</c:v>
                </c:pt>
                <c:pt idx="9">
                  <c:v>1.5</c:v>
                </c:pt>
                <c:pt idx="10">
                  <c:v>2</c:v>
                </c:pt>
                <c:pt idx="11">
                  <c:v>2</c:v>
                </c:pt>
                <c:pt idx="12">
                  <c:v>2</c:v>
                </c:pt>
                <c:pt idx="13">
                  <c:v>2.25</c:v>
                </c:pt>
                <c:pt idx="14">
                  <c:v>2.5</c:v>
                </c:pt>
                <c:pt idx="15">
                  <c:v>2.75</c:v>
                </c:pt>
                <c:pt idx="16">
                  <c:v>2.75</c:v>
                </c:pt>
                <c:pt idx="17">
                  <c:v>3.25</c:v>
                </c:pt>
                <c:pt idx="18">
                  <c:v>3.25</c:v>
                </c:pt>
                <c:pt idx="19">
                  <c:v>3.25</c:v>
                </c:pt>
                <c:pt idx="20">
                  <c:v>3.5</c:v>
                </c:pt>
                <c:pt idx="21">
                  <c:v>3.75</c:v>
                </c:pt>
                <c:pt idx="22">
                  <c:v>3.75</c:v>
                </c:pt>
                <c:pt idx="23">
                  <c:v>3.75</c:v>
                </c:pt>
                <c:pt idx="24">
                  <c:v>3.75</c:v>
                </c:pt>
                <c:pt idx="25">
                  <c:v>3.75</c:v>
                </c:pt>
                <c:pt idx="26">
                  <c:v>3.75</c:v>
                </c:pt>
                <c:pt idx="27">
                  <c:v>3.75</c:v>
                </c:pt>
                <c:pt idx="28">
                  <c:v>3.5</c:v>
                </c:pt>
                <c:pt idx="29">
                  <c:v>3.5</c:v>
                </c:pt>
                <c:pt idx="30">
                  <c:v>3.5</c:v>
                </c:pt>
                <c:pt idx="31">
                  <c:v>3.25</c:v>
                </c:pt>
                <c:pt idx="32">
                  <c:v>2.75</c:v>
                </c:pt>
                <c:pt idx="33">
                  <c:v>2.75</c:v>
                </c:pt>
                <c:pt idx="34">
                  <c:v>2.25</c:v>
                </c:pt>
                <c:pt idx="35">
                  <c:v>2.25</c:v>
                </c:pt>
                <c:pt idx="36">
                  <c:v>2.25</c:v>
                </c:pt>
                <c:pt idx="37">
                  <c:v>2.25</c:v>
                </c:pt>
                <c:pt idx="38">
                  <c:v>2.25</c:v>
                </c:pt>
                <c:pt idx="39">
                  <c:v>2.25</c:v>
                </c:pt>
                <c:pt idx="40">
                  <c:v>2.25</c:v>
                </c:pt>
                <c:pt idx="41">
                  <c:v>2.25</c:v>
                </c:pt>
                <c:pt idx="42">
                  <c:v>2.25</c:v>
                </c:pt>
                <c:pt idx="43">
                  <c:v>2.25</c:v>
                </c:pt>
                <c:pt idx="44">
                  <c:v>2.25</c:v>
                </c:pt>
                <c:pt idx="45">
                  <c:v>2.25</c:v>
                </c:pt>
                <c:pt idx="46">
                  <c:v>2.25</c:v>
                </c:pt>
                <c:pt idx="47">
                  <c:v>1.75</c:v>
                </c:pt>
                <c:pt idx="48">
                  <c:v>1.75</c:v>
                </c:pt>
                <c:pt idx="49">
                  <c:v>1.75</c:v>
                </c:pt>
                <c:pt idx="50">
                  <c:v>1.5</c:v>
                </c:pt>
                <c:pt idx="51">
                  <c:v>1.5</c:v>
                </c:pt>
                <c:pt idx="52">
                  <c:v>1.5</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1.25</c:v>
                </c:pt>
                <c:pt idx="84">
                  <c:v>1.25</c:v>
                </c:pt>
                <c:pt idx="85">
                  <c:v>1.25</c:v>
                </c:pt>
                <c:pt idx="86">
                  <c:v>1.5</c:v>
                </c:pt>
                <c:pt idx="87">
                  <c:v>1.5</c:v>
                </c:pt>
                <c:pt idx="88">
                  <c:v>1.5</c:v>
                </c:pt>
                <c:pt idx="89">
                  <c:v>1.75</c:v>
                </c:pt>
                <c:pt idx="90">
                  <c:v>1.75</c:v>
                </c:pt>
                <c:pt idx="91">
                  <c:v>2</c:v>
                </c:pt>
                <c:pt idx="92">
                  <c:v>2</c:v>
                </c:pt>
                <c:pt idx="93">
                  <c:v>2.25</c:v>
                </c:pt>
                <c:pt idx="94">
                  <c:v>2.25</c:v>
                </c:pt>
                <c:pt idx="95">
                  <c:v>2.5</c:v>
                </c:pt>
                <c:pt idx="96">
                  <c:v>2.5</c:v>
                </c:pt>
                <c:pt idx="97">
                  <c:v>2.5</c:v>
                </c:pt>
                <c:pt idx="98">
                  <c:v>2.75</c:v>
                </c:pt>
                <c:pt idx="99">
                  <c:v>2.75</c:v>
                </c:pt>
                <c:pt idx="100">
                  <c:v>2.75</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3.25</c:v>
                </c:pt>
                <c:pt idx="115">
                  <c:v>3.25</c:v>
                </c:pt>
                <c:pt idx="116">
                  <c:v>3.25</c:v>
                </c:pt>
                <c:pt idx="117">
                  <c:v>3.25</c:v>
                </c:pt>
                <c:pt idx="118">
                  <c:v>2.75</c:v>
                </c:pt>
                <c:pt idx="119">
                  <c:v>2</c:v>
                </c:pt>
                <c:pt idx="120">
                  <c:v>1</c:v>
                </c:pt>
                <c:pt idx="121">
                  <c:v>1</c:v>
                </c:pt>
                <c:pt idx="122">
                  <c:v>0.5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0.5</c:v>
                </c:pt>
                <c:pt idx="148">
                  <c:v>0.5</c:v>
                </c:pt>
                <c:pt idx="149">
                  <c:v>0.5</c:v>
                </c:pt>
                <c:pt idx="150">
                  <c:v>0.75</c:v>
                </c:pt>
                <c:pt idx="151">
                  <c:v>0.75</c:v>
                </c:pt>
                <c:pt idx="152">
                  <c:v>0.75</c:v>
                </c:pt>
                <c:pt idx="153">
                  <c:v>0.75</c:v>
                </c:pt>
                <c:pt idx="154">
                  <c:v>0.5</c:v>
                </c:pt>
                <c:pt idx="155">
                  <c:v>0.25</c:v>
                </c:pt>
                <c:pt idx="156">
                  <c:v>0.25</c:v>
                </c:pt>
                <c:pt idx="157">
                  <c:v>0.25</c:v>
                </c:pt>
                <c:pt idx="158">
                  <c:v>0.25</c:v>
                </c:pt>
                <c:pt idx="159">
                  <c:v>0.25</c:v>
                </c:pt>
                <c:pt idx="160">
                  <c:v>0.25</c:v>
                </c:pt>
                <c:pt idx="161">
                  <c:v>0.25</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-0.1</c:v>
                </c:pt>
                <c:pt idx="186">
                  <c:v>-0.1</c:v>
                </c:pt>
                <c:pt idx="187">
                  <c:v>-0.1</c:v>
                </c:pt>
                <c:pt idx="188">
                  <c:v>-0.2</c:v>
                </c:pt>
                <c:pt idx="189">
                  <c:v>-0.2</c:v>
                </c:pt>
                <c:pt idx="190">
                  <c:v>-0.2</c:v>
                </c:pt>
                <c:pt idx="191">
                  <c:v>-0.2</c:v>
                </c:pt>
                <c:pt idx="192">
                  <c:v>-0.2</c:v>
                </c:pt>
                <c:pt idx="193">
                  <c:v>-0.2</c:v>
                </c:pt>
                <c:pt idx="194">
                  <c:v>-0.2</c:v>
                </c:pt>
                <c:pt idx="195">
                  <c:v>-0.2</c:v>
                </c:pt>
                <c:pt idx="196">
                  <c:v>-0.2</c:v>
                </c:pt>
                <c:pt idx="197">
                  <c:v>-0.2</c:v>
                </c:pt>
                <c:pt idx="198">
                  <c:v>-0.2</c:v>
                </c:pt>
                <c:pt idx="199">
                  <c:v>-0.2</c:v>
                </c:pt>
                <c:pt idx="200">
                  <c:v>-0.2</c:v>
                </c:pt>
                <c:pt idx="201">
                  <c:v>-0.2</c:v>
                </c:pt>
                <c:pt idx="202">
                  <c:v>-0.2</c:v>
                </c:pt>
                <c:pt idx="203">
                  <c:v>-0.3</c:v>
                </c:pt>
                <c:pt idx="204">
                  <c:v>-0.3</c:v>
                </c:pt>
                <c:pt idx="205">
                  <c:v>-0.3</c:v>
                </c:pt>
                <c:pt idx="206">
                  <c:v>-0.4</c:v>
                </c:pt>
                <c:pt idx="207">
                  <c:v>-0.4</c:v>
                </c:pt>
                <c:pt idx="208">
                  <c:v>-0.4</c:v>
                </c:pt>
                <c:pt idx="209">
                  <c:v>-0.4</c:v>
                </c:pt>
                <c:pt idx="210">
                  <c:v>-0.4</c:v>
                </c:pt>
                <c:pt idx="211">
                  <c:v>-0.4</c:v>
                </c:pt>
                <c:pt idx="212">
                  <c:v>-0.4</c:v>
                </c:pt>
                <c:pt idx="213">
                  <c:v>-0.4</c:v>
                </c:pt>
                <c:pt idx="214">
                  <c:v>-0.4</c:v>
                </c:pt>
                <c:pt idx="215">
                  <c:v>-0.4</c:v>
                </c:pt>
                <c:pt idx="216">
                  <c:v>-0.4</c:v>
                </c:pt>
                <c:pt idx="217">
                  <c:v>-0.4</c:v>
                </c:pt>
                <c:pt idx="218">
                  <c:v>-0.4</c:v>
                </c:pt>
                <c:pt idx="219">
                  <c:v>-0.4</c:v>
                </c:pt>
                <c:pt idx="220">
                  <c:v>-0.4</c:v>
                </c:pt>
                <c:pt idx="221">
                  <c:v>-0.4</c:v>
                </c:pt>
                <c:pt idx="222">
                  <c:v>-0.4</c:v>
                </c:pt>
                <c:pt idx="223">
                  <c:v>-0.4</c:v>
                </c:pt>
                <c:pt idx="224">
                  <c:v>-0.4</c:v>
                </c:pt>
                <c:pt idx="225">
                  <c:v>-0.4</c:v>
                </c:pt>
                <c:pt idx="226">
                  <c:v>-0.4</c:v>
                </c:pt>
                <c:pt idx="227">
                  <c:v>-0.4</c:v>
                </c:pt>
                <c:pt idx="228">
                  <c:v>-0.4</c:v>
                </c:pt>
                <c:pt idx="229">
                  <c:v>-0.4</c:v>
                </c:pt>
                <c:pt idx="230">
                  <c:v>-0.4</c:v>
                </c:pt>
                <c:pt idx="231">
                  <c:v>-0.4</c:v>
                </c:pt>
                <c:pt idx="232">
                  <c:v>-0.4</c:v>
                </c:pt>
                <c:pt idx="233">
                  <c:v>-0.4</c:v>
                </c:pt>
                <c:pt idx="234">
                  <c:v>-0.4</c:v>
                </c:pt>
                <c:pt idx="235">
                  <c:v>-0.4</c:v>
                </c:pt>
                <c:pt idx="236">
                  <c:v>-0.4</c:v>
                </c:pt>
                <c:pt idx="237">
                  <c:v>-0.4</c:v>
                </c:pt>
                <c:pt idx="238">
                  <c:v>-0.4</c:v>
                </c:pt>
                <c:pt idx="239">
                  <c:v>-0.4</c:v>
                </c:pt>
                <c:pt idx="240">
                  <c:v>-0.4</c:v>
                </c:pt>
                <c:pt idx="241">
                  <c:v>-0.4</c:v>
                </c:pt>
                <c:pt idx="242">
                  <c:v>-0.4</c:v>
                </c:pt>
                <c:pt idx="243">
                  <c:v>-0.4</c:v>
                </c:pt>
                <c:pt idx="244">
                  <c:v>-0.4</c:v>
                </c:pt>
                <c:pt idx="245">
                  <c:v>-0.4</c:v>
                </c:pt>
                <c:pt idx="246">
                  <c:v>-0.4</c:v>
                </c:pt>
                <c:pt idx="247">
                  <c:v>-0.4</c:v>
                </c:pt>
                <c:pt idx="248">
                  <c:v>-0.5</c:v>
                </c:pt>
                <c:pt idx="249">
                  <c:v>-0.5</c:v>
                </c:pt>
                <c:pt idx="250">
                  <c:v>-0.5</c:v>
                </c:pt>
                <c:pt idx="251">
                  <c:v>-0.5</c:v>
                </c:pt>
                <c:pt idx="252">
                  <c:v>-0.5</c:v>
                </c:pt>
                <c:pt idx="253">
                  <c:v>-0.5</c:v>
                </c:pt>
                <c:pt idx="254">
                  <c:v>-0.5</c:v>
                </c:pt>
                <c:pt idx="255">
                  <c:v>-0.5</c:v>
                </c:pt>
                <c:pt idx="256">
                  <c:v>-0.5</c:v>
                </c:pt>
                <c:pt idx="257">
                  <c:v>-0.5</c:v>
                </c:pt>
                <c:pt idx="258">
                  <c:v>-0.5</c:v>
                </c:pt>
                <c:pt idx="259">
                  <c:v>-0.5</c:v>
                </c:pt>
                <c:pt idx="260">
                  <c:v>-0.5</c:v>
                </c:pt>
                <c:pt idx="261">
                  <c:v>-0.5</c:v>
                </c:pt>
                <c:pt idx="262">
                  <c:v>-0.5</c:v>
                </c:pt>
                <c:pt idx="263">
                  <c:v>-0.5</c:v>
                </c:pt>
                <c:pt idx="264">
                  <c:v>-0.5</c:v>
                </c:pt>
                <c:pt idx="265">
                  <c:v>-0.5</c:v>
                </c:pt>
                <c:pt idx="266">
                  <c:v>-0.5</c:v>
                </c:pt>
                <c:pt idx="267">
                  <c:v>-0.5</c:v>
                </c:pt>
                <c:pt idx="268">
                  <c:v>-0.5</c:v>
                </c:pt>
                <c:pt idx="269">
                  <c:v>-0.5</c:v>
                </c:pt>
                <c:pt idx="270">
                  <c:v>-0.5</c:v>
                </c:pt>
                <c:pt idx="271">
                  <c:v>-0.5</c:v>
                </c:pt>
                <c:pt idx="272">
                  <c:v>-0.5</c:v>
                </c:pt>
                <c:pt idx="273">
                  <c:v>-0.5</c:v>
                </c:pt>
                <c:pt idx="274">
                  <c:v>-0.5</c:v>
                </c:pt>
                <c:pt idx="275">
                  <c:v>-0.5</c:v>
                </c:pt>
                <c:pt idx="276">
                  <c:v>-0.5</c:v>
                </c:pt>
                <c:pt idx="277">
                  <c:v>-0.5</c:v>
                </c:pt>
                <c:pt idx="278">
                  <c:v>-0.5</c:v>
                </c:pt>
                <c:pt idx="279">
                  <c:v>-0.5</c:v>
                </c:pt>
                <c:pt idx="280">
                  <c:v>-0.5</c:v>
                </c:pt>
                <c:pt idx="281">
                  <c:v>-0.5</c:v>
                </c:pt>
                <c:pt idx="282">
                  <c:v>0</c:v>
                </c:pt>
              </c:numCache>
            </c:numRef>
          </c:val>
          <c:smooth val="0"/>
          <c:extLst>
            <c:ext xmlns:c16="http://schemas.microsoft.com/office/drawing/2014/chart" uri="{C3380CC4-5D6E-409C-BE32-E72D297353CC}">
              <c16:uniqueId val="{00000000-F82D-4768-9171-A0E2BBD7AC22}"/>
            </c:ext>
          </c:extLst>
        </c:ser>
        <c:ser>
          <c:idx val="1"/>
          <c:order val="1"/>
          <c:tx>
            <c:strRef>
              <c:f>Tabelle1!$C$3</c:f>
              <c:strCache>
                <c:ptCount val="1"/>
                <c:pt idx="0">
                  <c:v>Spitzenrefinanzierungsf.</c:v>
                </c:pt>
              </c:strCache>
            </c:strRef>
          </c:tx>
          <c:spPr>
            <a:ln w="28575" cap="rnd">
              <a:solidFill>
                <a:schemeClr val="accent2"/>
              </a:solidFill>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Tabelle1!$C$4:$C$286</c:f>
              <c:numCache>
                <c:formatCode>General</c:formatCode>
                <c:ptCount val="283"/>
                <c:pt idx="0">
                  <c:v>4.5</c:v>
                </c:pt>
                <c:pt idx="1">
                  <c:v>4.5</c:v>
                </c:pt>
                <c:pt idx="2">
                  <c:v>4.5</c:v>
                </c:pt>
                <c:pt idx="3">
                  <c:v>3.5</c:v>
                </c:pt>
                <c:pt idx="4">
                  <c:v>3.5</c:v>
                </c:pt>
                <c:pt idx="5">
                  <c:v>3.5</c:v>
                </c:pt>
                <c:pt idx="6">
                  <c:v>3.5</c:v>
                </c:pt>
                <c:pt idx="7">
                  <c:v>3.5</c:v>
                </c:pt>
                <c:pt idx="8">
                  <c:v>3.5</c:v>
                </c:pt>
                <c:pt idx="9">
                  <c:v>3.5</c:v>
                </c:pt>
                <c:pt idx="10">
                  <c:v>4</c:v>
                </c:pt>
                <c:pt idx="11">
                  <c:v>4</c:v>
                </c:pt>
                <c:pt idx="12">
                  <c:v>4</c:v>
                </c:pt>
                <c:pt idx="13">
                  <c:v>4.25</c:v>
                </c:pt>
                <c:pt idx="14">
                  <c:v>4.5</c:v>
                </c:pt>
                <c:pt idx="15">
                  <c:v>4.75</c:v>
                </c:pt>
                <c:pt idx="16">
                  <c:v>4.75</c:v>
                </c:pt>
                <c:pt idx="17">
                  <c:v>5.25</c:v>
                </c:pt>
                <c:pt idx="18">
                  <c:v>5.25</c:v>
                </c:pt>
                <c:pt idx="19">
                  <c:v>5.25</c:v>
                </c:pt>
                <c:pt idx="20">
                  <c:v>5.5</c:v>
                </c:pt>
                <c:pt idx="21">
                  <c:v>5.75</c:v>
                </c:pt>
                <c:pt idx="22">
                  <c:v>5.75</c:v>
                </c:pt>
                <c:pt idx="23">
                  <c:v>5.75</c:v>
                </c:pt>
                <c:pt idx="24">
                  <c:v>5.75</c:v>
                </c:pt>
                <c:pt idx="25">
                  <c:v>5.75</c:v>
                </c:pt>
                <c:pt idx="26">
                  <c:v>5.75</c:v>
                </c:pt>
                <c:pt idx="27">
                  <c:v>5.75</c:v>
                </c:pt>
                <c:pt idx="28">
                  <c:v>5.5</c:v>
                </c:pt>
                <c:pt idx="29">
                  <c:v>5.5</c:v>
                </c:pt>
                <c:pt idx="30">
                  <c:v>5.5</c:v>
                </c:pt>
                <c:pt idx="31">
                  <c:v>5.25</c:v>
                </c:pt>
                <c:pt idx="32">
                  <c:v>4.75</c:v>
                </c:pt>
                <c:pt idx="33">
                  <c:v>4.75</c:v>
                </c:pt>
                <c:pt idx="34">
                  <c:v>4.25</c:v>
                </c:pt>
                <c:pt idx="35">
                  <c:v>4.25</c:v>
                </c:pt>
                <c:pt idx="36">
                  <c:v>4.25</c:v>
                </c:pt>
                <c:pt idx="37">
                  <c:v>4.25</c:v>
                </c:pt>
                <c:pt idx="38">
                  <c:v>4.25</c:v>
                </c:pt>
                <c:pt idx="39">
                  <c:v>4.25</c:v>
                </c:pt>
                <c:pt idx="40">
                  <c:v>4.25</c:v>
                </c:pt>
                <c:pt idx="41">
                  <c:v>4.25</c:v>
                </c:pt>
                <c:pt idx="42">
                  <c:v>4.25</c:v>
                </c:pt>
                <c:pt idx="43">
                  <c:v>4.25</c:v>
                </c:pt>
                <c:pt idx="44">
                  <c:v>4.25</c:v>
                </c:pt>
                <c:pt idx="45">
                  <c:v>4.25</c:v>
                </c:pt>
                <c:pt idx="46">
                  <c:v>4.25</c:v>
                </c:pt>
                <c:pt idx="47">
                  <c:v>3.75</c:v>
                </c:pt>
                <c:pt idx="48">
                  <c:v>3.75</c:v>
                </c:pt>
                <c:pt idx="49">
                  <c:v>3.75</c:v>
                </c:pt>
                <c:pt idx="50">
                  <c:v>3.5</c:v>
                </c:pt>
                <c:pt idx="51">
                  <c:v>3.5</c:v>
                </c:pt>
                <c:pt idx="52">
                  <c:v>3.5</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3.25</c:v>
                </c:pt>
                <c:pt idx="84">
                  <c:v>3.25</c:v>
                </c:pt>
                <c:pt idx="85">
                  <c:v>3.25</c:v>
                </c:pt>
                <c:pt idx="86">
                  <c:v>3.5</c:v>
                </c:pt>
                <c:pt idx="87">
                  <c:v>3.5</c:v>
                </c:pt>
                <c:pt idx="88">
                  <c:v>3.5</c:v>
                </c:pt>
                <c:pt idx="89">
                  <c:v>3.75</c:v>
                </c:pt>
                <c:pt idx="90">
                  <c:v>3.75</c:v>
                </c:pt>
                <c:pt idx="91">
                  <c:v>4</c:v>
                </c:pt>
                <c:pt idx="92">
                  <c:v>4</c:v>
                </c:pt>
                <c:pt idx="93">
                  <c:v>4.25</c:v>
                </c:pt>
                <c:pt idx="94">
                  <c:v>4.25</c:v>
                </c:pt>
                <c:pt idx="95">
                  <c:v>4.5</c:v>
                </c:pt>
                <c:pt idx="96">
                  <c:v>4.5</c:v>
                </c:pt>
                <c:pt idx="97">
                  <c:v>4.5</c:v>
                </c:pt>
                <c:pt idx="98">
                  <c:v>4.75</c:v>
                </c:pt>
                <c:pt idx="99">
                  <c:v>4.75</c:v>
                </c:pt>
                <c:pt idx="100">
                  <c:v>4.75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5.25</c:v>
                </c:pt>
                <c:pt idx="115">
                  <c:v>5.25</c:v>
                </c:pt>
                <c:pt idx="116">
                  <c:v>5.25</c:v>
                </c:pt>
                <c:pt idx="117">
                  <c:v>4.25</c:v>
                </c:pt>
                <c:pt idx="118">
                  <c:v>3.75</c:v>
                </c:pt>
                <c:pt idx="119">
                  <c:v>3</c:v>
                </c:pt>
                <c:pt idx="120">
                  <c:v>3</c:v>
                </c:pt>
                <c:pt idx="121">
                  <c:v>3</c:v>
                </c:pt>
                <c:pt idx="122">
                  <c:v>2.5</c:v>
                </c:pt>
                <c:pt idx="123">
                  <c:v>2.25</c:v>
                </c:pt>
                <c:pt idx="124">
                  <c:v>1.75</c:v>
                </c:pt>
                <c:pt idx="125">
                  <c:v>1.75</c:v>
                </c:pt>
                <c:pt idx="126">
                  <c:v>1.75</c:v>
                </c:pt>
                <c:pt idx="127">
                  <c:v>1.75</c:v>
                </c:pt>
                <c:pt idx="128">
                  <c:v>1.75</c:v>
                </c:pt>
                <c:pt idx="129">
                  <c:v>1.75</c:v>
                </c:pt>
                <c:pt idx="130">
                  <c:v>1.75</c:v>
                </c:pt>
                <c:pt idx="131">
                  <c:v>1.75</c:v>
                </c:pt>
                <c:pt idx="132">
                  <c:v>1.75</c:v>
                </c:pt>
                <c:pt idx="133">
                  <c:v>1.75</c:v>
                </c:pt>
                <c:pt idx="134">
                  <c:v>1.75</c:v>
                </c:pt>
                <c:pt idx="135">
                  <c:v>1.75</c:v>
                </c:pt>
                <c:pt idx="136">
                  <c:v>1.75</c:v>
                </c:pt>
                <c:pt idx="137">
                  <c:v>1.75</c:v>
                </c:pt>
                <c:pt idx="138">
                  <c:v>1.75</c:v>
                </c:pt>
                <c:pt idx="139">
                  <c:v>1.75</c:v>
                </c:pt>
                <c:pt idx="140">
                  <c:v>1.75</c:v>
                </c:pt>
                <c:pt idx="141">
                  <c:v>1.75</c:v>
                </c:pt>
                <c:pt idx="142">
                  <c:v>1.75</c:v>
                </c:pt>
                <c:pt idx="143">
                  <c:v>1.75</c:v>
                </c:pt>
                <c:pt idx="144">
                  <c:v>1.75</c:v>
                </c:pt>
                <c:pt idx="145">
                  <c:v>1.75</c:v>
                </c:pt>
                <c:pt idx="146">
                  <c:v>1.75</c:v>
                </c:pt>
                <c:pt idx="147">
                  <c:v>2</c:v>
                </c:pt>
                <c:pt idx="148">
                  <c:v>2</c:v>
                </c:pt>
                <c:pt idx="149">
                  <c:v>2</c:v>
                </c:pt>
                <c:pt idx="150">
                  <c:v>2.25</c:v>
                </c:pt>
                <c:pt idx="151">
                  <c:v>2.25</c:v>
                </c:pt>
                <c:pt idx="152">
                  <c:v>2.25</c:v>
                </c:pt>
                <c:pt idx="153">
                  <c:v>2.25</c:v>
                </c:pt>
                <c:pt idx="154">
                  <c:v>2</c:v>
                </c:pt>
                <c:pt idx="155">
                  <c:v>1.75</c:v>
                </c:pt>
                <c:pt idx="156">
                  <c:v>1.75</c:v>
                </c:pt>
                <c:pt idx="157">
                  <c:v>1.75</c:v>
                </c:pt>
                <c:pt idx="158">
                  <c:v>1.75</c:v>
                </c:pt>
                <c:pt idx="159">
                  <c:v>1.75</c:v>
                </c:pt>
                <c:pt idx="160">
                  <c:v>1.75</c:v>
                </c:pt>
                <c:pt idx="161">
                  <c:v>1.75</c:v>
                </c:pt>
                <c:pt idx="162">
                  <c:v>1.5</c:v>
                </c:pt>
                <c:pt idx="163">
                  <c:v>1.5</c:v>
                </c:pt>
                <c:pt idx="164">
                  <c:v>1.5</c:v>
                </c:pt>
                <c:pt idx="165">
                  <c:v>1.5</c:v>
                </c:pt>
                <c:pt idx="166">
                  <c:v>1.5</c:v>
                </c:pt>
                <c:pt idx="167">
                  <c:v>1.5</c:v>
                </c:pt>
                <c:pt idx="168">
                  <c:v>1.5</c:v>
                </c:pt>
                <c:pt idx="169">
                  <c:v>1.5</c:v>
                </c:pt>
                <c:pt idx="170">
                  <c:v>1.5</c:v>
                </c:pt>
                <c:pt idx="171">
                  <c:v>1.5</c:v>
                </c:pt>
                <c:pt idx="172">
                  <c:v>1</c:v>
                </c:pt>
                <c:pt idx="173">
                  <c:v>1</c:v>
                </c:pt>
                <c:pt idx="174">
                  <c:v>1</c:v>
                </c:pt>
                <c:pt idx="175">
                  <c:v>1</c:v>
                </c:pt>
                <c:pt idx="176">
                  <c:v>1</c:v>
                </c:pt>
                <c:pt idx="177">
                  <c:v>1</c:v>
                </c:pt>
                <c:pt idx="178">
                  <c:v>0.75</c:v>
                </c:pt>
                <c:pt idx="179">
                  <c:v>0.75</c:v>
                </c:pt>
                <c:pt idx="180">
                  <c:v>0.75</c:v>
                </c:pt>
                <c:pt idx="181">
                  <c:v>0.75</c:v>
                </c:pt>
                <c:pt idx="182">
                  <c:v>0.75</c:v>
                </c:pt>
                <c:pt idx="183">
                  <c:v>0.75</c:v>
                </c:pt>
                <c:pt idx="184">
                  <c:v>0.75</c:v>
                </c:pt>
                <c:pt idx="185">
                  <c:v>0.4</c:v>
                </c:pt>
                <c:pt idx="186">
                  <c:v>0.4</c:v>
                </c:pt>
                <c:pt idx="187">
                  <c:v>0.4</c:v>
                </c:pt>
                <c:pt idx="188">
                  <c:v>0.3</c:v>
                </c:pt>
                <c:pt idx="189">
                  <c:v>0.3</c:v>
                </c:pt>
                <c:pt idx="190">
                  <c:v>0.3</c:v>
                </c:pt>
                <c:pt idx="191">
                  <c:v>0.3</c:v>
                </c:pt>
                <c:pt idx="192">
                  <c:v>0.3</c:v>
                </c:pt>
                <c:pt idx="193">
                  <c:v>0.3</c:v>
                </c:pt>
                <c:pt idx="194">
                  <c:v>0.3</c:v>
                </c:pt>
                <c:pt idx="195">
                  <c:v>0.3</c:v>
                </c:pt>
                <c:pt idx="196">
                  <c:v>0.3</c:v>
                </c:pt>
                <c:pt idx="197">
                  <c:v>0.3</c:v>
                </c:pt>
                <c:pt idx="198">
                  <c:v>0.3</c:v>
                </c:pt>
                <c:pt idx="199">
                  <c:v>0.3</c:v>
                </c:pt>
                <c:pt idx="200">
                  <c:v>0.3</c:v>
                </c:pt>
                <c:pt idx="201">
                  <c:v>0.3</c:v>
                </c:pt>
                <c:pt idx="202">
                  <c:v>0.3</c:v>
                </c:pt>
                <c:pt idx="203">
                  <c:v>0.3</c:v>
                </c:pt>
                <c:pt idx="204">
                  <c:v>0.3</c:v>
                </c:pt>
                <c:pt idx="205">
                  <c:v>0.3</c:v>
                </c:pt>
                <c:pt idx="206">
                  <c:v>0.25</c:v>
                </c:pt>
                <c:pt idx="207">
                  <c:v>0.25</c:v>
                </c:pt>
                <c:pt idx="208">
                  <c:v>0.25</c:v>
                </c:pt>
                <c:pt idx="209">
                  <c:v>0.25</c:v>
                </c:pt>
                <c:pt idx="210">
                  <c:v>0.25</c:v>
                </c:pt>
                <c:pt idx="211">
                  <c:v>0.25</c:v>
                </c:pt>
                <c:pt idx="212">
                  <c:v>0.25</c:v>
                </c:pt>
                <c:pt idx="213">
                  <c:v>0.25</c:v>
                </c:pt>
                <c:pt idx="214">
                  <c:v>0.25</c:v>
                </c:pt>
                <c:pt idx="215">
                  <c:v>0.25</c:v>
                </c:pt>
                <c:pt idx="216">
                  <c:v>0.25</c:v>
                </c:pt>
                <c:pt idx="217">
                  <c:v>0.25</c:v>
                </c:pt>
                <c:pt idx="218">
                  <c:v>0.25</c:v>
                </c:pt>
                <c:pt idx="219">
                  <c:v>0.25</c:v>
                </c:pt>
                <c:pt idx="220">
                  <c:v>0.25</c:v>
                </c:pt>
                <c:pt idx="221">
                  <c:v>0.25</c:v>
                </c:pt>
                <c:pt idx="222">
                  <c:v>0.25</c:v>
                </c:pt>
                <c:pt idx="223">
                  <c:v>0.25</c:v>
                </c:pt>
                <c:pt idx="224">
                  <c:v>0.25</c:v>
                </c:pt>
                <c:pt idx="225">
                  <c:v>0.25</c:v>
                </c:pt>
                <c:pt idx="226">
                  <c:v>0.25</c:v>
                </c:pt>
                <c:pt idx="227">
                  <c:v>0.25</c:v>
                </c:pt>
                <c:pt idx="228">
                  <c:v>0.25</c:v>
                </c:pt>
                <c:pt idx="229">
                  <c:v>0.25</c:v>
                </c:pt>
                <c:pt idx="230">
                  <c:v>0.25</c:v>
                </c:pt>
                <c:pt idx="231">
                  <c:v>0.25</c:v>
                </c:pt>
                <c:pt idx="232">
                  <c:v>0.25</c:v>
                </c:pt>
                <c:pt idx="233">
                  <c:v>0.25</c:v>
                </c:pt>
                <c:pt idx="234">
                  <c:v>0.25</c:v>
                </c:pt>
                <c:pt idx="235">
                  <c:v>0.25</c:v>
                </c:pt>
                <c:pt idx="236">
                  <c:v>0.25</c:v>
                </c:pt>
                <c:pt idx="237">
                  <c:v>0.25</c:v>
                </c:pt>
                <c:pt idx="238">
                  <c:v>0.25</c:v>
                </c:pt>
                <c:pt idx="239">
                  <c:v>0.25</c:v>
                </c:pt>
                <c:pt idx="240">
                  <c:v>0.25</c:v>
                </c:pt>
                <c:pt idx="241">
                  <c:v>0.25</c:v>
                </c:pt>
                <c:pt idx="242">
                  <c:v>0.25</c:v>
                </c:pt>
                <c:pt idx="243">
                  <c:v>0.25</c:v>
                </c:pt>
                <c:pt idx="244">
                  <c:v>0.25</c:v>
                </c:pt>
                <c:pt idx="245">
                  <c:v>0.25</c:v>
                </c:pt>
                <c:pt idx="246">
                  <c:v>0.25</c:v>
                </c:pt>
                <c:pt idx="247">
                  <c:v>0.25</c:v>
                </c:pt>
                <c:pt idx="248">
                  <c:v>0.25</c:v>
                </c:pt>
                <c:pt idx="249">
                  <c:v>0.25</c:v>
                </c:pt>
                <c:pt idx="250">
                  <c:v>0.25</c:v>
                </c:pt>
                <c:pt idx="251">
                  <c:v>0.25</c:v>
                </c:pt>
                <c:pt idx="252">
                  <c:v>0.25</c:v>
                </c:pt>
                <c:pt idx="253">
                  <c:v>0.25</c:v>
                </c:pt>
                <c:pt idx="254">
                  <c:v>0.25</c:v>
                </c:pt>
                <c:pt idx="255">
                  <c:v>0.25</c:v>
                </c:pt>
                <c:pt idx="256">
                  <c:v>0.25</c:v>
                </c:pt>
                <c:pt idx="257">
                  <c:v>0.25</c:v>
                </c:pt>
                <c:pt idx="258">
                  <c:v>0.25</c:v>
                </c:pt>
                <c:pt idx="259">
                  <c:v>0.25</c:v>
                </c:pt>
                <c:pt idx="260">
                  <c:v>0.25</c:v>
                </c:pt>
                <c:pt idx="261">
                  <c:v>0.25</c:v>
                </c:pt>
                <c:pt idx="262">
                  <c:v>0.25</c:v>
                </c:pt>
                <c:pt idx="263">
                  <c:v>0.25</c:v>
                </c:pt>
                <c:pt idx="264">
                  <c:v>0.25</c:v>
                </c:pt>
                <c:pt idx="265">
                  <c:v>0.25</c:v>
                </c:pt>
                <c:pt idx="266">
                  <c:v>0.25</c:v>
                </c:pt>
                <c:pt idx="267">
                  <c:v>0.25</c:v>
                </c:pt>
                <c:pt idx="268">
                  <c:v>0.25</c:v>
                </c:pt>
                <c:pt idx="269">
                  <c:v>0.25</c:v>
                </c:pt>
                <c:pt idx="270">
                  <c:v>0.25</c:v>
                </c:pt>
                <c:pt idx="271">
                  <c:v>0.25</c:v>
                </c:pt>
                <c:pt idx="272">
                  <c:v>0.25</c:v>
                </c:pt>
                <c:pt idx="273">
                  <c:v>0.25</c:v>
                </c:pt>
                <c:pt idx="274">
                  <c:v>0.25</c:v>
                </c:pt>
                <c:pt idx="275">
                  <c:v>0.25</c:v>
                </c:pt>
                <c:pt idx="276">
                  <c:v>0.25</c:v>
                </c:pt>
                <c:pt idx="277">
                  <c:v>0.25</c:v>
                </c:pt>
                <c:pt idx="278">
                  <c:v>0.25</c:v>
                </c:pt>
                <c:pt idx="279">
                  <c:v>0.25</c:v>
                </c:pt>
                <c:pt idx="280">
                  <c:v>0.25</c:v>
                </c:pt>
                <c:pt idx="281">
                  <c:v>0.25</c:v>
                </c:pt>
                <c:pt idx="282">
                  <c:v>0.75</c:v>
                </c:pt>
              </c:numCache>
            </c:numRef>
          </c:val>
          <c:smooth val="0"/>
          <c:extLst>
            <c:ext xmlns:c16="http://schemas.microsoft.com/office/drawing/2014/chart" uri="{C3380CC4-5D6E-409C-BE32-E72D297353CC}">
              <c16:uniqueId val="{00000001-F82D-4768-9171-A0E2BBD7AC22}"/>
            </c:ext>
          </c:extLst>
        </c:ser>
        <c:ser>
          <c:idx val="2"/>
          <c:order val="2"/>
          <c:tx>
            <c:strRef>
              <c:f>Tabelle1!$D$3</c:f>
              <c:strCache>
                <c:ptCount val="1"/>
                <c:pt idx="0">
                  <c:v>Hauptrefinanzierungsf.</c:v>
                </c:pt>
              </c:strCache>
            </c:strRef>
          </c:tx>
          <c:spPr>
            <a:ln w="28575" cap="rnd">
              <a:solidFill>
                <a:schemeClr val="accent3"/>
              </a:solidFill>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Tabelle1!$D$4:$D$286</c:f>
              <c:numCache>
                <c:formatCode>General</c:formatCode>
                <c:ptCount val="283"/>
                <c:pt idx="0">
                  <c:v>3</c:v>
                </c:pt>
                <c:pt idx="1">
                  <c:v>3</c:v>
                </c:pt>
                <c:pt idx="2">
                  <c:v>3</c:v>
                </c:pt>
                <c:pt idx="3">
                  <c:v>2.5</c:v>
                </c:pt>
                <c:pt idx="4">
                  <c:v>2.5</c:v>
                </c:pt>
                <c:pt idx="5">
                  <c:v>2.5</c:v>
                </c:pt>
                <c:pt idx="6">
                  <c:v>2.5</c:v>
                </c:pt>
                <c:pt idx="7">
                  <c:v>2.5</c:v>
                </c:pt>
                <c:pt idx="8">
                  <c:v>2.5</c:v>
                </c:pt>
                <c:pt idx="9">
                  <c:v>2.5</c:v>
                </c:pt>
                <c:pt idx="10">
                  <c:v>3</c:v>
                </c:pt>
                <c:pt idx="11">
                  <c:v>3</c:v>
                </c:pt>
                <c:pt idx="12">
                  <c:v>3</c:v>
                </c:pt>
                <c:pt idx="13">
                  <c:v>3.25</c:v>
                </c:pt>
                <c:pt idx="14">
                  <c:v>3.5</c:v>
                </c:pt>
                <c:pt idx="15">
                  <c:v>3.5</c:v>
                </c:pt>
                <c:pt idx="16">
                  <c:v>3.75</c:v>
                </c:pt>
                <c:pt idx="17">
                  <c:v>4.25</c:v>
                </c:pt>
                <c:pt idx="18">
                  <c:v>4.25</c:v>
                </c:pt>
                <c:pt idx="19">
                  <c:v>4.25</c:v>
                </c:pt>
                <c:pt idx="20">
                  <c:v>4.5</c:v>
                </c:pt>
                <c:pt idx="21">
                  <c:v>4.75</c:v>
                </c:pt>
                <c:pt idx="22">
                  <c:v>4.75</c:v>
                </c:pt>
                <c:pt idx="23">
                  <c:v>4.75</c:v>
                </c:pt>
                <c:pt idx="24">
                  <c:v>4.75</c:v>
                </c:pt>
                <c:pt idx="25">
                  <c:v>4.75</c:v>
                </c:pt>
                <c:pt idx="26">
                  <c:v>4.75</c:v>
                </c:pt>
                <c:pt idx="27">
                  <c:v>4.75</c:v>
                </c:pt>
                <c:pt idx="28">
                  <c:v>4.5</c:v>
                </c:pt>
                <c:pt idx="29">
                  <c:v>4.5</c:v>
                </c:pt>
                <c:pt idx="30">
                  <c:v>4.5</c:v>
                </c:pt>
                <c:pt idx="31">
                  <c:v>4.5</c:v>
                </c:pt>
                <c:pt idx="32">
                  <c:v>3.75</c:v>
                </c:pt>
                <c:pt idx="33">
                  <c:v>3.75</c:v>
                </c:pt>
                <c:pt idx="34">
                  <c:v>3.25</c:v>
                </c:pt>
                <c:pt idx="35">
                  <c:v>3.25</c:v>
                </c:pt>
                <c:pt idx="36">
                  <c:v>3.25</c:v>
                </c:pt>
                <c:pt idx="37">
                  <c:v>3.25</c:v>
                </c:pt>
                <c:pt idx="38">
                  <c:v>3.25</c:v>
                </c:pt>
                <c:pt idx="39">
                  <c:v>3.25</c:v>
                </c:pt>
                <c:pt idx="40">
                  <c:v>3.25</c:v>
                </c:pt>
                <c:pt idx="41">
                  <c:v>3.25</c:v>
                </c:pt>
                <c:pt idx="42">
                  <c:v>3.25</c:v>
                </c:pt>
                <c:pt idx="43">
                  <c:v>3.25</c:v>
                </c:pt>
                <c:pt idx="44">
                  <c:v>3.25</c:v>
                </c:pt>
                <c:pt idx="45">
                  <c:v>3.25</c:v>
                </c:pt>
                <c:pt idx="46">
                  <c:v>3.25</c:v>
                </c:pt>
                <c:pt idx="47">
                  <c:v>2.75</c:v>
                </c:pt>
                <c:pt idx="48">
                  <c:v>2.75</c:v>
                </c:pt>
                <c:pt idx="49">
                  <c:v>2.75</c:v>
                </c:pt>
                <c:pt idx="50">
                  <c:v>2.5</c:v>
                </c:pt>
                <c:pt idx="51">
                  <c:v>2.5</c:v>
                </c:pt>
                <c:pt idx="52">
                  <c:v>2.5</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2.25</c:v>
                </c:pt>
                <c:pt idx="84">
                  <c:v>2.25</c:v>
                </c:pt>
                <c:pt idx="85">
                  <c:v>2.25</c:v>
                </c:pt>
                <c:pt idx="86">
                  <c:v>2.5</c:v>
                </c:pt>
                <c:pt idx="87">
                  <c:v>2.5</c:v>
                </c:pt>
                <c:pt idx="88">
                  <c:v>2.5</c:v>
                </c:pt>
                <c:pt idx="89">
                  <c:v>2.75</c:v>
                </c:pt>
                <c:pt idx="90">
                  <c:v>2.75</c:v>
                </c:pt>
                <c:pt idx="91">
                  <c:v>3</c:v>
                </c:pt>
                <c:pt idx="92">
                  <c:v>3</c:v>
                </c:pt>
                <c:pt idx="93">
                  <c:v>3.25</c:v>
                </c:pt>
                <c:pt idx="94">
                  <c:v>3.25</c:v>
                </c:pt>
                <c:pt idx="95">
                  <c:v>3.5</c:v>
                </c:pt>
                <c:pt idx="96">
                  <c:v>3.5</c:v>
                </c:pt>
                <c:pt idx="97">
                  <c:v>3.5</c:v>
                </c:pt>
                <c:pt idx="98">
                  <c:v>3.75</c:v>
                </c:pt>
                <c:pt idx="99">
                  <c:v>3.75</c:v>
                </c:pt>
                <c:pt idx="100">
                  <c:v>3.75</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4.25</c:v>
                </c:pt>
                <c:pt idx="115">
                  <c:v>4.25</c:v>
                </c:pt>
                <c:pt idx="116">
                  <c:v>4.25</c:v>
                </c:pt>
                <c:pt idx="117">
                  <c:v>3.75</c:v>
                </c:pt>
                <c:pt idx="118">
                  <c:v>3.25</c:v>
                </c:pt>
                <c:pt idx="119">
                  <c:v>2.5</c:v>
                </c:pt>
                <c:pt idx="120">
                  <c:v>2</c:v>
                </c:pt>
                <c:pt idx="121">
                  <c:v>2</c:v>
                </c:pt>
                <c:pt idx="122">
                  <c:v>1.5</c:v>
                </c:pt>
                <c:pt idx="123">
                  <c:v>1.25</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1.25</c:v>
                </c:pt>
                <c:pt idx="148">
                  <c:v>1.25</c:v>
                </c:pt>
                <c:pt idx="149">
                  <c:v>1.25</c:v>
                </c:pt>
                <c:pt idx="150">
                  <c:v>1.5</c:v>
                </c:pt>
                <c:pt idx="151">
                  <c:v>1.5</c:v>
                </c:pt>
                <c:pt idx="152">
                  <c:v>1.5</c:v>
                </c:pt>
                <c:pt idx="153">
                  <c:v>1.5</c:v>
                </c:pt>
                <c:pt idx="154">
                  <c:v>1.25</c:v>
                </c:pt>
                <c:pt idx="155">
                  <c:v>1</c:v>
                </c:pt>
                <c:pt idx="156">
                  <c:v>1</c:v>
                </c:pt>
                <c:pt idx="157">
                  <c:v>1</c:v>
                </c:pt>
                <c:pt idx="158">
                  <c:v>1</c:v>
                </c:pt>
                <c:pt idx="159">
                  <c:v>1</c:v>
                </c:pt>
                <c:pt idx="160">
                  <c:v>1</c:v>
                </c:pt>
                <c:pt idx="161">
                  <c:v>1</c:v>
                </c:pt>
                <c:pt idx="162">
                  <c:v>0.75</c:v>
                </c:pt>
                <c:pt idx="163">
                  <c:v>0.75</c:v>
                </c:pt>
                <c:pt idx="164">
                  <c:v>0.75</c:v>
                </c:pt>
                <c:pt idx="165">
                  <c:v>0.75</c:v>
                </c:pt>
                <c:pt idx="166">
                  <c:v>0.75</c:v>
                </c:pt>
                <c:pt idx="167">
                  <c:v>0.75</c:v>
                </c:pt>
                <c:pt idx="168">
                  <c:v>0.75</c:v>
                </c:pt>
                <c:pt idx="169">
                  <c:v>0.75</c:v>
                </c:pt>
                <c:pt idx="170">
                  <c:v>0.75</c:v>
                </c:pt>
                <c:pt idx="171">
                  <c:v>0.75</c:v>
                </c:pt>
                <c:pt idx="172">
                  <c:v>0.5</c:v>
                </c:pt>
                <c:pt idx="173">
                  <c:v>0.5</c:v>
                </c:pt>
                <c:pt idx="174">
                  <c:v>0.5</c:v>
                </c:pt>
                <c:pt idx="175">
                  <c:v>0.5</c:v>
                </c:pt>
                <c:pt idx="176">
                  <c:v>0.5</c:v>
                </c:pt>
                <c:pt idx="177">
                  <c:v>0.5</c:v>
                </c:pt>
                <c:pt idx="178">
                  <c:v>0.25</c:v>
                </c:pt>
                <c:pt idx="179">
                  <c:v>0.25</c:v>
                </c:pt>
                <c:pt idx="180">
                  <c:v>0.25</c:v>
                </c:pt>
                <c:pt idx="181">
                  <c:v>0.25</c:v>
                </c:pt>
                <c:pt idx="182">
                  <c:v>0.25</c:v>
                </c:pt>
                <c:pt idx="183">
                  <c:v>0.25</c:v>
                </c:pt>
                <c:pt idx="184">
                  <c:v>0.25</c:v>
                </c:pt>
                <c:pt idx="185">
                  <c:v>0.15</c:v>
                </c:pt>
                <c:pt idx="186">
                  <c:v>0.15</c:v>
                </c:pt>
                <c:pt idx="187">
                  <c:v>0.15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0.5</c:v>
                </c:pt>
              </c:numCache>
            </c:numRef>
          </c:val>
          <c:smooth val="0"/>
          <c:extLst>
            <c:ext xmlns:c16="http://schemas.microsoft.com/office/drawing/2014/chart" uri="{C3380CC4-5D6E-409C-BE32-E72D297353CC}">
              <c16:uniqueId val="{00000002-F82D-4768-9171-A0E2BBD7AC22}"/>
            </c:ext>
          </c:extLst>
        </c:ser>
        <c:dLbls>
          <c:showLegendKey val="0"/>
          <c:showVal val="0"/>
          <c:showCatName val="0"/>
          <c:showSerName val="0"/>
          <c:showPercent val="0"/>
          <c:showBubbleSize val="0"/>
        </c:dLbls>
        <c:smooth val="0"/>
        <c:axId val="434123224"/>
        <c:axId val="434122896"/>
      </c:lineChart>
      <c:catAx>
        <c:axId val="4341232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4122896"/>
        <c:crosses val="autoZero"/>
        <c:auto val="1"/>
        <c:lblAlgn val="ctr"/>
        <c:lblOffset val="100"/>
        <c:noMultiLvlLbl val="0"/>
      </c:catAx>
      <c:valAx>
        <c:axId val="434122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4123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Inflationsraten</a:t>
            </a:r>
            <a:r>
              <a:rPr lang="de-DE" baseline="0"/>
              <a:t> und Leitzinsen</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Tabelle1!$B$3</c:f>
              <c:strCache>
                <c:ptCount val="1"/>
                <c:pt idx="0">
                  <c:v>Einlagefazilität</c:v>
                </c:pt>
              </c:strCache>
            </c:strRef>
          </c:tx>
          <c:spPr>
            <a:ln w="28575" cap="rnd">
              <a:solidFill>
                <a:schemeClr val="accent1"/>
              </a:solidFill>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Tabelle1!$B$4:$B$286</c:f>
              <c:numCache>
                <c:formatCode>General</c:formatCode>
                <c:ptCount val="283"/>
                <c:pt idx="0">
                  <c:v>2</c:v>
                </c:pt>
                <c:pt idx="1">
                  <c:v>2</c:v>
                </c:pt>
                <c:pt idx="2">
                  <c:v>2</c:v>
                </c:pt>
                <c:pt idx="3">
                  <c:v>1.5</c:v>
                </c:pt>
                <c:pt idx="4">
                  <c:v>1.5</c:v>
                </c:pt>
                <c:pt idx="5">
                  <c:v>1.5</c:v>
                </c:pt>
                <c:pt idx="6">
                  <c:v>1.5</c:v>
                </c:pt>
                <c:pt idx="7">
                  <c:v>1.5</c:v>
                </c:pt>
                <c:pt idx="8">
                  <c:v>1.5</c:v>
                </c:pt>
                <c:pt idx="9">
                  <c:v>1.5</c:v>
                </c:pt>
                <c:pt idx="10">
                  <c:v>2</c:v>
                </c:pt>
                <c:pt idx="11">
                  <c:v>2</c:v>
                </c:pt>
                <c:pt idx="12">
                  <c:v>2</c:v>
                </c:pt>
                <c:pt idx="13">
                  <c:v>2.25</c:v>
                </c:pt>
                <c:pt idx="14">
                  <c:v>2.5</c:v>
                </c:pt>
                <c:pt idx="15">
                  <c:v>2.75</c:v>
                </c:pt>
                <c:pt idx="16">
                  <c:v>2.75</c:v>
                </c:pt>
                <c:pt idx="17">
                  <c:v>3.25</c:v>
                </c:pt>
                <c:pt idx="18">
                  <c:v>3.25</c:v>
                </c:pt>
                <c:pt idx="19">
                  <c:v>3.25</c:v>
                </c:pt>
                <c:pt idx="20">
                  <c:v>3.5</c:v>
                </c:pt>
                <c:pt idx="21">
                  <c:v>3.75</c:v>
                </c:pt>
                <c:pt idx="22">
                  <c:v>3.75</c:v>
                </c:pt>
                <c:pt idx="23">
                  <c:v>3.75</c:v>
                </c:pt>
                <c:pt idx="24">
                  <c:v>3.75</c:v>
                </c:pt>
                <c:pt idx="25">
                  <c:v>3.75</c:v>
                </c:pt>
                <c:pt idx="26">
                  <c:v>3.75</c:v>
                </c:pt>
                <c:pt idx="27">
                  <c:v>3.75</c:v>
                </c:pt>
                <c:pt idx="28">
                  <c:v>3.5</c:v>
                </c:pt>
                <c:pt idx="29">
                  <c:v>3.5</c:v>
                </c:pt>
                <c:pt idx="30">
                  <c:v>3.5</c:v>
                </c:pt>
                <c:pt idx="31">
                  <c:v>3.25</c:v>
                </c:pt>
                <c:pt idx="32">
                  <c:v>2.75</c:v>
                </c:pt>
                <c:pt idx="33">
                  <c:v>2.75</c:v>
                </c:pt>
                <c:pt idx="34">
                  <c:v>2.25</c:v>
                </c:pt>
                <c:pt idx="35">
                  <c:v>2.25</c:v>
                </c:pt>
                <c:pt idx="36">
                  <c:v>2.25</c:v>
                </c:pt>
                <c:pt idx="37">
                  <c:v>2.25</c:v>
                </c:pt>
                <c:pt idx="38">
                  <c:v>2.25</c:v>
                </c:pt>
                <c:pt idx="39">
                  <c:v>2.25</c:v>
                </c:pt>
                <c:pt idx="40">
                  <c:v>2.25</c:v>
                </c:pt>
                <c:pt idx="41">
                  <c:v>2.25</c:v>
                </c:pt>
                <c:pt idx="42">
                  <c:v>2.25</c:v>
                </c:pt>
                <c:pt idx="43">
                  <c:v>2.25</c:v>
                </c:pt>
                <c:pt idx="44">
                  <c:v>2.25</c:v>
                </c:pt>
                <c:pt idx="45">
                  <c:v>2.25</c:v>
                </c:pt>
                <c:pt idx="46">
                  <c:v>2.25</c:v>
                </c:pt>
                <c:pt idx="47">
                  <c:v>1.75</c:v>
                </c:pt>
                <c:pt idx="48">
                  <c:v>1.75</c:v>
                </c:pt>
                <c:pt idx="49">
                  <c:v>1.75</c:v>
                </c:pt>
                <c:pt idx="50">
                  <c:v>1.5</c:v>
                </c:pt>
                <c:pt idx="51">
                  <c:v>1.5</c:v>
                </c:pt>
                <c:pt idx="52">
                  <c:v>1.5</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1.25</c:v>
                </c:pt>
                <c:pt idx="84">
                  <c:v>1.25</c:v>
                </c:pt>
                <c:pt idx="85">
                  <c:v>1.25</c:v>
                </c:pt>
                <c:pt idx="86">
                  <c:v>1.5</c:v>
                </c:pt>
                <c:pt idx="87">
                  <c:v>1.5</c:v>
                </c:pt>
                <c:pt idx="88">
                  <c:v>1.5</c:v>
                </c:pt>
                <c:pt idx="89">
                  <c:v>1.75</c:v>
                </c:pt>
                <c:pt idx="90">
                  <c:v>1.75</c:v>
                </c:pt>
                <c:pt idx="91">
                  <c:v>2</c:v>
                </c:pt>
                <c:pt idx="92">
                  <c:v>2</c:v>
                </c:pt>
                <c:pt idx="93">
                  <c:v>2.25</c:v>
                </c:pt>
                <c:pt idx="94">
                  <c:v>2.25</c:v>
                </c:pt>
                <c:pt idx="95">
                  <c:v>2.5</c:v>
                </c:pt>
                <c:pt idx="96">
                  <c:v>2.5</c:v>
                </c:pt>
                <c:pt idx="97">
                  <c:v>2.5</c:v>
                </c:pt>
                <c:pt idx="98">
                  <c:v>2.75</c:v>
                </c:pt>
                <c:pt idx="99">
                  <c:v>2.75</c:v>
                </c:pt>
                <c:pt idx="100">
                  <c:v>2.75</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3.25</c:v>
                </c:pt>
                <c:pt idx="115">
                  <c:v>3.25</c:v>
                </c:pt>
                <c:pt idx="116">
                  <c:v>3.25</c:v>
                </c:pt>
                <c:pt idx="117">
                  <c:v>3.25</c:v>
                </c:pt>
                <c:pt idx="118">
                  <c:v>2.75</c:v>
                </c:pt>
                <c:pt idx="119">
                  <c:v>2</c:v>
                </c:pt>
                <c:pt idx="120">
                  <c:v>1</c:v>
                </c:pt>
                <c:pt idx="121">
                  <c:v>1</c:v>
                </c:pt>
                <c:pt idx="122">
                  <c:v>0.5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0.5</c:v>
                </c:pt>
                <c:pt idx="148">
                  <c:v>0.5</c:v>
                </c:pt>
                <c:pt idx="149">
                  <c:v>0.5</c:v>
                </c:pt>
                <c:pt idx="150">
                  <c:v>0.75</c:v>
                </c:pt>
                <c:pt idx="151">
                  <c:v>0.75</c:v>
                </c:pt>
                <c:pt idx="152">
                  <c:v>0.75</c:v>
                </c:pt>
                <c:pt idx="153">
                  <c:v>0.75</c:v>
                </c:pt>
                <c:pt idx="154">
                  <c:v>0.5</c:v>
                </c:pt>
                <c:pt idx="155">
                  <c:v>0.25</c:v>
                </c:pt>
                <c:pt idx="156">
                  <c:v>0.25</c:v>
                </c:pt>
                <c:pt idx="157">
                  <c:v>0.25</c:v>
                </c:pt>
                <c:pt idx="158">
                  <c:v>0.25</c:v>
                </c:pt>
                <c:pt idx="159">
                  <c:v>0.25</c:v>
                </c:pt>
                <c:pt idx="160">
                  <c:v>0.25</c:v>
                </c:pt>
                <c:pt idx="161">
                  <c:v>0.25</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-0.1</c:v>
                </c:pt>
                <c:pt idx="186">
                  <c:v>-0.1</c:v>
                </c:pt>
                <c:pt idx="187">
                  <c:v>-0.1</c:v>
                </c:pt>
                <c:pt idx="188">
                  <c:v>-0.2</c:v>
                </c:pt>
                <c:pt idx="189">
                  <c:v>-0.2</c:v>
                </c:pt>
                <c:pt idx="190">
                  <c:v>-0.2</c:v>
                </c:pt>
                <c:pt idx="191">
                  <c:v>-0.2</c:v>
                </c:pt>
                <c:pt idx="192">
                  <c:v>-0.2</c:v>
                </c:pt>
                <c:pt idx="193">
                  <c:v>-0.2</c:v>
                </c:pt>
                <c:pt idx="194">
                  <c:v>-0.2</c:v>
                </c:pt>
                <c:pt idx="195">
                  <c:v>-0.2</c:v>
                </c:pt>
                <c:pt idx="196">
                  <c:v>-0.2</c:v>
                </c:pt>
                <c:pt idx="197">
                  <c:v>-0.2</c:v>
                </c:pt>
                <c:pt idx="198">
                  <c:v>-0.2</c:v>
                </c:pt>
                <c:pt idx="199">
                  <c:v>-0.2</c:v>
                </c:pt>
                <c:pt idx="200">
                  <c:v>-0.2</c:v>
                </c:pt>
                <c:pt idx="201">
                  <c:v>-0.2</c:v>
                </c:pt>
                <c:pt idx="202">
                  <c:v>-0.2</c:v>
                </c:pt>
                <c:pt idx="203">
                  <c:v>-0.3</c:v>
                </c:pt>
                <c:pt idx="204">
                  <c:v>-0.3</c:v>
                </c:pt>
                <c:pt idx="205">
                  <c:v>-0.3</c:v>
                </c:pt>
                <c:pt idx="206">
                  <c:v>-0.4</c:v>
                </c:pt>
                <c:pt idx="207">
                  <c:v>-0.4</c:v>
                </c:pt>
                <c:pt idx="208">
                  <c:v>-0.4</c:v>
                </c:pt>
                <c:pt idx="209">
                  <c:v>-0.4</c:v>
                </c:pt>
                <c:pt idx="210">
                  <c:v>-0.4</c:v>
                </c:pt>
                <c:pt idx="211">
                  <c:v>-0.4</c:v>
                </c:pt>
                <c:pt idx="212">
                  <c:v>-0.4</c:v>
                </c:pt>
                <c:pt idx="213">
                  <c:v>-0.4</c:v>
                </c:pt>
                <c:pt idx="214">
                  <c:v>-0.4</c:v>
                </c:pt>
                <c:pt idx="215">
                  <c:v>-0.4</c:v>
                </c:pt>
                <c:pt idx="216">
                  <c:v>-0.4</c:v>
                </c:pt>
                <c:pt idx="217">
                  <c:v>-0.4</c:v>
                </c:pt>
                <c:pt idx="218">
                  <c:v>-0.4</c:v>
                </c:pt>
                <c:pt idx="219">
                  <c:v>-0.4</c:v>
                </c:pt>
                <c:pt idx="220">
                  <c:v>-0.4</c:v>
                </c:pt>
                <c:pt idx="221">
                  <c:v>-0.4</c:v>
                </c:pt>
                <c:pt idx="222">
                  <c:v>-0.4</c:v>
                </c:pt>
                <c:pt idx="223">
                  <c:v>-0.4</c:v>
                </c:pt>
                <c:pt idx="224">
                  <c:v>-0.4</c:v>
                </c:pt>
                <c:pt idx="225">
                  <c:v>-0.4</c:v>
                </c:pt>
                <c:pt idx="226">
                  <c:v>-0.4</c:v>
                </c:pt>
                <c:pt idx="227">
                  <c:v>-0.4</c:v>
                </c:pt>
                <c:pt idx="228">
                  <c:v>-0.4</c:v>
                </c:pt>
                <c:pt idx="229">
                  <c:v>-0.4</c:v>
                </c:pt>
                <c:pt idx="230">
                  <c:v>-0.4</c:v>
                </c:pt>
                <c:pt idx="231">
                  <c:v>-0.4</c:v>
                </c:pt>
                <c:pt idx="232">
                  <c:v>-0.4</c:v>
                </c:pt>
                <c:pt idx="233">
                  <c:v>-0.4</c:v>
                </c:pt>
                <c:pt idx="234">
                  <c:v>-0.4</c:v>
                </c:pt>
                <c:pt idx="235">
                  <c:v>-0.4</c:v>
                </c:pt>
                <c:pt idx="236">
                  <c:v>-0.4</c:v>
                </c:pt>
                <c:pt idx="237">
                  <c:v>-0.4</c:v>
                </c:pt>
                <c:pt idx="238">
                  <c:v>-0.4</c:v>
                </c:pt>
                <c:pt idx="239">
                  <c:v>-0.4</c:v>
                </c:pt>
                <c:pt idx="240">
                  <c:v>-0.4</c:v>
                </c:pt>
                <c:pt idx="241">
                  <c:v>-0.4</c:v>
                </c:pt>
                <c:pt idx="242">
                  <c:v>-0.4</c:v>
                </c:pt>
                <c:pt idx="243">
                  <c:v>-0.4</c:v>
                </c:pt>
                <c:pt idx="244">
                  <c:v>-0.4</c:v>
                </c:pt>
                <c:pt idx="245">
                  <c:v>-0.4</c:v>
                </c:pt>
                <c:pt idx="246">
                  <c:v>-0.4</c:v>
                </c:pt>
                <c:pt idx="247">
                  <c:v>-0.4</c:v>
                </c:pt>
                <c:pt idx="248">
                  <c:v>-0.5</c:v>
                </c:pt>
                <c:pt idx="249">
                  <c:v>-0.5</c:v>
                </c:pt>
                <c:pt idx="250">
                  <c:v>-0.5</c:v>
                </c:pt>
                <c:pt idx="251">
                  <c:v>-0.5</c:v>
                </c:pt>
                <c:pt idx="252">
                  <c:v>-0.5</c:v>
                </c:pt>
                <c:pt idx="253">
                  <c:v>-0.5</c:v>
                </c:pt>
                <c:pt idx="254">
                  <c:v>-0.5</c:v>
                </c:pt>
                <c:pt idx="255">
                  <c:v>-0.5</c:v>
                </c:pt>
                <c:pt idx="256">
                  <c:v>-0.5</c:v>
                </c:pt>
                <c:pt idx="257">
                  <c:v>-0.5</c:v>
                </c:pt>
                <c:pt idx="258">
                  <c:v>-0.5</c:v>
                </c:pt>
                <c:pt idx="259">
                  <c:v>-0.5</c:v>
                </c:pt>
                <c:pt idx="260">
                  <c:v>-0.5</c:v>
                </c:pt>
                <c:pt idx="261">
                  <c:v>-0.5</c:v>
                </c:pt>
                <c:pt idx="262">
                  <c:v>-0.5</c:v>
                </c:pt>
                <c:pt idx="263">
                  <c:v>-0.5</c:v>
                </c:pt>
                <c:pt idx="264">
                  <c:v>-0.5</c:v>
                </c:pt>
                <c:pt idx="265">
                  <c:v>-0.5</c:v>
                </c:pt>
                <c:pt idx="266">
                  <c:v>-0.5</c:v>
                </c:pt>
                <c:pt idx="267">
                  <c:v>-0.5</c:v>
                </c:pt>
                <c:pt idx="268">
                  <c:v>-0.5</c:v>
                </c:pt>
                <c:pt idx="269">
                  <c:v>-0.5</c:v>
                </c:pt>
                <c:pt idx="270">
                  <c:v>-0.5</c:v>
                </c:pt>
                <c:pt idx="271">
                  <c:v>-0.5</c:v>
                </c:pt>
                <c:pt idx="272">
                  <c:v>-0.5</c:v>
                </c:pt>
                <c:pt idx="273">
                  <c:v>-0.5</c:v>
                </c:pt>
                <c:pt idx="274">
                  <c:v>-0.5</c:v>
                </c:pt>
                <c:pt idx="275">
                  <c:v>-0.5</c:v>
                </c:pt>
                <c:pt idx="276">
                  <c:v>-0.5</c:v>
                </c:pt>
                <c:pt idx="277">
                  <c:v>-0.5</c:v>
                </c:pt>
                <c:pt idx="278">
                  <c:v>-0.5</c:v>
                </c:pt>
                <c:pt idx="279">
                  <c:v>-0.5</c:v>
                </c:pt>
                <c:pt idx="280">
                  <c:v>-0.5</c:v>
                </c:pt>
                <c:pt idx="281">
                  <c:v>-0.5</c:v>
                </c:pt>
                <c:pt idx="282">
                  <c:v>0</c:v>
                </c:pt>
              </c:numCache>
            </c:numRef>
          </c:val>
          <c:smooth val="0"/>
          <c:extLst>
            <c:ext xmlns:c16="http://schemas.microsoft.com/office/drawing/2014/chart" uri="{C3380CC4-5D6E-409C-BE32-E72D297353CC}">
              <c16:uniqueId val="{00000000-8F4F-4BE9-922A-507D55AC08AB}"/>
            </c:ext>
          </c:extLst>
        </c:ser>
        <c:ser>
          <c:idx val="1"/>
          <c:order val="1"/>
          <c:tx>
            <c:strRef>
              <c:f>Tabelle1!$C$3</c:f>
              <c:strCache>
                <c:ptCount val="1"/>
                <c:pt idx="0">
                  <c:v>Spitzenrefinanzierungsf.</c:v>
                </c:pt>
              </c:strCache>
            </c:strRef>
          </c:tx>
          <c:spPr>
            <a:ln w="28575" cap="rnd">
              <a:solidFill>
                <a:srgbClr val="FFFF00"/>
              </a:solidFill>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Tabelle1!$C$4:$C$286</c:f>
              <c:numCache>
                <c:formatCode>General</c:formatCode>
                <c:ptCount val="283"/>
                <c:pt idx="0">
                  <c:v>4.5</c:v>
                </c:pt>
                <c:pt idx="1">
                  <c:v>4.5</c:v>
                </c:pt>
                <c:pt idx="2">
                  <c:v>4.5</c:v>
                </c:pt>
                <c:pt idx="3">
                  <c:v>3.5</c:v>
                </c:pt>
                <c:pt idx="4">
                  <c:v>3.5</c:v>
                </c:pt>
                <c:pt idx="5">
                  <c:v>3.5</c:v>
                </c:pt>
                <c:pt idx="6">
                  <c:v>3.5</c:v>
                </c:pt>
                <c:pt idx="7">
                  <c:v>3.5</c:v>
                </c:pt>
                <c:pt idx="8">
                  <c:v>3.5</c:v>
                </c:pt>
                <c:pt idx="9">
                  <c:v>3.5</c:v>
                </c:pt>
                <c:pt idx="10">
                  <c:v>4</c:v>
                </c:pt>
                <c:pt idx="11">
                  <c:v>4</c:v>
                </c:pt>
                <c:pt idx="12">
                  <c:v>4</c:v>
                </c:pt>
                <c:pt idx="13">
                  <c:v>4.25</c:v>
                </c:pt>
                <c:pt idx="14">
                  <c:v>4.5</c:v>
                </c:pt>
                <c:pt idx="15">
                  <c:v>4.75</c:v>
                </c:pt>
                <c:pt idx="16">
                  <c:v>4.75</c:v>
                </c:pt>
                <c:pt idx="17">
                  <c:v>5.25</c:v>
                </c:pt>
                <c:pt idx="18">
                  <c:v>5.25</c:v>
                </c:pt>
                <c:pt idx="19">
                  <c:v>5.25</c:v>
                </c:pt>
                <c:pt idx="20">
                  <c:v>5.5</c:v>
                </c:pt>
                <c:pt idx="21">
                  <c:v>5.75</c:v>
                </c:pt>
                <c:pt idx="22">
                  <c:v>5.75</c:v>
                </c:pt>
                <c:pt idx="23">
                  <c:v>5.75</c:v>
                </c:pt>
                <c:pt idx="24">
                  <c:v>5.75</c:v>
                </c:pt>
                <c:pt idx="25">
                  <c:v>5.75</c:v>
                </c:pt>
                <c:pt idx="26">
                  <c:v>5.75</c:v>
                </c:pt>
                <c:pt idx="27">
                  <c:v>5.75</c:v>
                </c:pt>
                <c:pt idx="28">
                  <c:v>5.5</c:v>
                </c:pt>
                <c:pt idx="29">
                  <c:v>5.5</c:v>
                </c:pt>
                <c:pt idx="30">
                  <c:v>5.5</c:v>
                </c:pt>
                <c:pt idx="31">
                  <c:v>5.25</c:v>
                </c:pt>
                <c:pt idx="32">
                  <c:v>4.75</c:v>
                </c:pt>
                <c:pt idx="33">
                  <c:v>4.75</c:v>
                </c:pt>
                <c:pt idx="34">
                  <c:v>4.25</c:v>
                </c:pt>
                <c:pt idx="35">
                  <c:v>4.25</c:v>
                </c:pt>
                <c:pt idx="36">
                  <c:v>4.25</c:v>
                </c:pt>
                <c:pt idx="37">
                  <c:v>4.25</c:v>
                </c:pt>
                <c:pt idx="38">
                  <c:v>4.25</c:v>
                </c:pt>
                <c:pt idx="39">
                  <c:v>4.25</c:v>
                </c:pt>
                <c:pt idx="40">
                  <c:v>4.25</c:v>
                </c:pt>
                <c:pt idx="41">
                  <c:v>4.25</c:v>
                </c:pt>
                <c:pt idx="42">
                  <c:v>4.25</c:v>
                </c:pt>
                <c:pt idx="43">
                  <c:v>4.25</c:v>
                </c:pt>
                <c:pt idx="44">
                  <c:v>4.25</c:v>
                </c:pt>
                <c:pt idx="45">
                  <c:v>4.25</c:v>
                </c:pt>
                <c:pt idx="46">
                  <c:v>4.25</c:v>
                </c:pt>
                <c:pt idx="47">
                  <c:v>3.75</c:v>
                </c:pt>
                <c:pt idx="48">
                  <c:v>3.75</c:v>
                </c:pt>
                <c:pt idx="49">
                  <c:v>3.75</c:v>
                </c:pt>
                <c:pt idx="50">
                  <c:v>3.5</c:v>
                </c:pt>
                <c:pt idx="51">
                  <c:v>3.5</c:v>
                </c:pt>
                <c:pt idx="52">
                  <c:v>3.5</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3.25</c:v>
                </c:pt>
                <c:pt idx="84">
                  <c:v>3.25</c:v>
                </c:pt>
                <c:pt idx="85">
                  <c:v>3.25</c:v>
                </c:pt>
                <c:pt idx="86">
                  <c:v>3.5</c:v>
                </c:pt>
                <c:pt idx="87">
                  <c:v>3.5</c:v>
                </c:pt>
                <c:pt idx="88">
                  <c:v>3.5</c:v>
                </c:pt>
                <c:pt idx="89">
                  <c:v>3.75</c:v>
                </c:pt>
                <c:pt idx="90">
                  <c:v>3.75</c:v>
                </c:pt>
                <c:pt idx="91">
                  <c:v>4</c:v>
                </c:pt>
                <c:pt idx="92">
                  <c:v>4</c:v>
                </c:pt>
                <c:pt idx="93">
                  <c:v>4.25</c:v>
                </c:pt>
                <c:pt idx="94">
                  <c:v>4.25</c:v>
                </c:pt>
                <c:pt idx="95">
                  <c:v>4.5</c:v>
                </c:pt>
                <c:pt idx="96">
                  <c:v>4.5</c:v>
                </c:pt>
                <c:pt idx="97">
                  <c:v>4.5</c:v>
                </c:pt>
                <c:pt idx="98">
                  <c:v>4.75</c:v>
                </c:pt>
                <c:pt idx="99">
                  <c:v>4.75</c:v>
                </c:pt>
                <c:pt idx="100">
                  <c:v>4.75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5.25</c:v>
                </c:pt>
                <c:pt idx="115">
                  <c:v>5.25</c:v>
                </c:pt>
                <c:pt idx="116">
                  <c:v>5.25</c:v>
                </c:pt>
                <c:pt idx="117">
                  <c:v>4.25</c:v>
                </c:pt>
                <c:pt idx="118">
                  <c:v>3.75</c:v>
                </c:pt>
                <c:pt idx="119">
                  <c:v>3</c:v>
                </c:pt>
                <c:pt idx="120">
                  <c:v>3</c:v>
                </c:pt>
                <c:pt idx="121">
                  <c:v>3</c:v>
                </c:pt>
                <c:pt idx="122">
                  <c:v>2.5</c:v>
                </c:pt>
                <c:pt idx="123">
                  <c:v>2.25</c:v>
                </c:pt>
                <c:pt idx="124">
                  <c:v>1.75</c:v>
                </c:pt>
                <c:pt idx="125">
                  <c:v>1.75</c:v>
                </c:pt>
                <c:pt idx="126">
                  <c:v>1.75</c:v>
                </c:pt>
                <c:pt idx="127">
                  <c:v>1.75</c:v>
                </c:pt>
                <c:pt idx="128">
                  <c:v>1.75</c:v>
                </c:pt>
                <c:pt idx="129">
                  <c:v>1.75</c:v>
                </c:pt>
                <c:pt idx="130">
                  <c:v>1.75</c:v>
                </c:pt>
                <c:pt idx="131">
                  <c:v>1.75</c:v>
                </c:pt>
                <c:pt idx="132">
                  <c:v>1.75</c:v>
                </c:pt>
                <c:pt idx="133">
                  <c:v>1.75</c:v>
                </c:pt>
                <c:pt idx="134">
                  <c:v>1.75</c:v>
                </c:pt>
                <c:pt idx="135">
                  <c:v>1.75</c:v>
                </c:pt>
                <c:pt idx="136">
                  <c:v>1.75</c:v>
                </c:pt>
                <c:pt idx="137">
                  <c:v>1.75</c:v>
                </c:pt>
                <c:pt idx="138">
                  <c:v>1.75</c:v>
                </c:pt>
                <c:pt idx="139">
                  <c:v>1.75</c:v>
                </c:pt>
                <c:pt idx="140">
                  <c:v>1.75</c:v>
                </c:pt>
                <c:pt idx="141">
                  <c:v>1.75</c:v>
                </c:pt>
                <c:pt idx="142">
                  <c:v>1.75</c:v>
                </c:pt>
                <c:pt idx="143">
                  <c:v>1.75</c:v>
                </c:pt>
                <c:pt idx="144">
                  <c:v>1.75</c:v>
                </c:pt>
                <c:pt idx="145">
                  <c:v>1.75</c:v>
                </c:pt>
                <c:pt idx="146">
                  <c:v>1.75</c:v>
                </c:pt>
                <c:pt idx="147">
                  <c:v>2</c:v>
                </c:pt>
                <c:pt idx="148">
                  <c:v>2</c:v>
                </c:pt>
                <c:pt idx="149">
                  <c:v>2</c:v>
                </c:pt>
                <c:pt idx="150">
                  <c:v>2.25</c:v>
                </c:pt>
                <c:pt idx="151">
                  <c:v>2.25</c:v>
                </c:pt>
                <c:pt idx="152">
                  <c:v>2.25</c:v>
                </c:pt>
                <c:pt idx="153">
                  <c:v>2.25</c:v>
                </c:pt>
                <c:pt idx="154">
                  <c:v>2</c:v>
                </c:pt>
                <c:pt idx="155">
                  <c:v>1.75</c:v>
                </c:pt>
                <c:pt idx="156">
                  <c:v>1.75</c:v>
                </c:pt>
                <c:pt idx="157">
                  <c:v>1.75</c:v>
                </c:pt>
                <c:pt idx="158">
                  <c:v>1.75</c:v>
                </c:pt>
                <c:pt idx="159">
                  <c:v>1.75</c:v>
                </c:pt>
                <c:pt idx="160">
                  <c:v>1.75</c:v>
                </c:pt>
                <c:pt idx="161">
                  <c:v>1.75</c:v>
                </c:pt>
                <c:pt idx="162">
                  <c:v>1.5</c:v>
                </c:pt>
                <c:pt idx="163">
                  <c:v>1.5</c:v>
                </c:pt>
                <c:pt idx="164">
                  <c:v>1.5</c:v>
                </c:pt>
                <c:pt idx="165">
                  <c:v>1.5</c:v>
                </c:pt>
                <c:pt idx="166">
                  <c:v>1.5</c:v>
                </c:pt>
                <c:pt idx="167">
                  <c:v>1.5</c:v>
                </c:pt>
                <c:pt idx="168">
                  <c:v>1.5</c:v>
                </c:pt>
                <c:pt idx="169">
                  <c:v>1.5</c:v>
                </c:pt>
                <c:pt idx="170">
                  <c:v>1.5</c:v>
                </c:pt>
                <c:pt idx="171">
                  <c:v>1.5</c:v>
                </c:pt>
                <c:pt idx="172">
                  <c:v>1</c:v>
                </c:pt>
                <c:pt idx="173">
                  <c:v>1</c:v>
                </c:pt>
                <c:pt idx="174">
                  <c:v>1</c:v>
                </c:pt>
                <c:pt idx="175">
                  <c:v>1</c:v>
                </c:pt>
                <c:pt idx="176">
                  <c:v>1</c:v>
                </c:pt>
                <c:pt idx="177">
                  <c:v>1</c:v>
                </c:pt>
                <c:pt idx="178">
                  <c:v>0.75</c:v>
                </c:pt>
                <c:pt idx="179">
                  <c:v>0.75</c:v>
                </c:pt>
                <c:pt idx="180">
                  <c:v>0.75</c:v>
                </c:pt>
                <c:pt idx="181">
                  <c:v>0.75</c:v>
                </c:pt>
                <c:pt idx="182">
                  <c:v>0.75</c:v>
                </c:pt>
                <c:pt idx="183">
                  <c:v>0.75</c:v>
                </c:pt>
                <c:pt idx="184">
                  <c:v>0.75</c:v>
                </c:pt>
                <c:pt idx="185">
                  <c:v>0.4</c:v>
                </c:pt>
                <c:pt idx="186">
                  <c:v>0.4</c:v>
                </c:pt>
                <c:pt idx="187">
                  <c:v>0.4</c:v>
                </c:pt>
                <c:pt idx="188">
                  <c:v>0.3</c:v>
                </c:pt>
                <c:pt idx="189">
                  <c:v>0.3</c:v>
                </c:pt>
                <c:pt idx="190">
                  <c:v>0.3</c:v>
                </c:pt>
                <c:pt idx="191">
                  <c:v>0.3</c:v>
                </c:pt>
                <c:pt idx="192">
                  <c:v>0.3</c:v>
                </c:pt>
                <c:pt idx="193">
                  <c:v>0.3</c:v>
                </c:pt>
                <c:pt idx="194">
                  <c:v>0.3</c:v>
                </c:pt>
                <c:pt idx="195">
                  <c:v>0.3</c:v>
                </c:pt>
                <c:pt idx="196">
                  <c:v>0.3</c:v>
                </c:pt>
                <c:pt idx="197">
                  <c:v>0.3</c:v>
                </c:pt>
                <c:pt idx="198">
                  <c:v>0.3</c:v>
                </c:pt>
                <c:pt idx="199">
                  <c:v>0.3</c:v>
                </c:pt>
                <c:pt idx="200">
                  <c:v>0.3</c:v>
                </c:pt>
                <c:pt idx="201">
                  <c:v>0.3</c:v>
                </c:pt>
                <c:pt idx="202">
                  <c:v>0.3</c:v>
                </c:pt>
                <c:pt idx="203">
                  <c:v>0.3</c:v>
                </c:pt>
                <c:pt idx="204">
                  <c:v>0.3</c:v>
                </c:pt>
                <c:pt idx="205">
                  <c:v>0.3</c:v>
                </c:pt>
                <c:pt idx="206">
                  <c:v>0.25</c:v>
                </c:pt>
                <c:pt idx="207">
                  <c:v>0.25</c:v>
                </c:pt>
                <c:pt idx="208">
                  <c:v>0.25</c:v>
                </c:pt>
                <c:pt idx="209">
                  <c:v>0.25</c:v>
                </c:pt>
                <c:pt idx="210">
                  <c:v>0.25</c:v>
                </c:pt>
                <c:pt idx="211">
                  <c:v>0.25</c:v>
                </c:pt>
                <c:pt idx="212">
                  <c:v>0.25</c:v>
                </c:pt>
                <c:pt idx="213">
                  <c:v>0.25</c:v>
                </c:pt>
                <c:pt idx="214">
                  <c:v>0.25</c:v>
                </c:pt>
                <c:pt idx="215">
                  <c:v>0.25</c:v>
                </c:pt>
                <c:pt idx="216">
                  <c:v>0.25</c:v>
                </c:pt>
                <c:pt idx="217">
                  <c:v>0.25</c:v>
                </c:pt>
                <c:pt idx="218">
                  <c:v>0.25</c:v>
                </c:pt>
                <c:pt idx="219">
                  <c:v>0.25</c:v>
                </c:pt>
                <c:pt idx="220">
                  <c:v>0.25</c:v>
                </c:pt>
                <c:pt idx="221">
                  <c:v>0.25</c:v>
                </c:pt>
                <c:pt idx="222">
                  <c:v>0.25</c:v>
                </c:pt>
                <c:pt idx="223">
                  <c:v>0.25</c:v>
                </c:pt>
                <c:pt idx="224">
                  <c:v>0.25</c:v>
                </c:pt>
                <c:pt idx="225">
                  <c:v>0.25</c:v>
                </c:pt>
                <c:pt idx="226">
                  <c:v>0.25</c:v>
                </c:pt>
                <c:pt idx="227">
                  <c:v>0.25</c:v>
                </c:pt>
                <c:pt idx="228">
                  <c:v>0.25</c:v>
                </c:pt>
                <c:pt idx="229">
                  <c:v>0.25</c:v>
                </c:pt>
                <c:pt idx="230">
                  <c:v>0.25</c:v>
                </c:pt>
                <c:pt idx="231">
                  <c:v>0.25</c:v>
                </c:pt>
                <c:pt idx="232">
                  <c:v>0.25</c:v>
                </c:pt>
                <c:pt idx="233">
                  <c:v>0.25</c:v>
                </c:pt>
                <c:pt idx="234">
                  <c:v>0.25</c:v>
                </c:pt>
                <c:pt idx="235">
                  <c:v>0.25</c:v>
                </c:pt>
                <c:pt idx="236">
                  <c:v>0.25</c:v>
                </c:pt>
                <c:pt idx="237">
                  <c:v>0.25</c:v>
                </c:pt>
                <c:pt idx="238">
                  <c:v>0.25</c:v>
                </c:pt>
                <c:pt idx="239">
                  <c:v>0.25</c:v>
                </c:pt>
                <c:pt idx="240">
                  <c:v>0.25</c:v>
                </c:pt>
                <c:pt idx="241">
                  <c:v>0.25</c:v>
                </c:pt>
                <c:pt idx="242">
                  <c:v>0.25</c:v>
                </c:pt>
                <c:pt idx="243">
                  <c:v>0.25</c:v>
                </c:pt>
                <c:pt idx="244">
                  <c:v>0.25</c:v>
                </c:pt>
                <c:pt idx="245">
                  <c:v>0.25</c:v>
                </c:pt>
                <c:pt idx="246">
                  <c:v>0.25</c:v>
                </c:pt>
                <c:pt idx="247">
                  <c:v>0.25</c:v>
                </c:pt>
                <c:pt idx="248">
                  <c:v>0.25</c:v>
                </c:pt>
                <c:pt idx="249">
                  <c:v>0.25</c:v>
                </c:pt>
                <c:pt idx="250">
                  <c:v>0.25</c:v>
                </c:pt>
                <c:pt idx="251">
                  <c:v>0.25</c:v>
                </c:pt>
                <c:pt idx="252">
                  <c:v>0.25</c:v>
                </c:pt>
                <c:pt idx="253">
                  <c:v>0.25</c:v>
                </c:pt>
                <c:pt idx="254">
                  <c:v>0.25</c:v>
                </c:pt>
                <c:pt idx="255">
                  <c:v>0.25</c:v>
                </c:pt>
                <c:pt idx="256">
                  <c:v>0.25</c:v>
                </c:pt>
                <c:pt idx="257">
                  <c:v>0.25</c:v>
                </c:pt>
                <c:pt idx="258">
                  <c:v>0.25</c:v>
                </c:pt>
                <c:pt idx="259">
                  <c:v>0.25</c:v>
                </c:pt>
                <c:pt idx="260">
                  <c:v>0.25</c:v>
                </c:pt>
                <c:pt idx="261">
                  <c:v>0.25</c:v>
                </c:pt>
                <c:pt idx="262">
                  <c:v>0.25</c:v>
                </c:pt>
                <c:pt idx="263">
                  <c:v>0.25</c:v>
                </c:pt>
                <c:pt idx="264">
                  <c:v>0.25</c:v>
                </c:pt>
                <c:pt idx="265">
                  <c:v>0.25</c:v>
                </c:pt>
                <c:pt idx="266">
                  <c:v>0.25</c:v>
                </c:pt>
                <c:pt idx="267">
                  <c:v>0.25</c:v>
                </c:pt>
                <c:pt idx="268">
                  <c:v>0.25</c:v>
                </c:pt>
                <c:pt idx="269">
                  <c:v>0.25</c:v>
                </c:pt>
                <c:pt idx="270">
                  <c:v>0.25</c:v>
                </c:pt>
                <c:pt idx="271">
                  <c:v>0.25</c:v>
                </c:pt>
                <c:pt idx="272">
                  <c:v>0.25</c:v>
                </c:pt>
                <c:pt idx="273">
                  <c:v>0.25</c:v>
                </c:pt>
                <c:pt idx="274">
                  <c:v>0.25</c:v>
                </c:pt>
                <c:pt idx="275">
                  <c:v>0.25</c:v>
                </c:pt>
                <c:pt idx="276">
                  <c:v>0.25</c:v>
                </c:pt>
                <c:pt idx="277">
                  <c:v>0.25</c:v>
                </c:pt>
                <c:pt idx="278">
                  <c:v>0.25</c:v>
                </c:pt>
                <c:pt idx="279">
                  <c:v>0.25</c:v>
                </c:pt>
                <c:pt idx="280">
                  <c:v>0.25</c:v>
                </c:pt>
                <c:pt idx="281">
                  <c:v>0.25</c:v>
                </c:pt>
                <c:pt idx="282">
                  <c:v>0.75</c:v>
                </c:pt>
              </c:numCache>
            </c:numRef>
          </c:val>
          <c:smooth val="0"/>
          <c:extLst>
            <c:ext xmlns:c16="http://schemas.microsoft.com/office/drawing/2014/chart" uri="{C3380CC4-5D6E-409C-BE32-E72D297353CC}">
              <c16:uniqueId val="{00000001-8F4F-4BE9-922A-507D55AC08AB}"/>
            </c:ext>
          </c:extLst>
        </c:ser>
        <c:ser>
          <c:idx val="2"/>
          <c:order val="2"/>
          <c:tx>
            <c:strRef>
              <c:f>Tabelle1!$D$3</c:f>
              <c:strCache>
                <c:ptCount val="1"/>
                <c:pt idx="0">
                  <c:v>Hauptrefinanzierungsf.</c:v>
                </c:pt>
              </c:strCache>
            </c:strRef>
          </c:tx>
          <c:spPr>
            <a:ln w="28575" cap="rnd">
              <a:solidFill>
                <a:schemeClr val="accent3"/>
              </a:solidFill>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Tabelle1!$D$4:$D$286</c:f>
              <c:numCache>
                <c:formatCode>General</c:formatCode>
                <c:ptCount val="283"/>
                <c:pt idx="0">
                  <c:v>3</c:v>
                </c:pt>
                <c:pt idx="1">
                  <c:v>3</c:v>
                </c:pt>
                <c:pt idx="2">
                  <c:v>3</c:v>
                </c:pt>
                <c:pt idx="3">
                  <c:v>2.5</c:v>
                </c:pt>
                <c:pt idx="4">
                  <c:v>2.5</c:v>
                </c:pt>
                <c:pt idx="5">
                  <c:v>2.5</c:v>
                </c:pt>
                <c:pt idx="6">
                  <c:v>2.5</c:v>
                </c:pt>
                <c:pt idx="7">
                  <c:v>2.5</c:v>
                </c:pt>
                <c:pt idx="8">
                  <c:v>2.5</c:v>
                </c:pt>
                <c:pt idx="9">
                  <c:v>2.5</c:v>
                </c:pt>
                <c:pt idx="10">
                  <c:v>3</c:v>
                </c:pt>
                <c:pt idx="11">
                  <c:v>3</c:v>
                </c:pt>
                <c:pt idx="12">
                  <c:v>3</c:v>
                </c:pt>
                <c:pt idx="13">
                  <c:v>3.25</c:v>
                </c:pt>
                <c:pt idx="14">
                  <c:v>3.5</c:v>
                </c:pt>
                <c:pt idx="15">
                  <c:v>3.5</c:v>
                </c:pt>
                <c:pt idx="16">
                  <c:v>3.75</c:v>
                </c:pt>
                <c:pt idx="17">
                  <c:v>4.25</c:v>
                </c:pt>
                <c:pt idx="18">
                  <c:v>4.25</c:v>
                </c:pt>
                <c:pt idx="19">
                  <c:v>4.25</c:v>
                </c:pt>
                <c:pt idx="20">
                  <c:v>4.5</c:v>
                </c:pt>
                <c:pt idx="21">
                  <c:v>4.75</c:v>
                </c:pt>
                <c:pt idx="22">
                  <c:v>4.75</c:v>
                </c:pt>
                <c:pt idx="23">
                  <c:v>4.75</c:v>
                </c:pt>
                <c:pt idx="24">
                  <c:v>4.75</c:v>
                </c:pt>
                <c:pt idx="25">
                  <c:v>4.75</c:v>
                </c:pt>
                <c:pt idx="26">
                  <c:v>4.75</c:v>
                </c:pt>
                <c:pt idx="27">
                  <c:v>4.75</c:v>
                </c:pt>
                <c:pt idx="28">
                  <c:v>4.5</c:v>
                </c:pt>
                <c:pt idx="29">
                  <c:v>4.5</c:v>
                </c:pt>
                <c:pt idx="30">
                  <c:v>4.5</c:v>
                </c:pt>
                <c:pt idx="31">
                  <c:v>4.5</c:v>
                </c:pt>
                <c:pt idx="32">
                  <c:v>3.75</c:v>
                </c:pt>
                <c:pt idx="33">
                  <c:v>3.75</c:v>
                </c:pt>
                <c:pt idx="34">
                  <c:v>3.25</c:v>
                </c:pt>
                <c:pt idx="35">
                  <c:v>3.25</c:v>
                </c:pt>
                <c:pt idx="36">
                  <c:v>3.25</c:v>
                </c:pt>
                <c:pt idx="37">
                  <c:v>3.25</c:v>
                </c:pt>
                <c:pt idx="38">
                  <c:v>3.25</c:v>
                </c:pt>
                <c:pt idx="39">
                  <c:v>3.25</c:v>
                </c:pt>
                <c:pt idx="40">
                  <c:v>3.25</c:v>
                </c:pt>
                <c:pt idx="41">
                  <c:v>3.25</c:v>
                </c:pt>
                <c:pt idx="42">
                  <c:v>3.25</c:v>
                </c:pt>
                <c:pt idx="43">
                  <c:v>3.25</c:v>
                </c:pt>
                <c:pt idx="44">
                  <c:v>3.25</c:v>
                </c:pt>
                <c:pt idx="45">
                  <c:v>3.25</c:v>
                </c:pt>
                <c:pt idx="46">
                  <c:v>3.25</c:v>
                </c:pt>
                <c:pt idx="47">
                  <c:v>2.75</c:v>
                </c:pt>
                <c:pt idx="48">
                  <c:v>2.75</c:v>
                </c:pt>
                <c:pt idx="49">
                  <c:v>2.75</c:v>
                </c:pt>
                <c:pt idx="50">
                  <c:v>2.5</c:v>
                </c:pt>
                <c:pt idx="51">
                  <c:v>2.5</c:v>
                </c:pt>
                <c:pt idx="52">
                  <c:v>2.5</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2.25</c:v>
                </c:pt>
                <c:pt idx="84">
                  <c:v>2.25</c:v>
                </c:pt>
                <c:pt idx="85">
                  <c:v>2.25</c:v>
                </c:pt>
                <c:pt idx="86">
                  <c:v>2.5</c:v>
                </c:pt>
                <c:pt idx="87">
                  <c:v>2.5</c:v>
                </c:pt>
                <c:pt idx="88">
                  <c:v>2.5</c:v>
                </c:pt>
                <c:pt idx="89">
                  <c:v>2.75</c:v>
                </c:pt>
                <c:pt idx="90">
                  <c:v>2.75</c:v>
                </c:pt>
                <c:pt idx="91">
                  <c:v>3</c:v>
                </c:pt>
                <c:pt idx="92">
                  <c:v>3</c:v>
                </c:pt>
                <c:pt idx="93">
                  <c:v>3.25</c:v>
                </c:pt>
                <c:pt idx="94">
                  <c:v>3.25</c:v>
                </c:pt>
                <c:pt idx="95">
                  <c:v>3.5</c:v>
                </c:pt>
                <c:pt idx="96">
                  <c:v>3.5</c:v>
                </c:pt>
                <c:pt idx="97">
                  <c:v>3.5</c:v>
                </c:pt>
                <c:pt idx="98">
                  <c:v>3.75</c:v>
                </c:pt>
                <c:pt idx="99">
                  <c:v>3.75</c:v>
                </c:pt>
                <c:pt idx="100">
                  <c:v>3.75</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4.25</c:v>
                </c:pt>
                <c:pt idx="115">
                  <c:v>4.25</c:v>
                </c:pt>
                <c:pt idx="116">
                  <c:v>4.25</c:v>
                </c:pt>
                <c:pt idx="117">
                  <c:v>3.75</c:v>
                </c:pt>
                <c:pt idx="118">
                  <c:v>3.25</c:v>
                </c:pt>
                <c:pt idx="119">
                  <c:v>2.5</c:v>
                </c:pt>
                <c:pt idx="120">
                  <c:v>2</c:v>
                </c:pt>
                <c:pt idx="121">
                  <c:v>2</c:v>
                </c:pt>
                <c:pt idx="122">
                  <c:v>1.5</c:v>
                </c:pt>
                <c:pt idx="123">
                  <c:v>1.25</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1.25</c:v>
                </c:pt>
                <c:pt idx="148">
                  <c:v>1.25</c:v>
                </c:pt>
                <c:pt idx="149">
                  <c:v>1.25</c:v>
                </c:pt>
                <c:pt idx="150">
                  <c:v>1.5</c:v>
                </c:pt>
                <c:pt idx="151">
                  <c:v>1.5</c:v>
                </c:pt>
                <c:pt idx="152">
                  <c:v>1.5</c:v>
                </c:pt>
                <c:pt idx="153">
                  <c:v>1.5</c:v>
                </c:pt>
                <c:pt idx="154">
                  <c:v>1.25</c:v>
                </c:pt>
                <c:pt idx="155">
                  <c:v>1</c:v>
                </c:pt>
                <c:pt idx="156">
                  <c:v>1</c:v>
                </c:pt>
                <c:pt idx="157">
                  <c:v>1</c:v>
                </c:pt>
                <c:pt idx="158">
                  <c:v>1</c:v>
                </c:pt>
                <c:pt idx="159">
                  <c:v>1</c:v>
                </c:pt>
                <c:pt idx="160">
                  <c:v>1</c:v>
                </c:pt>
                <c:pt idx="161">
                  <c:v>1</c:v>
                </c:pt>
                <c:pt idx="162">
                  <c:v>0.75</c:v>
                </c:pt>
                <c:pt idx="163">
                  <c:v>0.75</c:v>
                </c:pt>
                <c:pt idx="164">
                  <c:v>0.75</c:v>
                </c:pt>
                <c:pt idx="165">
                  <c:v>0.75</c:v>
                </c:pt>
                <c:pt idx="166">
                  <c:v>0.75</c:v>
                </c:pt>
                <c:pt idx="167">
                  <c:v>0.75</c:v>
                </c:pt>
                <c:pt idx="168">
                  <c:v>0.75</c:v>
                </c:pt>
                <c:pt idx="169">
                  <c:v>0.75</c:v>
                </c:pt>
                <c:pt idx="170">
                  <c:v>0.75</c:v>
                </c:pt>
                <c:pt idx="171">
                  <c:v>0.75</c:v>
                </c:pt>
                <c:pt idx="172">
                  <c:v>0.5</c:v>
                </c:pt>
                <c:pt idx="173">
                  <c:v>0.5</c:v>
                </c:pt>
                <c:pt idx="174">
                  <c:v>0.5</c:v>
                </c:pt>
                <c:pt idx="175">
                  <c:v>0.5</c:v>
                </c:pt>
                <c:pt idx="176">
                  <c:v>0.5</c:v>
                </c:pt>
                <c:pt idx="177">
                  <c:v>0.5</c:v>
                </c:pt>
                <c:pt idx="178">
                  <c:v>0.25</c:v>
                </c:pt>
                <c:pt idx="179">
                  <c:v>0.25</c:v>
                </c:pt>
                <c:pt idx="180">
                  <c:v>0.25</c:v>
                </c:pt>
                <c:pt idx="181">
                  <c:v>0.25</c:v>
                </c:pt>
                <c:pt idx="182">
                  <c:v>0.25</c:v>
                </c:pt>
                <c:pt idx="183">
                  <c:v>0.25</c:v>
                </c:pt>
                <c:pt idx="184">
                  <c:v>0.25</c:v>
                </c:pt>
                <c:pt idx="185">
                  <c:v>0.15</c:v>
                </c:pt>
                <c:pt idx="186">
                  <c:v>0.15</c:v>
                </c:pt>
                <c:pt idx="187">
                  <c:v>0.15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0.5</c:v>
                </c:pt>
              </c:numCache>
            </c:numRef>
          </c:val>
          <c:smooth val="0"/>
          <c:extLst>
            <c:ext xmlns:c16="http://schemas.microsoft.com/office/drawing/2014/chart" uri="{C3380CC4-5D6E-409C-BE32-E72D297353CC}">
              <c16:uniqueId val="{00000002-8F4F-4BE9-922A-507D55AC08AB}"/>
            </c:ext>
          </c:extLst>
        </c:ser>
        <c:ser>
          <c:idx val="3"/>
          <c:order val="3"/>
          <c:tx>
            <c:strRef>
              <c:f>Tabelle1!$E$3</c:f>
              <c:strCache>
                <c:ptCount val="1"/>
                <c:pt idx="0">
                  <c:v>Inflationsrate (ΔHICP-12)</c:v>
                </c:pt>
              </c:strCache>
            </c:strRef>
          </c:tx>
          <c:spPr>
            <a:ln w="28575" cap="rnd">
              <a:solidFill>
                <a:srgbClr val="FF0000"/>
              </a:solidFill>
              <a:prstDash val="dash"/>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Tabelle1!$E$4:$E$286</c:f>
              <c:numCache>
                <c:formatCode>General</c:formatCode>
                <c:ptCount val="283"/>
                <c:pt idx="0">
                  <c:v>0.8</c:v>
                </c:pt>
                <c:pt idx="1">
                  <c:v>0.7</c:v>
                </c:pt>
                <c:pt idx="2">
                  <c:v>0.9</c:v>
                </c:pt>
                <c:pt idx="3">
                  <c:v>1.1000000000000001</c:v>
                </c:pt>
                <c:pt idx="4">
                  <c:v>0.9</c:v>
                </c:pt>
                <c:pt idx="5">
                  <c:v>0.9</c:v>
                </c:pt>
                <c:pt idx="6">
                  <c:v>1</c:v>
                </c:pt>
                <c:pt idx="7">
                  <c:v>1.1000000000000001</c:v>
                </c:pt>
                <c:pt idx="8">
                  <c:v>1.2</c:v>
                </c:pt>
                <c:pt idx="9">
                  <c:v>1.3</c:v>
                </c:pt>
                <c:pt idx="10">
                  <c:v>1.5</c:v>
                </c:pt>
                <c:pt idx="11">
                  <c:v>1.7</c:v>
                </c:pt>
                <c:pt idx="12">
                  <c:v>1.9</c:v>
                </c:pt>
                <c:pt idx="13">
                  <c:v>1.9</c:v>
                </c:pt>
                <c:pt idx="14">
                  <c:v>2</c:v>
                </c:pt>
                <c:pt idx="15">
                  <c:v>1.7</c:v>
                </c:pt>
                <c:pt idx="16">
                  <c:v>1.8</c:v>
                </c:pt>
                <c:pt idx="17">
                  <c:v>2.1</c:v>
                </c:pt>
                <c:pt idx="18">
                  <c:v>2.1</c:v>
                </c:pt>
                <c:pt idx="19">
                  <c:v>2</c:v>
                </c:pt>
                <c:pt idx="20">
                  <c:v>2.4</c:v>
                </c:pt>
                <c:pt idx="21">
                  <c:v>2.4</c:v>
                </c:pt>
                <c:pt idx="22">
                  <c:v>2.5</c:v>
                </c:pt>
                <c:pt idx="23">
                  <c:v>2.5</c:v>
                </c:pt>
                <c:pt idx="24">
                  <c:v>2</c:v>
                </c:pt>
                <c:pt idx="25">
                  <c:v>2</c:v>
                </c:pt>
                <c:pt idx="26">
                  <c:v>2.2000000000000002</c:v>
                </c:pt>
                <c:pt idx="27">
                  <c:v>2.7</c:v>
                </c:pt>
                <c:pt idx="28">
                  <c:v>3.1</c:v>
                </c:pt>
                <c:pt idx="29">
                  <c:v>2.9</c:v>
                </c:pt>
                <c:pt idx="30">
                  <c:v>2.5</c:v>
                </c:pt>
                <c:pt idx="31">
                  <c:v>2.2999999999999998</c:v>
                </c:pt>
                <c:pt idx="32">
                  <c:v>2.2000000000000002</c:v>
                </c:pt>
                <c:pt idx="33">
                  <c:v>2.2000000000000002</c:v>
                </c:pt>
                <c:pt idx="34">
                  <c:v>2</c:v>
                </c:pt>
                <c:pt idx="35">
                  <c:v>2.1</c:v>
                </c:pt>
                <c:pt idx="36">
                  <c:v>2.6</c:v>
                </c:pt>
                <c:pt idx="37">
                  <c:v>2.5</c:v>
                </c:pt>
                <c:pt idx="38">
                  <c:v>2.5</c:v>
                </c:pt>
                <c:pt idx="39">
                  <c:v>2.4</c:v>
                </c:pt>
                <c:pt idx="40">
                  <c:v>2.1</c:v>
                </c:pt>
                <c:pt idx="41">
                  <c:v>1.9</c:v>
                </c:pt>
                <c:pt idx="42">
                  <c:v>2</c:v>
                </c:pt>
                <c:pt idx="43">
                  <c:v>2.1</c:v>
                </c:pt>
                <c:pt idx="44">
                  <c:v>2.1</c:v>
                </c:pt>
                <c:pt idx="45">
                  <c:v>2.2999999999999998</c:v>
                </c:pt>
                <c:pt idx="46">
                  <c:v>2.2999999999999998</c:v>
                </c:pt>
                <c:pt idx="47">
                  <c:v>2.2999999999999998</c:v>
                </c:pt>
                <c:pt idx="48">
                  <c:v>2.1</c:v>
                </c:pt>
                <c:pt idx="49">
                  <c:v>2.4</c:v>
                </c:pt>
                <c:pt idx="50">
                  <c:v>2.4</c:v>
                </c:pt>
                <c:pt idx="51">
                  <c:v>2.1</c:v>
                </c:pt>
                <c:pt idx="52">
                  <c:v>1.8</c:v>
                </c:pt>
                <c:pt idx="53">
                  <c:v>2</c:v>
                </c:pt>
                <c:pt idx="54">
                  <c:v>1.9</c:v>
                </c:pt>
                <c:pt idx="55">
                  <c:v>2</c:v>
                </c:pt>
                <c:pt idx="56">
                  <c:v>2.1</c:v>
                </c:pt>
                <c:pt idx="57">
                  <c:v>2</c:v>
                </c:pt>
                <c:pt idx="58">
                  <c:v>2.2000000000000002</c:v>
                </c:pt>
                <c:pt idx="59">
                  <c:v>2</c:v>
                </c:pt>
                <c:pt idx="60">
                  <c:v>1.8</c:v>
                </c:pt>
                <c:pt idx="61">
                  <c:v>1.6</c:v>
                </c:pt>
                <c:pt idx="62">
                  <c:v>1.7</c:v>
                </c:pt>
                <c:pt idx="63">
                  <c:v>2.1</c:v>
                </c:pt>
                <c:pt idx="64">
                  <c:v>2.5</c:v>
                </c:pt>
                <c:pt idx="65">
                  <c:v>2.4</c:v>
                </c:pt>
                <c:pt idx="66">
                  <c:v>2.2999999999999998</c:v>
                </c:pt>
                <c:pt idx="67">
                  <c:v>2.4</c:v>
                </c:pt>
                <c:pt idx="68">
                  <c:v>2.1</c:v>
                </c:pt>
                <c:pt idx="69">
                  <c:v>2.4</c:v>
                </c:pt>
                <c:pt idx="70">
                  <c:v>2.2000000000000002</c:v>
                </c:pt>
                <c:pt idx="71">
                  <c:v>2.2999999999999998</c:v>
                </c:pt>
                <c:pt idx="72">
                  <c:v>1.9</c:v>
                </c:pt>
                <c:pt idx="73">
                  <c:v>2.1</c:v>
                </c:pt>
                <c:pt idx="74">
                  <c:v>2.2000000000000002</c:v>
                </c:pt>
                <c:pt idx="75">
                  <c:v>2.1</c:v>
                </c:pt>
                <c:pt idx="76">
                  <c:v>2</c:v>
                </c:pt>
                <c:pt idx="77">
                  <c:v>2</c:v>
                </c:pt>
                <c:pt idx="78">
                  <c:v>2.1</c:v>
                </c:pt>
                <c:pt idx="79">
                  <c:v>2.2000000000000002</c:v>
                </c:pt>
                <c:pt idx="80">
                  <c:v>2.6</c:v>
                </c:pt>
                <c:pt idx="81">
                  <c:v>2.5</c:v>
                </c:pt>
                <c:pt idx="82">
                  <c:v>2.2999999999999998</c:v>
                </c:pt>
                <c:pt idx="83">
                  <c:v>2.2999999999999998</c:v>
                </c:pt>
                <c:pt idx="84">
                  <c:v>2.4</c:v>
                </c:pt>
                <c:pt idx="85">
                  <c:v>2.4</c:v>
                </c:pt>
                <c:pt idx="86">
                  <c:v>2.2000000000000002</c:v>
                </c:pt>
                <c:pt idx="87">
                  <c:v>2.4</c:v>
                </c:pt>
                <c:pt idx="88">
                  <c:v>2.5</c:v>
                </c:pt>
                <c:pt idx="89">
                  <c:v>2.5</c:v>
                </c:pt>
                <c:pt idx="90">
                  <c:v>2.4</c:v>
                </c:pt>
                <c:pt idx="91">
                  <c:v>2.2999999999999998</c:v>
                </c:pt>
                <c:pt idx="92">
                  <c:v>1.8</c:v>
                </c:pt>
                <c:pt idx="93">
                  <c:v>1.6</c:v>
                </c:pt>
                <c:pt idx="94">
                  <c:v>1.8</c:v>
                </c:pt>
                <c:pt idx="95">
                  <c:v>1.9</c:v>
                </c:pt>
                <c:pt idx="96">
                  <c:v>1.8</c:v>
                </c:pt>
                <c:pt idx="97">
                  <c:v>1.8</c:v>
                </c:pt>
                <c:pt idx="98">
                  <c:v>1.9</c:v>
                </c:pt>
                <c:pt idx="99">
                  <c:v>1.9</c:v>
                </c:pt>
                <c:pt idx="100">
                  <c:v>1.9</c:v>
                </c:pt>
                <c:pt idx="101">
                  <c:v>1.9</c:v>
                </c:pt>
                <c:pt idx="102">
                  <c:v>1.8</c:v>
                </c:pt>
                <c:pt idx="103">
                  <c:v>1.7</c:v>
                </c:pt>
                <c:pt idx="104">
                  <c:v>2.1</c:v>
                </c:pt>
                <c:pt idx="105">
                  <c:v>2.5</c:v>
                </c:pt>
                <c:pt idx="106">
                  <c:v>3.1</c:v>
                </c:pt>
                <c:pt idx="107">
                  <c:v>3.1</c:v>
                </c:pt>
                <c:pt idx="108">
                  <c:v>3.2</c:v>
                </c:pt>
                <c:pt idx="109">
                  <c:v>3.3</c:v>
                </c:pt>
                <c:pt idx="110">
                  <c:v>3.6</c:v>
                </c:pt>
                <c:pt idx="111">
                  <c:v>3.3</c:v>
                </c:pt>
                <c:pt idx="112">
                  <c:v>3.7</c:v>
                </c:pt>
                <c:pt idx="113">
                  <c:v>3.9</c:v>
                </c:pt>
                <c:pt idx="114">
                  <c:v>4.0999999999999996</c:v>
                </c:pt>
                <c:pt idx="115">
                  <c:v>3.8</c:v>
                </c:pt>
                <c:pt idx="116">
                  <c:v>3.6</c:v>
                </c:pt>
                <c:pt idx="117">
                  <c:v>3.2</c:v>
                </c:pt>
                <c:pt idx="118">
                  <c:v>2.1</c:v>
                </c:pt>
                <c:pt idx="119">
                  <c:v>1.6</c:v>
                </c:pt>
                <c:pt idx="120">
                  <c:v>1.1000000000000001</c:v>
                </c:pt>
                <c:pt idx="121">
                  <c:v>1.2</c:v>
                </c:pt>
                <c:pt idx="122">
                  <c:v>0.6</c:v>
                </c:pt>
                <c:pt idx="123">
                  <c:v>0.6</c:v>
                </c:pt>
                <c:pt idx="124">
                  <c:v>0</c:v>
                </c:pt>
                <c:pt idx="125">
                  <c:v>-0.1</c:v>
                </c:pt>
                <c:pt idx="126">
                  <c:v>-0.6</c:v>
                </c:pt>
                <c:pt idx="127">
                  <c:v>-0.2</c:v>
                </c:pt>
                <c:pt idx="128">
                  <c:v>-0.3</c:v>
                </c:pt>
                <c:pt idx="129">
                  <c:v>-0.1</c:v>
                </c:pt>
                <c:pt idx="130">
                  <c:v>0.5</c:v>
                </c:pt>
                <c:pt idx="131">
                  <c:v>0.9</c:v>
                </c:pt>
                <c:pt idx="132">
                  <c:v>0.9</c:v>
                </c:pt>
                <c:pt idx="133">
                  <c:v>0.8</c:v>
                </c:pt>
                <c:pt idx="134">
                  <c:v>1.6</c:v>
                </c:pt>
                <c:pt idx="135">
                  <c:v>1.6</c:v>
                </c:pt>
                <c:pt idx="136">
                  <c:v>1.7</c:v>
                </c:pt>
                <c:pt idx="137">
                  <c:v>1.5</c:v>
                </c:pt>
                <c:pt idx="138">
                  <c:v>1.7</c:v>
                </c:pt>
                <c:pt idx="139">
                  <c:v>1.6</c:v>
                </c:pt>
                <c:pt idx="140">
                  <c:v>1.9</c:v>
                </c:pt>
                <c:pt idx="141">
                  <c:v>1.9</c:v>
                </c:pt>
                <c:pt idx="142">
                  <c:v>1.9</c:v>
                </c:pt>
                <c:pt idx="143">
                  <c:v>2.2000000000000002</c:v>
                </c:pt>
                <c:pt idx="144">
                  <c:v>2.2999999999999998</c:v>
                </c:pt>
                <c:pt idx="145">
                  <c:v>2.4</c:v>
                </c:pt>
                <c:pt idx="146">
                  <c:v>2.7</c:v>
                </c:pt>
                <c:pt idx="147">
                  <c:v>2.8</c:v>
                </c:pt>
                <c:pt idx="148">
                  <c:v>2.7</c:v>
                </c:pt>
                <c:pt idx="149">
                  <c:v>2.7</c:v>
                </c:pt>
                <c:pt idx="150">
                  <c:v>2.6</c:v>
                </c:pt>
                <c:pt idx="151">
                  <c:v>2.5</c:v>
                </c:pt>
                <c:pt idx="152">
                  <c:v>3</c:v>
                </c:pt>
                <c:pt idx="153">
                  <c:v>3</c:v>
                </c:pt>
                <c:pt idx="154">
                  <c:v>3</c:v>
                </c:pt>
                <c:pt idx="155">
                  <c:v>2.8</c:v>
                </c:pt>
                <c:pt idx="156">
                  <c:v>2.7</c:v>
                </c:pt>
                <c:pt idx="157">
                  <c:v>2.7</c:v>
                </c:pt>
                <c:pt idx="158">
                  <c:v>2.7</c:v>
                </c:pt>
                <c:pt idx="159">
                  <c:v>2.6</c:v>
                </c:pt>
                <c:pt idx="160">
                  <c:v>2.4</c:v>
                </c:pt>
                <c:pt idx="161">
                  <c:v>2.4</c:v>
                </c:pt>
                <c:pt idx="162">
                  <c:v>2.4</c:v>
                </c:pt>
                <c:pt idx="163">
                  <c:v>2.6</c:v>
                </c:pt>
                <c:pt idx="164">
                  <c:v>2.6</c:v>
                </c:pt>
                <c:pt idx="165">
                  <c:v>2.5</c:v>
                </c:pt>
                <c:pt idx="166">
                  <c:v>2.2000000000000002</c:v>
                </c:pt>
                <c:pt idx="167">
                  <c:v>2.2000000000000002</c:v>
                </c:pt>
                <c:pt idx="168">
                  <c:v>2</c:v>
                </c:pt>
                <c:pt idx="169">
                  <c:v>1.9</c:v>
                </c:pt>
                <c:pt idx="170">
                  <c:v>1.7</c:v>
                </c:pt>
                <c:pt idx="171">
                  <c:v>1.2</c:v>
                </c:pt>
                <c:pt idx="172">
                  <c:v>1.4</c:v>
                </c:pt>
                <c:pt idx="173">
                  <c:v>1.6</c:v>
                </c:pt>
                <c:pt idx="174">
                  <c:v>1.6</c:v>
                </c:pt>
                <c:pt idx="175">
                  <c:v>1.3</c:v>
                </c:pt>
                <c:pt idx="176">
                  <c:v>1.1000000000000001</c:v>
                </c:pt>
                <c:pt idx="177">
                  <c:v>0.7</c:v>
                </c:pt>
                <c:pt idx="178">
                  <c:v>0.9</c:v>
                </c:pt>
                <c:pt idx="179">
                  <c:v>0.8</c:v>
                </c:pt>
                <c:pt idx="180">
                  <c:v>0.8</c:v>
                </c:pt>
                <c:pt idx="181">
                  <c:v>0.7</c:v>
                </c:pt>
                <c:pt idx="182">
                  <c:v>0.5</c:v>
                </c:pt>
                <c:pt idx="183">
                  <c:v>0.7</c:v>
                </c:pt>
                <c:pt idx="184">
                  <c:v>0.5</c:v>
                </c:pt>
                <c:pt idx="185">
                  <c:v>0.5</c:v>
                </c:pt>
                <c:pt idx="186">
                  <c:v>0.4</c:v>
                </c:pt>
                <c:pt idx="187">
                  <c:v>0.4</c:v>
                </c:pt>
                <c:pt idx="188">
                  <c:v>0.3</c:v>
                </c:pt>
                <c:pt idx="189">
                  <c:v>0.4</c:v>
                </c:pt>
                <c:pt idx="190">
                  <c:v>0.3</c:v>
                </c:pt>
                <c:pt idx="191">
                  <c:v>-0.2</c:v>
                </c:pt>
                <c:pt idx="192">
                  <c:v>-0.6</c:v>
                </c:pt>
                <c:pt idx="193">
                  <c:v>-0.3</c:v>
                </c:pt>
                <c:pt idx="194">
                  <c:v>-0.1</c:v>
                </c:pt>
                <c:pt idx="195">
                  <c:v>0.2</c:v>
                </c:pt>
                <c:pt idx="196">
                  <c:v>0.6</c:v>
                </c:pt>
                <c:pt idx="197">
                  <c:v>0.5</c:v>
                </c:pt>
                <c:pt idx="198">
                  <c:v>0.5</c:v>
                </c:pt>
                <c:pt idx="199">
                  <c:v>0.4</c:v>
                </c:pt>
                <c:pt idx="200">
                  <c:v>0.2</c:v>
                </c:pt>
                <c:pt idx="201">
                  <c:v>0.4</c:v>
                </c:pt>
                <c:pt idx="202">
                  <c:v>0.1</c:v>
                </c:pt>
                <c:pt idx="203">
                  <c:v>0.3</c:v>
                </c:pt>
                <c:pt idx="204">
                  <c:v>0.3</c:v>
                </c:pt>
                <c:pt idx="205">
                  <c:v>-0.1</c:v>
                </c:pt>
                <c:pt idx="206">
                  <c:v>0</c:v>
                </c:pt>
                <c:pt idx="207">
                  <c:v>-0.3</c:v>
                </c:pt>
                <c:pt idx="208">
                  <c:v>-0.1</c:v>
                </c:pt>
                <c:pt idx="209">
                  <c:v>0</c:v>
                </c:pt>
                <c:pt idx="210">
                  <c:v>0.2</c:v>
                </c:pt>
                <c:pt idx="211">
                  <c:v>0.2</c:v>
                </c:pt>
                <c:pt idx="212">
                  <c:v>0.4</c:v>
                </c:pt>
                <c:pt idx="213">
                  <c:v>0.5</c:v>
                </c:pt>
                <c:pt idx="214">
                  <c:v>0.6</c:v>
                </c:pt>
                <c:pt idx="215">
                  <c:v>1.1000000000000001</c:v>
                </c:pt>
                <c:pt idx="216">
                  <c:v>1.7</c:v>
                </c:pt>
                <c:pt idx="217">
                  <c:v>2</c:v>
                </c:pt>
                <c:pt idx="218">
                  <c:v>1.5</c:v>
                </c:pt>
                <c:pt idx="219">
                  <c:v>1.9</c:v>
                </c:pt>
                <c:pt idx="220">
                  <c:v>1.4</c:v>
                </c:pt>
                <c:pt idx="221">
                  <c:v>1.3</c:v>
                </c:pt>
                <c:pt idx="222">
                  <c:v>1.3</c:v>
                </c:pt>
                <c:pt idx="223">
                  <c:v>1.5</c:v>
                </c:pt>
                <c:pt idx="224">
                  <c:v>1.6</c:v>
                </c:pt>
                <c:pt idx="225">
                  <c:v>1.4</c:v>
                </c:pt>
                <c:pt idx="226">
                  <c:v>1.5</c:v>
                </c:pt>
                <c:pt idx="227">
                  <c:v>1.3</c:v>
                </c:pt>
                <c:pt idx="228">
                  <c:v>1.3</c:v>
                </c:pt>
                <c:pt idx="229">
                  <c:v>1.1000000000000001</c:v>
                </c:pt>
                <c:pt idx="230">
                  <c:v>1.4</c:v>
                </c:pt>
                <c:pt idx="231">
                  <c:v>1.2</c:v>
                </c:pt>
                <c:pt idx="232">
                  <c:v>2</c:v>
                </c:pt>
                <c:pt idx="233">
                  <c:v>2</c:v>
                </c:pt>
                <c:pt idx="234">
                  <c:v>2.2000000000000002</c:v>
                </c:pt>
                <c:pt idx="235">
                  <c:v>2.1</c:v>
                </c:pt>
                <c:pt idx="236">
                  <c:v>2.1</c:v>
                </c:pt>
                <c:pt idx="237">
                  <c:v>2.2999999999999998</c:v>
                </c:pt>
                <c:pt idx="238">
                  <c:v>1.9</c:v>
                </c:pt>
                <c:pt idx="239">
                  <c:v>1.5</c:v>
                </c:pt>
                <c:pt idx="240">
                  <c:v>1.4</c:v>
                </c:pt>
                <c:pt idx="241">
                  <c:v>1.5</c:v>
                </c:pt>
                <c:pt idx="242">
                  <c:v>1.4</c:v>
                </c:pt>
                <c:pt idx="243">
                  <c:v>1.7</c:v>
                </c:pt>
                <c:pt idx="244">
                  <c:v>1.2</c:v>
                </c:pt>
                <c:pt idx="245">
                  <c:v>1.3</c:v>
                </c:pt>
                <c:pt idx="246">
                  <c:v>1</c:v>
                </c:pt>
                <c:pt idx="247">
                  <c:v>1</c:v>
                </c:pt>
                <c:pt idx="248">
                  <c:v>0.8</c:v>
                </c:pt>
                <c:pt idx="249">
                  <c:v>0.7</c:v>
                </c:pt>
                <c:pt idx="250">
                  <c:v>1</c:v>
                </c:pt>
                <c:pt idx="251">
                  <c:v>1.3</c:v>
                </c:pt>
                <c:pt idx="252">
                  <c:v>1.4</c:v>
                </c:pt>
                <c:pt idx="253">
                  <c:v>1.2</c:v>
                </c:pt>
                <c:pt idx="254">
                  <c:v>0.7</c:v>
                </c:pt>
                <c:pt idx="255">
                  <c:v>0.3</c:v>
                </c:pt>
                <c:pt idx="256">
                  <c:v>0.1</c:v>
                </c:pt>
                <c:pt idx="257">
                  <c:v>0.3</c:v>
                </c:pt>
                <c:pt idx="258" formatCode="#,##0.0">
                  <c:v>0.4</c:v>
                </c:pt>
                <c:pt idx="259" formatCode="#,##0.0">
                  <c:v>-0.2</c:v>
                </c:pt>
                <c:pt idx="260" formatCode="#,##0.0">
                  <c:v>-0.3</c:v>
                </c:pt>
                <c:pt idx="261" formatCode="#,##0.0">
                  <c:v>-0.3</c:v>
                </c:pt>
                <c:pt idx="262" formatCode="#,##0.0">
                  <c:v>-0.3</c:v>
                </c:pt>
                <c:pt idx="263" formatCode="#,##0.0">
                  <c:v>-0.3</c:v>
                </c:pt>
                <c:pt idx="264" formatCode="#,##0.0">
                  <c:v>0.9</c:v>
                </c:pt>
                <c:pt idx="265" formatCode="#,##0.0">
                  <c:v>0.9</c:v>
                </c:pt>
                <c:pt idx="266" formatCode="#,##0.0">
                  <c:v>1.3</c:v>
                </c:pt>
                <c:pt idx="267" formatCode="#,##0.0">
                  <c:v>1.6</c:v>
                </c:pt>
                <c:pt idx="268" formatCode="#,##0.0">
                  <c:v>2</c:v>
                </c:pt>
                <c:pt idx="269" formatCode="#,##0.0">
                  <c:v>1.9</c:v>
                </c:pt>
                <c:pt idx="270" formatCode="#,##0.0">
                  <c:v>2.2000000000000002</c:v>
                </c:pt>
                <c:pt idx="271" formatCode="#,##0.0">
                  <c:v>3</c:v>
                </c:pt>
                <c:pt idx="272" formatCode="#,##0.0">
                  <c:v>3.4</c:v>
                </c:pt>
                <c:pt idx="273" formatCode="#,##0.0">
                  <c:v>4.0999999999999996</c:v>
                </c:pt>
                <c:pt idx="274" formatCode="#,##0.0">
                  <c:v>4.9000000000000004</c:v>
                </c:pt>
                <c:pt idx="275" formatCode="#,##0.0">
                  <c:v>5</c:v>
                </c:pt>
                <c:pt idx="276" formatCode="#,##0.0">
                  <c:v>5.0999999999999996</c:v>
                </c:pt>
                <c:pt idx="277" formatCode="#,##0.0">
                  <c:v>5.9</c:v>
                </c:pt>
                <c:pt idx="278" formatCode="#,##0.0">
                  <c:v>7.4</c:v>
                </c:pt>
                <c:pt idx="279" formatCode="#,##0.0">
                  <c:v>7.4</c:v>
                </c:pt>
                <c:pt idx="280" formatCode="#,##0.0">
                  <c:v>8.1</c:v>
                </c:pt>
                <c:pt idx="281" formatCode="#,##0.0">
                  <c:v>8.6</c:v>
                </c:pt>
                <c:pt idx="282" formatCode="#,##0.0">
                  <c:v>8.9</c:v>
                </c:pt>
              </c:numCache>
            </c:numRef>
          </c:val>
          <c:smooth val="0"/>
          <c:extLst>
            <c:ext xmlns:c16="http://schemas.microsoft.com/office/drawing/2014/chart" uri="{C3380CC4-5D6E-409C-BE32-E72D297353CC}">
              <c16:uniqueId val="{00000003-8F4F-4BE9-922A-507D55AC08AB}"/>
            </c:ext>
          </c:extLst>
        </c:ser>
        <c:dLbls>
          <c:showLegendKey val="0"/>
          <c:showVal val="0"/>
          <c:showCatName val="0"/>
          <c:showSerName val="0"/>
          <c:showPercent val="0"/>
          <c:showBubbleSize val="0"/>
        </c:dLbls>
        <c:smooth val="0"/>
        <c:axId val="426135672"/>
        <c:axId val="426136328"/>
      </c:lineChart>
      <c:catAx>
        <c:axId val="426135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6136328"/>
        <c:crosses val="autoZero"/>
        <c:auto val="1"/>
        <c:lblAlgn val="ctr"/>
        <c:lblOffset val="100"/>
        <c:noMultiLvlLbl val="0"/>
      </c:catAx>
      <c:valAx>
        <c:axId val="426136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6135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Inflationsraten</a:t>
            </a:r>
            <a:r>
              <a:rPr lang="de-DE" baseline="0"/>
              <a:t> und Leitzinsen</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Tabelle1!$B$3</c:f>
              <c:strCache>
                <c:ptCount val="1"/>
                <c:pt idx="0">
                  <c:v>Einlagefazilität</c:v>
                </c:pt>
              </c:strCache>
            </c:strRef>
          </c:tx>
          <c:spPr>
            <a:ln w="28575" cap="rnd">
              <a:solidFill>
                <a:schemeClr val="accent1"/>
              </a:solidFill>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Tabelle1!$B$4:$B$286</c:f>
              <c:numCache>
                <c:formatCode>General</c:formatCode>
                <c:ptCount val="283"/>
                <c:pt idx="0">
                  <c:v>2</c:v>
                </c:pt>
                <c:pt idx="1">
                  <c:v>2</c:v>
                </c:pt>
                <c:pt idx="2">
                  <c:v>2</c:v>
                </c:pt>
                <c:pt idx="3">
                  <c:v>1.5</c:v>
                </c:pt>
                <c:pt idx="4">
                  <c:v>1.5</c:v>
                </c:pt>
                <c:pt idx="5">
                  <c:v>1.5</c:v>
                </c:pt>
                <c:pt idx="6">
                  <c:v>1.5</c:v>
                </c:pt>
                <c:pt idx="7">
                  <c:v>1.5</c:v>
                </c:pt>
                <c:pt idx="8">
                  <c:v>1.5</c:v>
                </c:pt>
                <c:pt idx="9">
                  <c:v>1.5</c:v>
                </c:pt>
                <c:pt idx="10">
                  <c:v>2</c:v>
                </c:pt>
                <c:pt idx="11">
                  <c:v>2</c:v>
                </c:pt>
                <c:pt idx="12">
                  <c:v>2</c:v>
                </c:pt>
                <c:pt idx="13">
                  <c:v>2.25</c:v>
                </c:pt>
                <c:pt idx="14">
                  <c:v>2.5</c:v>
                </c:pt>
                <c:pt idx="15">
                  <c:v>2.75</c:v>
                </c:pt>
                <c:pt idx="16">
                  <c:v>2.75</c:v>
                </c:pt>
                <c:pt idx="17">
                  <c:v>3.25</c:v>
                </c:pt>
                <c:pt idx="18">
                  <c:v>3.25</c:v>
                </c:pt>
                <c:pt idx="19">
                  <c:v>3.25</c:v>
                </c:pt>
                <c:pt idx="20">
                  <c:v>3.5</c:v>
                </c:pt>
                <c:pt idx="21">
                  <c:v>3.75</c:v>
                </c:pt>
                <c:pt idx="22">
                  <c:v>3.75</c:v>
                </c:pt>
                <c:pt idx="23">
                  <c:v>3.75</c:v>
                </c:pt>
                <c:pt idx="24">
                  <c:v>3.75</c:v>
                </c:pt>
                <c:pt idx="25">
                  <c:v>3.75</c:v>
                </c:pt>
                <c:pt idx="26">
                  <c:v>3.75</c:v>
                </c:pt>
                <c:pt idx="27">
                  <c:v>3.75</c:v>
                </c:pt>
                <c:pt idx="28">
                  <c:v>3.5</c:v>
                </c:pt>
                <c:pt idx="29">
                  <c:v>3.5</c:v>
                </c:pt>
                <c:pt idx="30">
                  <c:v>3.5</c:v>
                </c:pt>
                <c:pt idx="31">
                  <c:v>3.25</c:v>
                </c:pt>
                <c:pt idx="32">
                  <c:v>2.75</c:v>
                </c:pt>
                <c:pt idx="33">
                  <c:v>2.75</c:v>
                </c:pt>
                <c:pt idx="34">
                  <c:v>2.25</c:v>
                </c:pt>
                <c:pt idx="35">
                  <c:v>2.25</c:v>
                </c:pt>
                <c:pt idx="36">
                  <c:v>2.25</c:v>
                </c:pt>
                <c:pt idx="37">
                  <c:v>2.25</c:v>
                </c:pt>
                <c:pt idx="38">
                  <c:v>2.25</c:v>
                </c:pt>
                <c:pt idx="39">
                  <c:v>2.25</c:v>
                </c:pt>
                <c:pt idx="40">
                  <c:v>2.25</c:v>
                </c:pt>
                <c:pt idx="41">
                  <c:v>2.25</c:v>
                </c:pt>
                <c:pt idx="42">
                  <c:v>2.25</c:v>
                </c:pt>
                <c:pt idx="43">
                  <c:v>2.25</c:v>
                </c:pt>
                <c:pt idx="44">
                  <c:v>2.25</c:v>
                </c:pt>
                <c:pt idx="45">
                  <c:v>2.25</c:v>
                </c:pt>
                <c:pt idx="46">
                  <c:v>2.25</c:v>
                </c:pt>
                <c:pt idx="47">
                  <c:v>1.75</c:v>
                </c:pt>
                <c:pt idx="48">
                  <c:v>1.75</c:v>
                </c:pt>
                <c:pt idx="49">
                  <c:v>1.75</c:v>
                </c:pt>
                <c:pt idx="50">
                  <c:v>1.5</c:v>
                </c:pt>
                <c:pt idx="51">
                  <c:v>1.5</c:v>
                </c:pt>
                <c:pt idx="52">
                  <c:v>1.5</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1.25</c:v>
                </c:pt>
                <c:pt idx="84">
                  <c:v>1.25</c:v>
                </c:pt>
                <c:pt idx="85">
                  <c:v>1.25</c:v>
                </c:pt>
                <c:pt idx="86">
                  <c:v>1.5</c:v>
                </c:pt>
                <c:pt idx="87">
                  <c:v>1.5</c:v>
                </c:pt>
                <c:pt idx="88">
                  <c:v>1.5</c:v>
                </c:pt>
                <c:pt idx="89">
                  <c:v>1.75</c:v>
                </c:pt>
                <c:pt idx="90">
                  <c:v>1.75</c:v>
                </c:pt>
                <c:pt idx="91">
                  <c:v>2</c:v>
                </c:pt>
                <c:pt idx="92">
                  <c:v>2</c:v>
                </c:pt>
                <c:pt idx="93">
                  <c:v>2.25</c:v>
                </c:pt>
                <c:pt idx="94">
                  <c:v>2.25</c:v>
                </c:pt>
                <c:pt idx="95">
                  <c:v>2.5</c:v>
                </c:pt>
                <c:pt idx="96">
                  <c:v>2.5</c:v>
                </c:pt>
                <c:pt idx="97">
                  <c:v>2.5</c:v>
                </c:pt>
                <c:pt idx="98">
                  <c:v>2.75</c:v>
                </c:pt>
                <c:pt idx="99">
                  <c:v>2.75</c:v>
                </c:pt>
                <c:pt idx="100">
                  <c:v>2.75</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3.25</c:v>
                </c:pt>
                <c:pt idx="115">
                  <c:v>3.25</c:v>
                </c:pt>
                <c:pt idx="116">
                  <c:v>3.25</c:v>
                </c:pt>
                <c:pt idx="117">
                  <c:v>3.25</c:v>
                </c:pt>
                <c:pt idx="118">
                  <c:v>2.75</c:v>
                </c:pt>
                <c:pt idx="119">
                  <c:v>2</c:v>
                </c:pt>
                <c:pt idx="120">
                  <c:v>1</c:v>
                </c:pt>
                <c:pt idx="121">
                  <c:v>1</c:v>
                </c:pt>
                <c:pt idx="122">
                  <c:v>0.5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0.5</c:v>
                </c:pt>
                <c:pt idx="148">
                  <c:v>0.5</c:v>
                </c:pt>
                <c:pt idx="149">
                  <c:v>0.5</c:v>
                </c:pt>
                <c:pt idx="150">
                  <c:v>0.75</c:v>
                </c:pt>
                <c:pt idx="151">
                  <c:v>0.75</c:v>
                </c:pt>
                <c:pt idx="152">
                  <c:v>0.75</c:v>
                </c:pt>
                <c:pt idx="153">
                  <c:v>0.75</c:v>
                </c:pt>
                <c:pt idx="154">
                  <c:v>0.5</c:v>
                </c:pt>
                <c:pt idx="155">
                  <c:v>0.25</c:v>
                </c:pt>
                <c:pt idx="156">
                  <c:v>0.25</c:v>
                </c:pt>
                <c:pt idx="157">
                  <c:v>0.25</c:v>
                </c:pt>
                <c:pt idx="158">
                  <c:v>0.25</c:v>
                </c:pt>
                <c:pt idx="159">
                  <c:v>0.25</c:v>
                </c:pt>
                <c:pt idx="160">
                  <c:v>0.25</c:v>
                </c:pt>
                <c:pt idx="161">
                  <c:v>0.25</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-0.1</c:v>
                </c:pt>
                <c:pt idx="186">
                  <c:v>-0.1</c:v>
                </c:pt>
                <c:pt idx="187">
                  <c:v>-0.1</c:v>
                </c:pt>
                <c:pt idx="188">
                  <c:v>-0.2</c:v>
                </c:pt>
                <c:pt idx="189">
                  <c:v>-0.2</c:v>
                </c:pt>
                <c:pt idx="190">
                  <c:v>-0.2</c:v>
                </c:pt>
                <c:pt idx="191">
                  <c:v>-0.2</c:v>
                </c:pt>
                <c:pt idx="192">
                  <c:v>-0.2</c:v>
                </c:pt>
                <c:pt idx="193">
                  <c:v>-0.2</c:v>
                </c:pt>
                <c:pt idx="194">
                  <c:v>-0.2</c:v>
                </c:pt>
                <c:pt idx="195">
                  <c:v>-0.2</c:v>
                </c:pt>
                <c:pt idx="196">
                  <c:v>-0.2</c:v>
                </c:pt>
                <c:pt idx="197">
                  <c:v>-0.2</c:v>
                </c:pt>
                <c:pt idx="198">
                  <c:v>-0.2</c:v>
                </c:pt>
                <c:pt idx="199">
                  <c:v>-0.2</c:v>
                </c:pt>
                <c:pt idx="200">
                  <c:v>-0.2</c:v>
                </c:pt>
                <c:pt idx="201">
                  <c:v>-0.2</c:v>
                </c:pt>
                <c:pt idx="202">
                  <c:v>-0.2</c:v>
                </c:pt>
                <c:pt idx="203">
                  <c:v>-0.3</c:v>
                </c:pt>
                <c:pt idx="204">
                  <c:v>-0.3</c:v>
                </c:pt>
                <c:pt idx="205">
                  <c:v>-0.3</c:v>
                </c:pt>
                <c:pt idx="206">
                  <c:v>-0.4</c:v>
                </c:pt>
                <c:pt idx="207">
                  <c:v>-0.4</c:v>
                </c:pt>
                <c:pt idx="208">
                  <c:v>-0.4</c:v>
                </c:pt>
                <c:pt idx="209">
                  <c:v>-0.4</c:v>
                </c:pt>
                <c:pt idx="210">
                  <c:v>-0.4</c:v>
                </c:pt>
                <c:pt idx="211">
                  <c:v>-0.4</c:v>
                </c:pt>
                <c:pt idx="212">
                  <c:v>-0.4</c:v>
                </c:pt>
                <c:pt idx="213">
                  <c:v>-0.4</c:v>
                </c:pt>
                <c:pt idx="214">
                  <c:v>-0.4</c:v>
                </c:pt>
                <c:pt idx="215">
                  <c:v>-0.4</c:v>
                </c:pt>
                <c:pt idx="216">
                  <c:v>-0.4</c:v>
                </c:pt>
                <c:pt idx="217">
                  <c:v>-0.4</c:v>
                </c:pt>
                <c:pt idx="218">
                  <c:v>-0.4</c:v>
                </c:pt>
                <c:pt idx="219">
                  <c:v>-0.4</c:v>
                </c:pt>
                <c:pt idx="220">
                  <c:v>-0.4</c:v>
                </c:pt>
                <c:pt idx="221">
                  <c:v>-0.4</c:v>
                </c:pt>
                <c:pt idx="222">
                  <c:v>-0.4</c:v>
                </c:pt>
                <c:pt idx="223">
                  <c:v>-0.4</c:v>
                </c:pt>
                <c:pt idx="224">
                  <c:v>-0.4</c:v>
                </c:pt>
                <c:pt idx="225">
                  <c:v>-0.4</c:v>
                </c:pt>
                <c:pt idx="226">
                  <c:v>-0.4</c:v>
                </c:pt>
                <c:pt idx="227">
                  <c:v>-0.4</c:v>
                </c:pt>
                <c:pt idx="228">
                  <c:v>-0.4</c:v>
                </c:pt>
                <c:pt idx="229">
                  <c:v>-0.4</c:v>
                </c:pt>
                <c:pt idx="230">
                  <c:v>-0.4</c:v>
                </c:pt>
                <c:pt idx="231">
                  <c:v>-0.4</c:v>
                </c:pt>
                <c:pt idx="232">
                  <c:v>-0.4</c:v>
                </c:pt>
                <c:pt idx="233">
                  <c:v>-0.4</c:v>
                </c:pt>
                <c:pt idx="234">
                  <c:v>-0.4</c:v>
                </c:pt>
                <c:pt idx="235">
                  <c:v>-0.4</c:v>
                </c:pt>
                <c:pt idx="236">
                  <c:v>-0.4</c:v>
                </c:pt>
                <c:pt idx="237">
                  <c:v>-0.4</c:v>
                </c:pt>
                <c:pt idx="238">
                  <c:v>-0.4</c:v>
                </c:pt>
                <c:pt idx="239">
                  <c:v>-0.4</c:v>
                </c:pt>
                <c:pt idx="240">
                  <c:v>-0.4</c:v>
                </c:pt>
                <c:pt idx="241">
                  <c:v>-0.4</c:v>
                </c:pt>
                <c:pt idx="242">
                  <c:v>-0.4</c:v>
                </c:pt>
                <c:pt idx="243">
                  <c:v>-0.4</c:v>
                </c:pt>
                <c:pt idx="244">
                  <c:v>-0.4</c:v>
                </c:pt>
                <c:pt idx="245">
                  <c:v>-0.4</c:v>
                </c:pt>
                <c:pt idx="246">
                  <c:v>-0.4</c:v>
                </c:pt>
                <c:pt idx="247">
                  <c:v>-0.4</c:v>
                </c:pt>
                <c:pt idx="248">
                  <c:v>-0.5</c:v>
                </c:pt>
                <c:pt idx="249">
                  <c:v>-0.5</c:v>
                </c:pt>
                <c:pt idx="250">
                  <c:v>-0.5</c:v>
                </c:pt>
                <c:pt idx="251">
                  <c:v>-0.5</c:v>
                </c:pt>
                <c:pt idx="252">
                  <c:v>-0.5</c:v>
                </c:pt>
                <c:pt idx="253">
                  <c:v>-0.5</c:v>
                </c:pt>
                <c:pt idx="254">
                  <c:v>-0.5</c:v>
                </c:pt>
                <c:pt idx="255">
                  <c:v>-0.5</c:v>
                </c:pt>
                <c:pt idx="256">
                  <c:v>-0.5</c:v>
                </c:pt>
                <c:pt idx="257">
                  <c:v>-0.5</c:v>
                </c:pt>
                <c:pt idx="258">
                  <c:v>-0.5</c:v>
                </c:pt>
                <c:pt idx="259">
                  <c:v>-0.5</c:v>
                </c:pt>
                <c:pt idx="260">
                  <c:v>-0.5</c:v>
                </c:pt>
                <c:pt idx="261">
                  <c:v>-0.5</c:v>
                </c:pt>
                <c:pt idx="262">
                  <c:v>-0.5</c:v>
                </c:pt>
                <c:pt idx="263">
                  <c:v>-0.5</c:v>
                </c:pt>
                <c:pt idx="264">
                  <c:v>-0.5</c:v>
                </c:pt>
                <c:pt idx="265">
                  <c:v>-0.5</c:v>
                </c:pt>
                <c:pt idx="266">
                  <c:v>-0.5</c:v>
                </c:pt>
                <c:pt idx="267">
                  <c:v>-0.5</c:v>
                </c:pt>
                <c:pt idx="268">
                  <c:v>-0.5</c:v>
                </c:pt>
                <c:pt idx="269">
                  <c:v>-0.5</c:v>
                </c:pt>
                <c:pt idx="270">
                  <c:v>-0.5</c:v>
                </c:pt>
                <c:pt idx="271">
                  <c:v>-0.5</c:v>
                </c:pt>
                <c:pt idx="272">
                  <c:v>-0.5</c:v>
                </c:pt>
                <c:pt idx="273">
                  <c:v>-0.5</c:v>
                </c:pt>
                <c:pt idx="274">
                  <c:v>-0.5</c:v>
                </c:pt>
                <c:pt idx="275">
                  <c:v>-0.5</c:v>
                </c:pt>
                <c:pt idx="276">
                  <c:v>-0.5</c:v>
                </c:pt>
                <c:pt idx="277">
                  <c:v>-0.5</c:v>
                </c:pt>
                <c:pt idx="278">
                  <c:v>-0.5</c:v>
                </c:pt>
                <c:pt idx="279">
                  <c:v>-0.5</c:v>
                </c:pt>
                <c:pt idx="280">
                  <c:v>-0.5</c:v>
                </c:pt>
                <c:pt idx="281">
                  <c:v>-0.5</c:v>
                </c:pt>
                <c:pt idx="282">
                  <c:v>0</c:v>
                </c:pt>
              </c:numCache>
            </c:numRef>
          </c:val>
          <c:smooth val="0"/>
          <c:extLst>
            <c:ext xmlns:c16="http://schemas.microsoft.com/office/drawing/2014/chart" uri="{C3380CC4-5D6E-409C-BE32-E72D297353CC}">
              <c16:uniqueId val="{00000000-E41E-4A65-89EA-E3C5E9D9CFE1}"/>
            </c:ext>
          </c:extLst>
        </c:ser>
        <c:ser>
          <c:idx val="1"/>
          <c:order val="1"/>
          <c:tx>
            <c:strRef>
              <c:f>Tabelle1!$C$3</c:f>
              <c:strCache>
                <c:ptCount val="1"/>
                <c:pt idx="0">
                  <c:v>Spitzenrefinanzierungsf.</c:v>
                </c:pt>
              </c:strCache>
            </c:strRef>
          </c:tx>
          <c:spPr>
            <a:ln w="28575" cap="rnd">
              <a:solidFill>
                <a:srgbClr val="FFFF00"/>
              </a:solidFill>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Tabelle1!$C$4:$C$286</c:f>
              <c:numCache>
                <c:formatCode>General</c:formatCode>
                <c:ptCount val="283"/>
                <c:pt idx="0">
                  <c:v>4.5</c:v>
                </c:pt>
                <c:pt idx="1">
                  <c:v>4.5</c:v>
                </c:pt>
                <c:pt idx="2">
                  <c:v>4.5</c:v>
                </c:pt>
                <c:pt idx="3">
                  <c:v>3.5</c:v>
                </c:pt>
                <c:pt idx="4">
                  <c:v>3.5</c:v>
                </c:pt>
                <c:pt idx="5">
                  <c:v>3.5</c:v>
                </c:pt>
                <c:pt idx="6">
                  <c:v>3.5</c:v>
                </c:pt>
                <c:pt idx="7">
                  <c:v>3.5</c:v>
                </c:pt>
                <c:pt idx="8">
                  <c:v>3.5</c:v>
                </c:pt>
                <c:pt idx="9">
                  <c:v>3.5</c:v>
                </c:pt>
                <c:pt idx="10">
                  <c:v>4</c:v>
                </c:pt>
                <c:pt idx="11">
                  <c:v>4</c:v>
                </c:pt>
                <c:pt idx="12">
                  <c:v>4</c:v>
                </c:pt>
                <c:pt idx="13">
                  <c:v>4.25</c:v>
                </c:pt>
                <c:pt idx="14">
                  <c:v>4.5</c:v>
                </c:pt>
                <c:pt idx="15">
                  <c:v>4.75</c:v>
                </c:pt>
                <c:pt idx="16">
                  <c:v>4.75</c:v>
                </c:pt>
                <c:pt idx="17">
                  <c:v>5.25</c:v>
                </c:pt>
                <c:pt idx="18">
                  <c:v>5.25</c:v>
                </c:pt>
                <c:pt idx="19">
                  <c:v>5.25</c:v>
                </c:pt>
                <c:pt idx="20">
                  <c:v>5.5</c:v>
                </c:pt>
                <c:pt idx="21">
                  <c:v>5.75</c:v>
                </c:pt>
                <c:pt idx="22">
                  <c:v>5.75</c:v>
                </c:pt>
                <c:pt idx="23">
                  <c:v>5.75</c:v>
                </c:pt>
                <c:pt idx="24">
                  <c:v>5.75</c:v>
                </c:pt>
                <c:pt idx="25">
                  <c:v>5.75</c:v>
                </c:pt>
                <c:pt idx="26">
                  <c:v>5.75</c:v>
                </c:pt>
                <c:pt idx="27">
                  <c:v>5.75</c:v>
                </c:pt>
                <c:pt idx="28">
                  <c:v>5.5</c:v>
                </c:pt>
                <c:pt idx="29">
                  <c:v>5.5</c:v>
                </c:pt>
                <c:pt idx="30">
                  <c:v>5.5</c:v>
                </c:pt>
                <c:pt idx="31">
                  <c:v>5.25</c:v>
                </c:pt>
                <c:pt idx="32">
                  <c:v>4.75</c:v>
                </c:pt>
                <c:pt idx="33">
                  <c:v>4.75</c:v>
                </c:pt>
                <c:pt idx="34">
                  <c:v>4.25</c:v>
                </c:pt>
                <c:pt idx="35">
                  <c:v>4.25</c:v>
                </c:pt>
                <c:pt idx="36">
                  <c:v>4.25</c:v>
                </c:pt>
                <c:pt idx="37">
                  <c:v>4.25</c:v>
                </c:pt>
                <c:pt idx="38">
                  <c:v>4.25</c:v>
                </c:pt>
                <c:pt idx="39">
                  <c:v>4.25</c:v>
                </c:pt>
                <c:pt idx="40">
                  <c:v>4.25</c:v>
                </c:pt>
                <c:pt idx="41">
                  <c:v>4.25</c:v>
                </c:pt>
                <c:pt idx="42">
                  <c:v>4.25</c:v>
                </c:pt>
                <c:pt idx="43">
                  <c:v>4.25</c:v>
                </c:pt>
                <c:pt idx="44">
                  <c:v>4.25</c:v>
                </c:pt>
                <c:pt idx="45">
                  <c:v>4.25</c:v>
                </c:pt>
                <c:pt idx="46">
                  <c:v>4.25</c:v>
                </c:pt>
                <c:pt idx="47">
                  <c:v>3.75</c:v>
                </c:pt>
                <c:pt idx="48">
                  <c:v>3.75</c:v>
                </c:pt>
                <c:pt idx="49">
                  <c:v>3.75</c:v>
                </c:pt>
                <c:pt idx="50">
                  <c:v>3.5</c:v>
                </c:pt>
                <c:pt idx="51">
                  <c:v>3.5</c:v>
                </c:pt>
                <c:pt idx="52">
                  <c:v>3.5</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3.25</c:v>
                </c:pt>
                <c:pt idx="84">
                  <c:v>3.25</c:v>
                </c:pt>
                <c:pt idx="85">
                  <c:v>3.25</c:v>
                </c:pt>
                <c:pt idx="86">
                  <c:v>3.5</c:v>
                </c:pt>
                <c:pt idx="87">
                  <c:v>3.5</c:v>
                </c:pt>
                <c:pt idx="88">
                  <c:v>3.5</c:v>
                </c:pt>
                <c:pt idx="89">
                  <c:v>3.75</c:v>
                </c:pt>
                <c:pt idx="90">
                  <c:v>3.75</c:v>
                </c:pt>
                <c:pt idx="91">
                  <c:v>4</c:v>
                </c:pt>
                <c:pt idx="92">
                  <c:v>4</c:v>
                </c:pt>
                <c:pt idx="93">
                  <c:v>4.25</c:v>
                </c:pt>
                <c:pt idx="94">
                  <c:v>4.25</c:v>
                </c:pt>
                <c:pt idx="95">
                  <c:v>4.5</c:v>
                </c:pt>
                <c:pt idx="96">
                  <c:v>4.5</c:v>
                </c:pt>
                <c:pt idx="97">
                  <c:v>4.5</c:v>
                </c:pt>
                <c:pt idx="98">
                  <c:v>4.75</c:v>
                </c:pt>
                <c:pt idx="99">
                  <c:v>4.75</c:v>
                </c:pt>
                <c:pt idx="100">
                  <c:v>4.75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5.25</c:v>
                </c:pt>
                <c:pt idx="115">
                  <c:v>5.25</c:v>
                </c:pt>
                <c:pt idx="116">
                  <c:v>5.25</c:v>
                </c:pt>
                <c:pt idx="117">
                  <c:v>4.25</c:v>
                </c:pt>
                <c:pt idx="118">
                  <c:v>3.75</c:v>
                </c:pt>
                <c:pt idx="119">
                  <c:v>3</c:v>
                </c:pt>
                <c:pt idx="120">
                  <c:v>3</c:v>
                </c:pt>
                <c:pt idx="121">
                  <c:v>3</c:v>
                </c:pt>
                <c:pt idx="122">
                  <c:v>2.5</c:v>
                </c:pt>
                <c:pt idx="123">
                  <c:v>2.25</c:v>
                </c:pt>
                <c:pt idx="124">
                  <c:v>1.75</c:v>
                </c:pt>
                <c:pt idx="125">
                  <c:v>1.75</c:v>
                </c:pt>
                <c:pt idx="126">
                  <c:v>1.75</c:v>
                </c:pt>
                <c:pt idx="127">
                  <c:v>1.75</c:v>
                </c:pt>
                <c:pt idx="128">
                  <c:v>1.75</c:v>
                </c:pt>
                <c:pt idx="129">
                  <c:v>1.75</c:v>
                </c:pt>
                <c:pt idx="130">
                  <c:v>1.75</c:v>
                </c:pt>
                <c:pt idx="131">
                  <c:v>1.75</c:v>
                </c:pt>
                <c:pt idx="132">
                  <c:v>1.75</c:v>
                </c:pt>
                <c:pt idx="133">
                  <c:v>1.75</c:v>
                </c:pt>
                <c:pt idx="134">
                  <c:v>1.75</c:v>
                </c:pt>
                <c:pt idx="135">
                  <c:v>1.75</c:v>
                </c:pt>
                <c:pt idx="136">
                  <c:v>1.75</c:v>
                </c:pt>
                <c:pt idx="137">
                  <c:v>1.75</c:v>
                </c:pt>
                <c:pt idx="138">
                  <c:v>1.75</c:v>
                </c:pt>
                <c:pt idx="139">
                  <c:v>1.75</c:v>
                </c:pt>
                <c:pt idx="140">
                  <c:v>1.75</c:v>
                </c:pt>
                <c:pt idx="141">
                  <c:v>1.75</c:v>
                </c:pt>
                <c:pt idx="142">
                  <c:v>1.75</c:v>
                </c:pt>
                <c:pt idx="143">
                  <c:v>1.75</c:v>
                </c:pt>
                <c:pt idx="144">
                  <c:v>1.75</c:v>
                </c:pt>
                <c:pt idx="145">
                  <c:v>1.75</c:v>
                </c:pt>
                <c:pt idx="146">
                  <c:v>1.75</c:v>
                </c:pt>
                <c:pt idx="147">
                  <c:v>2</c:v>
                </c:pt>
                <c:pt idx="148">
                  <c:v>2</c:v>
                </c:pt>
                <c:pt idx="149">
                  <c:v>2</c:v>
                </c:pt>
                <c:pt idx="150">
                  <c:v>2.25</c:v>
                </c:pt>
                <c:pt idx="151">
                  <c:v>2.25</c:v>
                </c:pt>
                <c:pt idx="152">
                  <c:v>2.25</c:v>
                </c:pt>
                <c:pt idx="153">
                  <c:v>2.25</c:v>
                </c:pt>
                <c:pt idx="154">
                  <c:v>2</c:v>
                </c:pt>
                <c:pt idx="155">
                  <c:v>1.75</c:v>
                </c:pt>
                <c:pt idx="156">
                  <c:v>1.75</c:v>
                </c:pt>
                <c:pt idx="157">
                  <c:v>1.75</c:v>
                </c:pt>
                <c:pt idx="158">
                  <c:v>1.75</c:v>
                </c:pt>
                <c:pt idx="159">
                  <c:v>1.75</c:v>
                </c:pt>
                <c:pt idx="160">
                  <c:v>1.75</c:v>
                </c:pt>
                <c:pt idx="161">
                  <c:v>1.75</c:v>
                </c:pt>
                <c:pt idx="162">
                  <c:v>1.5</c:v>
                </c:pt>
                <c:pt idx="163">
                  <c:v>1.5</c:v>
                </c:pt>
                <c:pt idx="164">
                  <c:v>1.5</c:v>
                </c:pt>
                <c:pt idx="165">
                  <c:v>1.5</c:v>
                </c:pt>
                <c:pt idx="166">
                  <c:v>1.5</c:v>
                </c:pt>
                <c:pt idx="167">
                  <c:v>1.5</c:v>
                </c:pt>
                <c:pt idx="168">
                  <c:v>1.5</c:v>
                </c:pt>
                <c:pt idx="169">
                  <c:v>1.5</c:v>
                </c:pt>
                <c:pt idx="170">
                  <c:v>1.5</c:v>
                </c:pt>
                <c:pt idx="171">
                  <c:v>1.5</c:v>
                </c:pt>
                <c:pt idx="172">
                  <c:v>1</c:v>
                </c:pt>
                <c:pt idx="173">
                  <c:v>1</c:v>
                </c:pt>
                <c:pt idx="174">
                  <c:v>1</c:v>
                </c:pt>
                <c:pt idx="175">
                  <c:v>1</c:v>
                </c:pt>
                <c:pt idx="176">
                  <c:v>1</c:v>
                </c:pt>
                <c:pt idx="177">
                  <c:v>1</c:v>
                </c:pt>
                <c:pt idx="178">
                  <c:v>0.75</c:v>
                </c:pt>
                <c:pt idx="179">
                  <c:v>0.75</c:v>
                </c:pt>
                <c:pt idx="180">
                  <c:v>0.75</c:v>
                </c:pt>
                <c:pt idx="181">
                  <c:v>0.75</c:v>
                </c:pt>
                <c:pt idx="182">
                  <c:v>0.75</c:v>
                </c:pt>
                <c:pt idx="183">
                  <c:v>0.75</c:v>
                </c:pt>
                <c:pt idx="184">
                  <c:v>0.75</c:v>
                </c:pt>
                <c:pt idx="185">
                  <c:v>0.4</c:v>
                </c:pt>
                <c:pt idx="186">
                  <c:v>0.4</c:v>
                </c:pt>
                <c:pt idx="187">
                  <c:v>0.4</c:v>
                </c:pt>
                <c:pt idx="188">
                  <c:v>0.3</c:v>
                </c:pt>
                <c:pt idx="189">
                  <c:v>0.3</c:v>
                </c:pt>
                <c:pt idx="190">
                  <c:v>0.3</c:v>
                </c:pt>
                <c:pt idx="191">
                  <c:v>0.3</c:v>
                </c:pt>
                <c:pt idx="192">
                  <c:v>0.3</c:v>
                </c:pt>
                <c:pt idx="193">
                  <c:v>0.3</c:v>
                </c:pt>
                <c:pt idx="194">
                  <c:v>0.3</c:v>
                </c:pt>
                <c:pt idx="195">
                  <c:v>0.3</c:v>
                </c:pt>
                <c:pt idx="196">
                  <c:v>0.3</c:v>
                </c:pt>
                <c:pt idx="197">
                  <c:v>0.3</c:v>
                </c:pt>
                <c:pt idx="198">
                  <c:v>0.3</c:v>
                </c:pt>
                <c:pt idx="199">
                  <c:v>0.3</c:v>
                </c:pt>
                <c:pt idx="200">
                  <c:v>0.3</c:v>
                </c:pt>
                <c:pt idx="201">
                  <c:v>0.3</c:v>
                </c:pt>
                <c:pt idx="202">
                  <c:v>0.3</c:v>
                </c:pt>
                <c:pt idx="203">
                  <c:v>0.3</c:v>
                </c:pt>
                <c:pt idx="204">
                  <c:v>0.3</c:v>
                </c:pt>
                <c:pt idx="205">
                  <c:v>0.3</c:v>
                </c:pt>
                <c:pt idx="206">
                  <c:v>0.25</c:v>
                </c:pt>
                <c:pt idx="207">
                  <c:v>0.25</c:v>
                </c:pt>
                <c:pt idx="208">
                  <c:v>0.25</c:v>
                </c:pt>
                <c:pt idx="209">
                  <c:v>0.25</c:v>
                </c:pt>
                <c:pt idx="210">
                  <c:v>0.25</c:v>
                </c:pt>
                <c:pt idx="211">
                  <c:v>0.25</c:v>
                </c:pt>
                <c:pt idx="212">
                  <c:v>0.25</c:v>
                </c:pt>
                <c:pt idx="213">
                  <c:v>0.25</c:v>
                </c:pt>
                <c:pt idx="214">
                  <c:v>0.25</c:v>
                </c:pt>
                <c:pt idx="215">
                  <c:v>0.25</c:v>
                </c:pt>
                <c:pt idx="216">
                  <c:v>0.25</c:v>
                </c:pt>
                <c:pt idx="217">
                  <c:v>0.25</c:v>
                </c:pt>
                <c:pt idx="218">
                  <c:v>0.25</c:v>
                </c:pt>
                <c:pt idx="219">
                  <c:v>0.25</c:v>
                </c:pt>
                <c:pt idx="220">
                  <c:v>0.25</c:v>
                </c:pt>
                <c:pt idx="221">
                  <c:v>0.25</c:v>
                </c:pt>
                <c:pt idx="222">
                  <c:v>0.25</c:v>
                </c:pt>
                <c:pt idx="223">
                  <c:v>0.25</c:v>
                </c:pt>
                <c:pt idx="224">
                  <c:v>0.25</c:v>
                </c:pt>
                <c:pt idx="225">
                  <c:v>0.25</c:v>
                </c:pt>
                <c:pt idx="226">
                  <c:v>0.25</c:v>
                </c:pt>
                <c:pt idx="227">
                  <c:v>0.25</c:v>
                </c:pt>
                <c:pt idx="228">
                  <c:v>0.25</c:v>
                </c:pt>
                <c:pt idx="229">
                  <c:v>0.25</c:v>
                </c:pt>
                <c:pt idx="230">
                  <c:v>0.25</c:v>
                </c:pt>
                <c:pt idx="231">
                  <c:v>0.25</c:v>
                </c:pt>
                <c:pt idx="232">
                  <c:v>0.25</c:v>
                </c:pt>
                <c:pt idx="233">
                  <c:v>0.25</c:v>
                </c:pt>
                <c:pt idx="234">
                  <c:v>0.25</c:v>
                </c:pt>
                <c:pt idx="235">
                  <c:v>0.25</c:v>
                </c:pt>
                <c:pt idx="236">
                  <c:v>0.25</c:v>
                </c:pt>
                <c:pt idx="237">
                  <c:v>0.25</c:v>
                </c:pt>
                <c:pt idx="238">
                  <c:v>0.25</c:v>
                </c:pt>
                <c:pt idx="239">
                  <c:v>0.25</c:v>
                </c:pt>
                <c:pt idx="240">
                  <c:v>0.25</c:v>
                </c:pt>
                <c:pt idx="241">
                  <c:v>0.25</c:v>
                </c:pt>
                <c:pt idx="242">
                  <c:v>0.25</c:v>
                </c:pt>
                <c:pt idx="243">
                  <c:v>0.25</c:v>
                </c:pt>
                <c:pt idx="244">
                  <c:v>0.25</c:v>
                </c:pt>
                <c:pt idx="245">
                  <c:v>0.25</c:v>
                </c:pt>
                <c:pt idx="246">
                  <c:v>0.25</c:v>
                </c:pt>
                <c:pt idx="247">
                  <c:v>0.25</c:v>
                </c:pt>
                <c:pt idx="248">
                  <c:v>0.25</c:v>
                </c:pt>
                <c:pt idx="249">
                  <c:v>0.25</c:v>
                </c:pt>
                <c:pt idx="250">
                  <c:v>0.25</c:v>
                </c:pt>
                <c:pt idx="251">
                  <c:v>0.25</c:v>
                </c:pt>
                <c:pt idx="252">
                  <c:v>0.25</c:v>
                </c:pt>
                <c:pt idx="253">
                  <c:v>0.25</c:v>
                </c:pt>
                <c:pt idx="254">
                  <c:v>0.25</c:v>
                </c:pt>
                <c:pt idx="255">
                  <c:v>0.25</c:v>
                </c:pt>
                <c:pt idx="256">
                  <c:v>0.25</c:v>
                </c:pt>
                <c:pt idx="257">
                  <c:v>0.25</c:v>
                </c:pt>
                <c:pt idx="258">
                  <c:v>0.25</c:v>
                </c:pt>
                <c:pt idx="259">
                  <c:v>0.25</c:v>
                </c:pt>
                <c:pt idx="260">
                  <c:v>0.25</c:v>
                </c:pt>
                <c:pt idx="261">
                  <c:v>0.25</c:v>
                </c:pt>
                <c:pt idx="262">
                  <c:v>0.25</c:v>
                </c:pt>
                <c:pt idx="263">
                  <c:v>0.25</c:v>
                </c:pt>
                <c:pt idx="264">
                  <c:v>0.25</c:v>
                </c:pt>
                <c:pt idx="265">
                  <c:v>0.25</c:v>
                </c:pt>
                <c:pt idx="266">
                  <c:v>0.25</c:v>
                </c:pt>
                <c:pt idx="267">
                  <c:v>0.25</c:v>
                </c:pt>
                <c:pt idx="268">
                  <c:v>0.25</c:v>
                </c:pt>
                <c:pt idx="269">
                  <c:v>0.25</c:v>
                </c:pt>
                <c:pt idx="270">
                  <c:v>0.25</c:v>
                </c:pt>
                <c:pt idx="271">
                  <c:v>0.25</c:v>
                </c:pt>
                <c:pt idx="272">
                  <c:v>0.25</c:v>
                </c:pt>
                <c:pt idx="273">
                  <c:v>0.25</c:v>
                </c:pt>
                <c:pt idx="274">
                  <c:v>0.25</c:v>
                </c:pt>
                <c:pt idx="275">
                  <c:v>0.25</c:v>
                </c:pt>
                <c:pt idx="276">
                  <c:v>0.25</c:v>
                </c:pt>
                <c:pt idx="277">
                  <c:v>0.25</c:v>
                </c:pt>
                <c:pt idx="278">
                  <c:v>0.25</c:v>
                </c:pt>
                <c:pt idx="279">
                  <c:v>0.25</c:v>
                </c:pt>
                <c:pt idx="280">
                  <c:v>0.25</c:v>
                </c:pt>
                <c:pt idx="281">
                  <c:v>0.25</c:v>
                </c:pt>
                <c:pt idx="282">
                  <c:v>0.75</c:v>
                </c:pt>
              </c:numCache>
            </c:numRef>
          </c:val>
          <c:smooth val="0"/>
          <c:extLst>
            <c:ext xmlns:c16="http://schemas.microsoft.com/office/drawing/2014/chart" uri="{C3380CC4-5D6E-409C-BE32-E72D297353CC}">
              <c16:uniqueId val="{00000001-E41E-4A65-89EA-E3C5E9D9CFE1}"/>
            </c:ext>
          </c:extLst>
        </c:ser>
        <c:ser>
          <c:idx val="2"/>
          <c:order val="2"/>
          <c:tx>
            <c:strRef>
              <c:f>Tabelle1!$D$3</c:f>
              <c:strCache>
                <c:ptCount val="1"/>
                <c:pt idx="0">
                  <c:v>Hauptrefinanzierungsf.</c:v>
                </c:pt>
              </c:strCache>
            </c:strRef>
          </c:tx>
          <c:spPr>
            <a:ln w="28575" cap="rnd">
              <a:solidFill>
                <a:schemeClr val="accent3"/>
              </a:solidFill>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Tabelle1!$D$4:$D$286</c:f>
              <c:numCache>
                <c:formatCode>General</c:formatCode>
                <c:ptCount val="283"/>
                <c:pt idx="0">
                  <c:v>3</c:v>
                </c:pt>
                <c:pt idx="1">
                  <c:v>3</c:v>
                </c:pt>
                <c:pt idx="2">
                  <c:v>3</c:v>
                </c:pt>
                <c:pt idx="3">
                  <c:v>2.5</c:v>
                </c:pt>
                <c:pt idx="4">
                  <c:v>2.5</c:v>
                </c:pt>
                <c:pt idx="5">
                  <c:v>2.5</c:v>
                </c:pt>
                <c:pt idx="6">
                  <c:v>2.5</c:v>
                </c:pt>
                <c:pt idx="7">
                  <c:v>2.5</c:v>
                </c:pt>
                <c:pt idx="8">
                  <c:v>2.5</c:v>
                </c:pt>
                <c:pt idx="9">
                  <c:v>2.5</c:v>
                </c:pt>
                <c:pt idx="10">
                  <c:v>3</c:v>
                </c:pt>
                <c:pt idx="11">
                  <c:v>3</c:v>
                </c:pt>
                <c:pt idx="12">
                  <c:v>3</c:v>
                </c:pt>
                <c:pt idx="13">
                  <c:v>3.25</c:v>
                </c:pt>
                <c:pt idx="14">
                  <c:v>3.5</c:v>
                </c:pt>
                <c:pt idx="15">
                  <c:v>3.5</c:v>
                </c:pt>
                <c:pt idx="16">
                  <c:v>3.75</c:v>
                </c:pt>
                <c:pt idx="17">
                  <c:v>4.25</c:v>
                </c:pt>
                <c:pt idx="18">
                  <c:v>4.25</c:v>
                </c:pt>
                <c:pt idx="19">
                  <c:v>4.25</c:v>
                </c:pt>
                <c:pt idx="20">
                  <c:v>4.5</c:v>
                </c:pt>
                <c:pt idx="21">
                  <c:v>4.75</c:v>
                </c:pt>
                <c:pt idx="22">
                  <c:v>4.75</c:v>
                </c:pt>
                <c:pt idx="23">
                  <c:v>4.75</c:v>
                </c:pt>
                <c:pt idx="24">
                  <c:v>4.75</c:v>
                </c:pt>
                <c:pt idx="25">
                  <c:v>4.75</c:v>
                </c:pt>
                <c:pt idx="26">
                  <c:v>4.75</c:v>
                </c:pt>
                <c:pt idx="27">
                  <c:v>4.75</c:v>
                </c:pt>
                <c:pt idx="28">
                  <c:v>4.5</c:v>
                </c:pt>
                <c:pt idx="29">
                  <c:v>4.5</c:v>
                </c:pt>
                <c:pt idx="30">
                  <c:v>4.5</c:v>
                </c:pt>
                <c:pt idx="31">
                  <c:v>4.5</c:v>
                </c:pt>
                <c:pt idx="32">
                  <c:v>3.75</c:v>
                </c:pt>
                <c:pt idx="33">
                  <c:v>3.75</c:v>
                </c:pt>
                <c:pt idx="34">
                  <c:v>3.25</c:v>
                </c:pt>
                <c:pt idx="35">
                  <c:v>3.25</c:v>
                </c:pt>
                <c:pt idx="36">
                  <c:v>3.25</c:v>
                </c:pt>
                <c:pt idx="37">
                  <c:v>3.25</c:v>
                </c:pt>
                <c:pt idx="38">
                  <c:v>3.25</c:v>
                </c:pt>
                <c:pt idx="39">
                  <c:v>3.25</c:v>
                </c:pt>
                <c:pt idx="40">
                  <c:v>3.25</c:v>
                </c:pt>
                <c:pt idx="41">
                  <c:v>3.25</c:v>
                </c:pt>
                <c:pt idx="42">
                  <c:v>3.25</c:v>
                </c:pt>
                <c:pt idx="43">
                  <c:v>3.25</c:v>
                </c:pt>
                <c:pt idx="44">
                  <c:v>3.25</c:v>
                </c:pt>
                <c:pt idx="45">
                  <c:v>3.25</c:v>
                </c:pt>
                <c:pt idx="46">
                  <c:v>3.25</c:v>
                </c:pt>
                <c:pt idx="47">
                  <c:v>2.75</c:v>
                </c:pt>
                <c:pt idx="48">
                  <c:v>2.75</c:v>
                </c:pt>
                <c:pt idx="49">
                  <c:v>2.75</c:v>
                </c:pt>
                <c:pt idx="50">
                  <c:v>2.5</c:v>
                </c:pt>
                <c:pt idx="51">
                  <c:v>2.5</c:v>
                </c:pt>
                <c:pt idx="52">
                  <c:v>2.5</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2.25</c:v>
                </c:pt>
                <c:pt idx="84">
                  <c:v>2.25</c:v>
                </c:pt>
                <c:pt idx="85">
                  <c:v>2.25</c:v>
                </c:pt>
                <c:pt idx="86">
                  <c:v>2.5</c:v>
                </c:pt>
                <c:pt idx="87">
                  <c:v>2.5</c:v>
                </c:pt>
                <c:pt idx="88">
                  <c:v>2.5</c:v>
                </c:pt>
                <c:pt idx="89">
                  <c:v>2.75</c:v>
                </c:pt>
                <c:pt idx="90">
                  <c:v>2.75</c:v>
                </c:pt>
                <c:pt idx="91">
                  <c:v>3</c:v>
                </c:pt>
                <c:pt idx="92">
                  <c:v>3</c:v>
                </c:pt>
                <c:pt idx="93">
                  <c:v>3.25</c:v>
                </c:pt>
                <c:pt idx="94">
                  <c:v>3.25</c:v>
                </c:pt>
                <c:pt idx="95">
                  <c:v>3.5</c:v>
                </c:pt>
                <c:pt idx="96">
                  <c:v>3.5</c:v>
                </c:pt>
                <c:pt idx="97">
                  <c:v>3.5</c:v>
                </c:pt>
                <c:pt idx="98">
                  <c:v>3.75</c:v>
                </c:pt>
                <c:pt idx="99">
                  <c:v>3.75</c:v>
                </c:pt>
                <c:pt idx="100">
                  <c:v>3.75</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4.25</c:v>
                </c:pt>
                <c:pt idx="115">
                  <c:v>4.25</c:v>
                </c:pt>
                <c:pt idx="116">
                  <c:v>4.25</c:v>
                </c:pt>
                <c:pt idx="117">
                  <c:v>3.75</c:v>
                </c:pt>
                <c:pt idx="118">
                  <c:v>3.25</c:v>
                </c:pt>
                <c:pt idx="119">
                  <c:v>2.5</c:v>
                </c:pt>
                <c:pt idx="120">
                  <c:v>2</c:v>
                </c:pt>
                <c:pt idx="121">
                  <c:v>2</c:v>
                </c:pt>
                <c:pt idx="122">
                  <c:v>1.5</c:v>
                </c:pt>
                <c:pt idx="123">
                  <c:v>1.25</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1.25</c:v>
                </c:pt>
                <c:pt idx="148">
                  <c:v>1.25</c:v>
                </c:pt>
                <c:pt idx="149">
                  <c:v>1.25</c:v>
                </c:pt>
                <c:pt idx="150">
                  <c:v>1.5</c:v>
                </c:pt>
                <c:pt idx="151">
                  <c:v>1.5</c:v>
                </c:pt>
                <c:pt idx="152">
                  <c:v>1.5</c:v>
                </c:pt>
                <c:pt idx="153">
                  <c:v>1.5</c:v>
                </c:pt>
                <c:pt idx="154">
                  <c:v>1.25</c:v>
                </c:pt>
                <c:pt idx="155">
                  <c:v>1</c:v>
                </c:pt>
                <c:pt idx="156">
                  <c:v>1</c:v>
                </c:pt>
                <c:pt idx="157">
                  <c:v>1</c:v>
                </c:pt>
                <c:pt idx="158">
                  <c:v>1</c:v>
                </c:pt>
                <c:pt idx="159">
                  <c:v>1</c:v>
                </c:pt>
                <c:pt idx="160">
                  <c:v>1</c:v>
                </c:pt>
                <c:pt idx="161">
                  <c:v>1</c:v>
                </c:pt>
                <c:pt idx="162">
                  <c:v>0.75</c:v>
                </c:pt>
                <c:pt idx="163">
                  <c:v>0.75</c:v>
                </c:pt>
                <c:pt idx="164">
                  <c:v>0.75</c:v>
                </c:pt>
                <c:pt idx="165">
                  <c:v>0.75</c:v>
                </c:pt>
                <c:pt idx="166">
                  <c:v>0.75</c:v>
                </c:pt>
                <c:pt idx="167">
                  <c:v>0.75</c:v>
                </c:pt>
                <c:pt idx="168">
                  <c:v>0.75</c:v>
                </c:pt>
                <c:pt idx="169">
                  <c:v>0.75</c:v>
                </c:pt>
                <c:pt idx="170">
                  <c:v>0.75</c:v>
                </c:pt>
                <c:pt idx="171">
                  <c:v>0.75</c:v>
                </c:pt>
                <c:pt idx="172">
                  <c:v>0.5</c:v>
                </c:pt>
                <c:pt idx="173">
                  <c:v>0.5</c:v>
                </c:pt>
                <c:pt idx="174">
                  <c:v>0.5</c:v>
                </c:pt>
                <c:pt idx="175">
                  <c:v>0.5</c:v>
                </c:pt>
                <c:pt idx="176">
                  <c:v>0.5</c:v>
                </c:pt>
                <c:pt idx="177">
                  <c:v>0.5</c:v>
                </c:pt>
                <c:pt idx="178">
                  <c:v>0.25</c:v>
                </c:pt>
                <c:pt idx="179">
                  <c:v>0.25</c:v>
                </c:pt>
                <c:pt idx="180">
                  <c:v>0.25</c:v>
                </c:pt>
                <c:pt idx="181">
                  <c:v>0.25</c:v>
                </c:pt>
                <c:pt idx="182">
                  <c:v>0.25</c:v>
                </c:pt>
                <c:pt idx="183">
                  <c:v>0.25</c:v>
                </c:pt>
                <c:pt idx="184">
                  <c:v>0.25</c:v>
                </c:pt>
                <c:pt idx="185">
                  <c:v>0.15</c:v>
                </c:pt>
                <c:pt idx="186">
                  <c:v>0.15</c:v>
                </c:pt>
                <c:pt idx="187">
                  <c:v>0.15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0.5</c:v>
                </c:pt>
              </c:numCache>
            </c:numRef>
          </c:val>
          <c:smooth val="0"/>
          <c:extLst>
            <c:ext xmlns:c16="http://schemas.microsoft.com/office/drawing/2014/chart" uri="{C3380CC4-5D6E-409C-BE32-E72D297353CC}">
              <c16:uniqueId val="{00000002-E41E-4A65-89EA-E3C5E9D9CFE1}"/>
            </c:ext>
          </c:extLst>
        </c:ser>
        <c:ser>
          <c:idx val="3"/>
          <c:order val="3"/>
          <c:tx>
            <c:strRef>
              <c:f>Tabelle1!$E$3</c:f>
              <c:strCache>
                <c:ptCount val="1"/>
                <c:pt idx="0">
                  <c:v>Inflationsrate (ΔHICP-12)</c:v>
                </c:pt>
              </c:strCache>
            </c:strRef>
          </c:tx>
          <c:spPr>
            <a:ln w="28575" cap="rnd">
              <a:solidFill>
                <a:srgbClr val="FF0000"/>
              </a:solidFill>
              <a:prstDash val="dash"/>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Tabelle1!$E$4:$E$286</c:f>
              <c:numCache>
                <c:formatCode>General</c:formatCode>
                <c:ptCount val="283"/>
                <c:pt idx="0">
                  <c:v>0.8</c:v>
                </c:pt>
                <c:pt idx="1">
                  <c:v>0.7</c:v>
                </c:pt>
                <c:pt idx="2">
                  <c:v>0.9</c:v>
                </c:pt>
                <c:pt idx="3">
                  <c:v>1.1000000000000001</c:v>
                </c:pt>
                <c:pt idx="4">
                  <c:v>0.9</c:v>
                </c:pt>
                <c:pt idx="5">
                  <c:v>0.9</c:v>
                </c:pt>
                <c:pt idx="6">
                  <c:v>1</c:v>
                </c:pt>
                <c:pt idx="7">
                  <c:v>1.1000000000000001</c:v>
                </c:pt>
                <c:pt idx="8">
                  <c:v>1.2</c:v>
                </c:pt>
                <c:pt idx="9">
                  <c:v>1.3</c:v>
                </c:pt>
                <c:pt idx="10">
                  <c:v>1.5</c:v>
                </c:pt>
                <c:pt idx="11">
                  <c:v>1.7</c:v>
                </c:pt>
                <c:pt idx="12">
                  <c:v>1.9</c:v>
                </c:pt>
                <c:pt idx="13">
                  <c:v>1.9</c:v>
                </c:pt>
                <c:pt idx="14">
                  <c:v>2</c:v>
                </c:pt>
                <c:pt idx="15">
                  <c:v>1.7</c:v>
                </c:pt>
                <c:pt idx="16">
                  <c:v>1.8</c:v>
                </c:pt>
                <c:pt idx="17">
                  <c:v>2.1</c:v>
                </c:pt>
                <c:pt idx="18">
                  <c:v>2.1</c:v>
                </c:pt>
                <c:pt idx="19">
                  <c:v>2</c:v>
                </c:pt>
                <c:pt idx="20">
                  <c:v>2.4</c:v>
                </c:pt>
                <c:pt idx="21">
                  <c:v>2.4</c:v>
                </c:pt>
                <c:pt idx="22">
                  <c:v>2.5</c:v>
                </c:pt>
                <c:pt idx="23">
                  <c:v>2.5</c:v>
                </c:pt>
                <c:pt idx="24">
                  <c:v>2</c:v>
                </c:pt>
                <c:pt idx="25">
                  <c:v>2</c:v>
                </c:pt>
                <c:pt idx="26">
                  <c:v>2.2000000000000002</c:v>
                </c:pt>
                <c:pt idx="27">
                  <c:v>2.7</c:v>
                </c:pt>
                <c:pt idx="28">
                  <c:v>3.1</c:v>
                </c:pt>
                <c:pt idx="29">
                  <c:v>2.9</c:v>
                </c:pt>
                <c:pt idx="30">
                  <c:v>2.5</c:v>
                </c:pt>
                <c:pt idx="31">
                  <c:v>2.2999999999999998</c:v>
                </c:pt>
                <c:pt idx="32">
                  <c:v>2.2000000000000002</c:v>
                </c:pt>
                <c:pt idx="33">
                  <c:v>2.2000000000000002</c:v>
                </c:pt>
                <c:pt idx="34">
                  <c:v>2</c:v>
                </c:pt>
                <c:pt idx="35">
                  <c:v>2.1</c:v>
                </c:pt>
                <c:pt idx="36">
                  <c:v>2.6</c:v>
                </c:pt>
                <c:pt idx="37">
                  <c:v>2.5</c:v>
                </c:pt>
                <c:pt idx="38">
                  <c:v>2.5</c:v>
                </c:pt>
                <c:pt idx="39">
                  <c:v>2.4</c:v>
                </c:pt>
                <c:pt idx="40">
                  <c:v>2.1</c:v>
                </c:pt>
                <c:pt idx="41">
                  <c:v>1.9</c:v>
                </c:pt>
                <c:pt idx="42">
                  <c:v>2</c:v>
                </c:pt>
                <c:pt idx="43">
                  <c:v>2.1</c:v>
                </c:pt>
                <c:pt idx="44">
                  <c:v>2.1</c:v>
                </c:pt>
                <c:pt idx="45">
                  <c:v>2.2999999999999998</c:v>
                </c:pt>
                <c:pt idx="46">
                  <c:v>2.2999999999999998</c:v>
                </c:pt>
                <c:pt idx="47">
                  <c:v>2.2999999999999998</c:v>
                </c:pt>
                <c:pt idx="48">
                  <c:v>2.1</c:v>
                </c:pt>
                <c:pt idx="49">
                  <c:v>2.4</c:v>
                </c:pt>
                <c:pt idx="50">
                  <c:v>2.4</c:v>
                </c:pt>
                <c:pt idx="51">
                  <c:v>2.1</c:v>
                </c:pt>
                <c:pt idx="52">
                  <c:v>1.8</c:v>
                </c:pt>
                <c:pt idx="53">
                  <c:v>2</c:v>
                </c:pt>
                <c:pt idx="54">
                  <c:v>1.9</c:v>
                </c:pt>
                <c:pt idx="55">
                  <c:v>2</c:v>
                </c:pt>
                <c:pt idx="56">
                  <c:v>2.1</c:v>
                </c:pt>
                <c:pt idx="57">
                  <c:v>2</c:v>
                </c:pt>
                <c:pt idx="58">
                  <c:v>2.2000000000000002</c:v>
                </c:pt>
                <c:pt idx="59">
                  <c:v>2</c:v>
                </c:pt>
                <c:pt idx="60">
                  <c:v>1.8</c:v>
                </c:pt>
                <c:pt idx="61">
                  <c:v>1.6</c:v>
                </c:pt>
                <c:pt idx="62">
                  <c:v>1.7</c:v>
                </c:pt>
                <c:pt idx="63">
                  <c:v>2.1</c:v>
                </c:pt>
                <c:pt idx="64">
                  <c:v>2.5</c:v>
                </c:pt>
                <c:pt idx="65">
                  <c:v>2.4</c:v>
                </c:pt>
                <c:pt idx="66">
                  <c:v>2.2999999999999998</c:v>
                </c:pt>
                <c:pt idx="67">
                  <c:v>2.4</c:v>
                </c:pt>
                <c:pt idx="68">
                  <c:v>2.1</c:v>
                </c:pt>
                <c:pt idx="69">
                  <c:v>2.4</c:v>
                </c:pt>
                <c:pt idx="70">
                  <c:v>2.2000000000000002</c:v>
                </c:pt>
                <c:pt idx="71">
                  <c:v>2.2999999999999998</c:v>
                </c:pt>
                <c:pt idx="72">
                  <c:v>1.9</c:v>
                </c:pt>
                <c:pt idx="73">
                  <c:v>2.1</c:v>
                </c:pt>
                <c:pt idx="74">
                  <c:v>2.2000000000000002</c:v>
                </c:pt>
                <c:pt idx="75">
                  <c:v>2.1</c:v>
                </c:pt>
                <c:pt idx="76">
                  <c:v>2</c:v>
                </c:pt>
                <c:pt idx="77">
                  <c:v>2</c:v>
                </c:pt>
                <c:pt idx="78">
                  <c:v>2.1</c:v>
                </c:pt>
                <c:pt idx="79">
                  <c:v>2.2000000000000002</c:v>
                </c:pt>
                <c:pt idx="80">
                  <c:v>2.6</c:v>
                </c:pt>
                <c:pt idx="81">
                  <c:v>2.5</c:v>
                </c:pt>
                <c:pt idx="82">
                  <c:v>2.2999999999999998</c:v>
                </c:pt>
                <c:pt idx="83">
                  <c:v>2.2999999999999998</c:v>
                </c:pt>
                <c:pt idx="84">
                  <c:v>2.4</c:v>
                </c:pt>
                <c:pt idx="85">
                  <c:v>2.4</c:v>
                </c:pt>
                <c:pt idx="86">
                  <c:v>2.2000000000000002</c:v>
                </c:pt>
                <c:pt idx="87">
                  <c:v>2.4</c:v>
                </c:pt>
                <c:pt idx="88">
                  <c:v>2.5</c:v>
                </c:pt>
                <c:pt idx="89">
                  <c:v>2.5</c:v>
                </c:pt>
                <c:pt idx="90">
                  <c:v>2.4</c:v>
                </c:pt>
                <c:pt idx="91">
                  <c:v>2.2999999999999998</c:v>
                </c:pt>
                <c:pt idx="92">
                  <c:v>1.8</c:v>
                </c:pt>
                <c:pt idx="93">
                  <c:v>1.6</c:v>
                </c:pt>
                <c:pt idx="94">
                  <c:v>1.8</c:v>
                </c:pt>
                <c:pt idx="95">
                  <c:v>1.9</c:v>
                </c:pt>
                <c:pt idx="96">
                  <c:v>1.8</c:v>
                </c:pt>
                <c:pt idx="97">
                  <c:v>1.8</c:v>
                </c:pt>
                <c:pt idx="98">
                  <c:v>1.9</c:v>
                </c:pt>
                <c:pt idx="99">
                  <c:v>1.9</c:v>
                </c:pt>
                <c:pt idx="100">
                  <c:v>1.9</c:v>
                </c:pt>
                <c:pt idx="101">
                  <c:v>1.9</c:v>
                </c:pt>
                <c:pt idx="102">
                  <c:v>1.8</c:v>
                </c:pt>
                <c:pt idx="103">
                  <c:v>1.7</c:v>
                </c:pt>
                <c:pt idx="104">
                  <c:v>2.1</c:v>
                </c:pt>
                <c:pt idx="105">
                  <c:v>2.5</c:v>
                </c:pt>
                <c:pt idx="106">
                  <c:v>3.1</c:v>
                </c:pt>
                <c:pt idx="107">
                  <c:v>3.1</c:v>
                </c:pt>
                <c:pt idx="108">
                  <c:v>3.2</c:v>
                </c:pt>
                <c:pt idx="109">
                  <c:v>3.3</c:v>
                </c:pt>
                <c:pt idx="110">
                  <c:v>3.6</c:v>
                </c:pt>
                <c:pt idx="111">
                  <c:v>3.3</c:v>
                </c:pt>
                <c:pt idx="112">
                  <c:v>3.7</c:v>
                </c:pt>
                <c:pt idx="113">
                  <c:v>3.9</c:v>
                </c:pt>
                <c:pt idx="114">
                  <c:v>4.0999999999999996</c:v>
                </c:pt>
                <c:pt idx="115">
                  <c:v>3.8</c:v>
                </c:pt>
                <c:pt idx="116">
                  <c:v>3.6</c:v>
                </c:pt>
                <c:pt idx="117">
                  <c:v>3.2</c:v>
                </c:pt>
                <c:pt idx="118">
                  <c:v>2.1</c:v>
                </c:pt>
                <c:pt idx="119">
                  <c:v>1.6</c:v>
                </c:pt>
                <c:pt idx="120">
                  <c:v>1.1000000000000001</c:v>
                </c:pt>
                <c:pt idx="121">
                  <c:v>1.2</c:v>
                </c:pt>
                <c:pt idx="122">
                  <c:v>0.6</c:v>
                </c:pt>
                <c:pt idx="123">
                  <c:v>0.6</c:v>
                </c:pt>
                <c:pt idx="124">
                  <c:v>0</c:v>
                </c:pt>
                <c:pt idx="125">
                  <c:v>-0.1</c:v>
                </c:pt>
                <c:pt idx="126">
                  <c:v>-0.6</c:v>
                </c:pt>
                <c:pt idx="127">
                  <c:v>-0.2</c:v>
                </c:pt>
                <c:pt idx="128">
                  <c:v>-0.3</c:v>
                </c:pt>
                <c:pt idx="129">
                  <c:v>-0.1</c:v>
                </c:pt>
                <c:pt idx="130">
                  <c:v>0.5</c:v>
                </c:pt>
                <c:pt idx="131">
                  <c:v>0.9</c:v>
                </c:pt>
                <c:pt idx="132">
                  <c:v>0.9</c:v>
                </c:pt>
                <c:pt idx="133">
                  <c:v>0.8</c:v>
                </c:pt>
                <c:pt idx="134">
                  <c:v>1.6</c:v>
                </c:pt>
                <c:pt idx="135">
                  <c:v>1.6</c:v>
                </c:pt>
                <c:pt idx="136">
                  <c:v>1.7</c:v>
                </c:pt>
                <c:pt idx="137">
                  <c:v>1.5</c:v>
                </c:pt>
                <c:pt idx="138">
                  <c:v>1.7</c:v>
                </c:pt>
                <c:pt idx="139">
                  <c:v>1.6</c:v>
                </c:pt>
                <c:pt idx="140">
                  <c:v>1.9</c:v>
                </c:pt>
                <c:pt idx="141">
                  <c:v>1.9</c:v>
                </c:pt>
                <c:pt idx="142">
                  <c:v>1.9</c:v>
                </c:pt>
                <c:pt idx="143">
                  <c:v>2.2000000000000002</c:v>
                </c:pt>
                <c:pt idx="144">
                  <c:v>2.2999999999999998</c:v>
                </c:pt>
                <c:pt idx="145">
                  <c:v>2.4</c:v>
                </c:pt>
                <c:pt idx="146">
                  <c:v>2.7</c:v>
                </c:pt>
                <c:pt idx="147">
                  <c:v>2.8</c:v>
                </c:pt>
                <c:pt idx="148">
                  <c:v>2.7</c:v>
                </c:pt>
                <c:pt idx="149">
                  <c:v>2.7</c:v>
                </c:pt>
                <c:pt idx="150">
                  <c:v>2.6</c:v>
                </c:pt>
                <c:pt idx="151">
                  <c:v>2.5</c:v>
                </c:pt>
                <c:pt idx="152">
                  <c:v>3</c:v>
                </c:pt>
                <c:pt idx="153">
                  <c:v>3</c:v>
                </c:pt>
                <c:pt idx="154">
                  <c:v>3</c:v>
                </c:pt>
                <c:pt idx="155">
                  <c:v>2.8</c:v>
                </c:pt>
                <c:pt idx="156">
                  <c:v>2.7</c:v>
                </c:pt>
                <c:pt idx="157">
                  <c:v>2.7</c:v>
                </c:pt>
                <c:pt idx="158">
                  <c:v>2.7</c:v>
                </c:pt>
                <c:pt idx="159">
                  <c:v>2.6</c:v>
                </c:pt>
                <c:pt idx="160">
                  <c:v>2.4</c:v>
                </c:pt>
                <c:pt idx="161">
                  <c:v>2.4</c:v>
                </c:pt>
                <c:pt idx="162">
                  <c:v>2.4</c:v>
                </c:pt>
                <c:pt idx="163">
                  <c:v>2.6</c:v>
                </c:pt>
                <c:pt idx="164">
                  <c:v>2.6</c:v>
                </c:pt>
                <c:pt idx="165">
                  <c:v>2.5</c:v>
                </c:pt>
                <c:pt idx="166">
                  <c:v>2.2000000000000002</c:v>
                </c:pt>
                <c:pt idx="167">
                  <c:v>2.2000000000000002</c:v>
                </c:pt>
                <c:pt idx="168">
                  <c:v>2</c:v>
                </c:pt>
                <c:pt idx="169">
                  <c:v>1.9</c:v>
                </c:pt>
                <c:pt idx="170">
                  <c:v>1.7</c:v>
                </c:pt>
                <c:pt idx="171">
                  <c:v>1.2</c:v>
                </c:pt>
                <c:pt idx="172">
                  <c:v>1.4</c:v>
                </c:pt>
                <c:pt idx="173">
                  <c:v>1.6</c:v>
                </c:pt>
                <c:pt idx="174">
                  <c:v>1.6</c:v>
                </c:pt>
                <c:pt idx="175">
                  <c:v>1.3</c:v>
                </c:pt>
                <c:pt idx="176">
                  <c:v>1.1000000000000001</c:v>
                </c:pt>
                <c:pt idx="177">
                  <c:v>0.7</c:v>
                </c:pt>
                <c:pt idx="178">
                  <c:v>0.9</c:v>
                </c:pt>
                <c:pt idx="179">
                  <c:v>0.8</c:v>
                </c:pt>
                <c:pt idx="180">
                  <c:v>0.8</c:v>
                </c:pt>
                <c:pt idx="181">
                  <c:v>0.7</c:v>
                </c:pt>
                <c:pt idx="182">
                  <c:v>0.5</c:v>
                </c:pt>
                <c:pt idx="183">
                  <c:v>0.7</c:v>
                </c:pt>
                <c:pt idx="184">
                  <c:v>0.5</c:v>
                </c:pt>
                <c:pt idx="185">
                  <c:v>0.5</c:v>
                </c:pt>
                <c:pt idx="186">
                  <c:v>0.4</c:v>
                </c:pt>
                <c:pt idx="187">
                  <c:v>0.4</c:v>
                </c:pt>
                <c:pt idx="188">
                  <c:v>0.3</c:v>
                </c:pt>
                <c:pt idx="189">
                  <c:v>0.4</c:v>
                </c:pt>
                <c:pt idx="190">
                  <c:v>0.3</c:v>
                </c:pt>
                <c:pt idx="191">
                  <c:v>-0.2</c:v>
                </c:pt>
                <c:pt idx="192">
                  <c:v>-0.6</c:v>
                </c:pt>
                <c:pt idx="193">
                  <c:v>-0.3</c:v>
                </c:pt>
                <c:pt idx="194">
                  <c:v>-0.1</c:v>
                </c:pt>
                <c:pt idx="195">
                  <c:v>0.2</c:v>
                </c:pt>
                <c:pt idx="196">
                  <c:v>0.6</c:v>
                </c:pt>
                <c:pt idx="197">
                  <c:v>0.5</c:v>
                </c:pt>
                <c:pt idx="198">
                  <c:v>0.5</c:v>
                </c:pt>
                <c:pt idx="199">
                  <c:v>0.4</c:v>
                </c:pt>
                <c:pt idx="200">
                  <c:v>0.2</c:v>
                </c:pt>
                <c:pt idx="201">
                  <c:v>0.4</c:v>
                </c:pt>
                <c:pt idx="202">
                  <c:v>0.1</c:v>
                </c:pt>
                <c:pt idx="203">
                  <c:v>0.3</c:v>
                </c:pt>
                <c:pt idx="204">
                  <c:v>0.3</c:v>
                </c:pt>
                <c:pt idx="205">
                  <c:v>-0.1</c:v>
                </c:pt>
                <c:pt idx="206">
                  <c:v>0</c:v>
                </c:pt>
                <c:pt idx="207">
                  <c:v>-0.3</c:v>
                </c:pt>
                <c:pt idx="208">
                  <c:v>-0.1</c:v>
                </c:pt>
                <c:pt idx="209">
                  <c:v>0</c:v>
                </c:pt>
                <c:pt idx="210">
                  <c:v>0.2</c:v>
                </c:pt>
                <c:pt idx="211">
                  <c:v>0.2</c:v>
                </c:pt>
                <c:pt idx="212">
                  <c:v>0.4</c:v>
                </c:pt>
                <c:pt idx="213">
                  <c:v>0.5</c:v>
                </c:pt>
                <c:pt idx="214">
                  <c:v>0.6</c:v>
                </c:pt>
                <c:pt idx="215">
                  <c:v>1.1000000000000001</c:v>
                </c:pt>
                <c:pt idx="216">
                  <c:v>1.7</c:v>
                </c:pt>
                <c:pt idx="217">
                  <c:v>2</c:v>
                </c:pt>
                <c:pt idx="218">
                  <c:v>1.5</c:v>
                </c:pt>
                <c:pt idx="219">
                  <c:v>1.9</c:v>
                </c:pt>
                <c:pt idx="220">
                  <c:v>1.4</c:v>
                </c:pt>
                <c:pt idx="221">
                  <c:v>1.3</c:v>
                </c:pt>
                <c:pt idx="222">
                  <c:v>1.3</c:v>
                </c:pt>
                <c:pt idx="223">
                  <c:v>1.5</c:v>
                </c:pt>
                <c:pt idx="224">
                  <c:v>1.6</c:v>
                </c:pt>
                <c:pt idx="225">
                  <c:v>1.4</c:v>
                </c:pt>
                <c:pt idx="226">
                  <c:v>1.5</c:v>
                </c:pt>
                <c:pt idx="227">
                  <c:v>1.3</c:v>
                </c:pt>
                <c:pt idx="228">
                  <c:v>1.3</c:v>
                </c:pt>
                <c:pt idx="229">
                  <c:v>1.1000000000000001</c:v>
                </c:pt>
                <c:pt idx="230">
                  <c:v>1.4</c:v>
                </c:pt>
                <c:pt idx="231">
                  <c:v>1.2</c:v>
                </c:pt>
                <c:pt idx="232">
                  <c:v>2</c:v>
                </c:pt>
                <c:pt idx="233">
                  <c:v>2</c:v>
                </c:pt>
                <c:pt idx="234">
                  <c:v>2.2000000000000002</c:v>
                </c:pt>
                <c:pt idx="235">
                  <c:v>2.1</c:v>
                </c:pt>
                <c:pt idx="236">
                  <c:v>2.1</c:v>
                </c:pt>
                <c:pt idx="237">
                  <c:v>2.2999999999999998</c:v>
                </c:pt>
                <c:pt idx="238">
                  <c:v>1.9</c:v>
                </c:pt>
                <c:pt idx="239">
                  <c:v>1.5</c:v>
                </c:pt>
                <c:pt idx="240">
                  <c:v>1.4</c:v>
                </c:pt>
                <c:pt idx="241">
                  <c:v>1.5</c:v>
                </c:pt>
                <c:pt idx="242">
                  <c:v>1.4</c:v>
                </c:pt>
                <c:pt idx="243">
                  <c:v>1.7</c:v>
                </c:pt>
                <c:pt idx="244">
                  <c:v>1.2</c:v>
                </c:pt>
                <c:pt idx="245">
                  <c:v>1.3</c:v>
                </c:pt>
                <c:pt idx="246">
                  <c:v>1</c:v>
                </c:pt>
                <c:pt idx="247">
                  <c:v>1</c:v>
                </c:pt>
                <c:pt idx="248">
                  <c:v>0.8</c:v>
                </c:pt>
                <c:pt idx="249">
                  <c:v>0.7</c:v>
                </c:pt>
                <c:pt idx="250">
                  <c:v>1</c:v>
                </c:pt>
                <c:pt idx="251">
                  <c:v>1.3</c:v>
                </c:pt>
                <c:pt idx="252">
                  <c:v>1.4</c:v>
                </c:pt>
                <c:pt idx="253">
                  <c:v>1.2</c:v>
                </c:pt>
                <c:pt idx="254">
                  <c:v>0.7</c:v>
                </c:pt>
                <c:pt idx="255">
                  <c:v>0.3</c:v>
                </c:pt>
                <c:pt idx="256">
                  <c:v>0.1</c:v>
                </c:pt>
                <c:pt idx="257">
                  <c:v>0.3</c:v>
                </c:pt>
                <c:pt idx="258" formatCode="#,##0.0">
                  <c:v>0.4</c:v>
                </c:pt>
                <c:pt idx="259" formatCode="#,##0.0">
                  <c:v>-0.2</c:v>
                </c:pt>
                <c:pt idx="260" formatCode="#,##0.0">
                  <c:v>-0.3</c:v>
                </c:pt>
                <c:pt idx="261" formatCode="#,##0.0">
                  <c:v>-0.3</c:v>
                </c:pt>
                <c:pt idx="262" formatCode="#,##0.0">
                  <c:v>-0.3</c:v>
                </c:pt>
                <c:pt idx="263" formatCode="#,##0.0">
                  <c:v>-0.3</c:v>
                </c:pt>
                <c:pt idx="264" formatCode="#,##0.0">
                  <c:v>0.9</c:v>
                </c:pt>
                <c:pt idx="265" formatCode="#,##0.0">
                  <c:v>0.9</c:v>
                </c:pt>
                <c:pt idx="266" formatCode="#,##0.0">
                  <c:v>1.3</c:v>
                </c:pt>
                <c:pt idx="267" formatCode="#,##0.0">
                  <c:v>1.6</c:v>
                </c:pt>
                <c:pt idx="268" formatCode="#,##0.0">
                  <c:v>2</c:v>
                </c:pt>
                <c:pt idx="269" formatCode="#,##0.0">
                  <c:v>1.9</c:v>
                </c:pt>
                <c:pt idx="270" formatCode="#,##0.0">
                  <c:v>2.2000000000000002</c:v>
                </c:pt>
                <c:pt idx="271" formatCode="#,##0.0">
                  <c:v>3</c:v>
                </c:pt>
                <c:pt idx="272" formatCode="#,##0.0">
                  <c:v>3.4</c:v>
                </c:pt>
                <c:pt idx="273" formatCode="#,##0.0">
                  <c:v>4.0999999999999996</c:v>
                </c:pt>
                <c:pt idx="274" formatCode="#,##0.0">
                  <c:v>4.9000000000000004</c:v>
                </c:pt>
                <c:pt idx="275" formatCode="#,##0.0">
                  <c:v>5</c:v>
                </c:pt>
                <c:pt idx="276" formatCode="#,##0.0">
                  <c:v>5.0999999999999996</c:v>
                </c:pt>
                <c:pt idx="277" formatCode="#,##0.0">
                  <c:v>5.9</c:v>
                </c:pt>
                <c:pt idx="278" formatCode="#,##0.0">
                  <c:v>7.4</c:v>
                </c:pt>
                <c:pt idx="279" formatCode="#,##0.0">
                  <c:v>7.4</c:v>
                </c:pt>
                <c:pt idx="280" formatCode="#,##0.0">
                  <c:v>8.1</c:v>
                </c:pt>
                <c:pt idx="281" formatCode="#,##0.0">
                  <c:v>8.6</c:v>
                </c:pt>
                <c:pt idx="282" formatCode="#,##0.0">
                  <c:v>8.9</c:v>
                </c:pt>
              </c:numCache>
            </c:numRef>
          </c:val>
          <c:smooth val="0"/>
          <c:extLst>
            <c:ext xmlns:c16="http://schemas.microsoft.com/office/drawing/2014/chart" uri="{C3380CC4-5D6E-409C-BE32-E72D297353CC}">
              <c16:uniqueId val="{00000003-E41E-4A65-89EA-E3C5E9D9CFE1}"/>
            </c:ext>
          </c:extLst>
        </c:ser>
        <c:ser>
          <c:idx val="4"/>
          <c:order val="4"/>
          <c:tx>
            <c:strRef>
              <c:f>Tabelle1!$F$3</c:f>
              <c:strCache>
                <c:ptCount val="1"/>
                <c:pt idx="0">
                  <c:v>Kerninflation</c:v>
                </c:pt>
              </c:strCache>
            </c:strRef>
          </c:tx>
          <c:spPr>
            <a:ln w="28575" cap="rnd">
              <a:solidFill>
                <a:srgbClr val="FF0000"/>
              </a:solidFill>
              <a:prstDash val="sysDot"/>
              <a:round/>
            </a:ln>
            <a:effectLst/>
          </c:spPr>
          <c:marker>
            <c:symbol val="none"/>
          </c:marker>
          <c:cat>
            <c:strRef>
              <c:f>Tabelle1!$A$4:$A$286</c:f>
              <c:strCache>
                <c:ptCount val="283"/>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2020-07</c:v>
                </c:pt>
              </c:strCache>
            </c:strRef>
          </c:cat>
          <c:val>
            <c:numRef>
              <c:f>Tabelle1!$F$4:$F$286</c:f>
              <c:numCache>
                <c:formatCode>General</c:formatCode>
                <c:ptCount val="283"/>
                <c:pt idx="35">
                  <c:v>2.6</c:v>
                </c:pt>
                <c:pt idx="36">
                  <c:v>2.7</c:v>
                </c:pt>
                <c:pt idx="37">
                  <c:v>2.7</c:v>
                </c:pt>
                <c:pt idx="38">
                  <c:v>2.6</c:v>
                </c:pt>
                <c:pt idx="39">
                  <c:v>2.4</c:v>
                </c:pt>
                <c:pt idx="40">
                  <c:v>2.5</c:v>
                </c:pt>
                <c:pt idx="41">
                  <c:v>2.4</c:v>
                </c:pt>
                <c:pt idx="42">
                  <c:v>2.4</c:v>
                </c:pt>
                <c:pt idx="43">
                  <c:v>2.4</c:v>
                </c:pt>
                <c:pt idx="44">
                  <c:v>2.2999999999999998</c:v>
                </c:pt>
                <c:pt idx="45">
                  <c:v>2.2000000000000002</c:v>
                </c:pt>
                <c:pt idx="46">
                  <c:v>2.2000000000000002</c:v>
                </c:pt>
                <c:pt idx="47">
                  <c:v>2.2000000000000002</c:v>
                </c:pt>
                <c:pt idx="48">
                  <c:v>1.9</c:v>
                </c:pt>
                <c:pt idx="49">
                  <c:v>2</c:v>
                </c:pt>
                <c:pt idx="50">
                  <c:v>2</c:v>
                </c:pt>
                <c:pt idx="51">
                  <c:v>2.1</c:v>
                </c:pt>
                <c:pt idx="52">
                  <c:v>1.9</c:v>
                </c:pt>
                <c:pt idx="53">
                  <c:v>1.9</c:v>
                </c:pt>
                <c:pt idx="54">
                  <c:v>1.8</c:v>
                </c:pt>
                <c:pt idx="55">
                  <c:v>1.9</c:v>
                </c:pt>
                <c:pt idx="56">
                  <c:v>2</c:v>
                </c:pt>
                <c:pt idx="57">
                  <c:v>2</c:v>
                </c:pt>
                <c:pt idx="58">
                  <c:v>2</c:v>
                </c:pt>
                <c:pt idx="59">
                  <c:v>1.9</c:v>
                </c:pt>
                <c:pt idx="60">
                  <c:v>1.9</c:v>
                </c:pt>
                <c:pt idx="61">
                  <c:v>2</c:v>
                </c:pt>
                <c:pt idx="62">
                  <c:v>2.1</c:v>
                </c:pt>
                <c:pt idx="63">
                  <c:v>2.1</c:v>
                </c:pt>
                <c:pt idx="64">
                  <c:v>2.1</c:v>
                </c:pt>
                <c:pt idx="65">
                  <c:v>2.1</c:v>
                </c:pt>
                <c:pt idx="66">
                  <c:v>2.1</c:v>
                </c:pt>
                <c:pt idx="67">
                  <c:v>2.1</c:v>
                </c:pt>
                <c:pt idx="68">
                  <c:v>2</c:v>
                </c:pt>
                <c:pt idx="69">
                  <c:v>2</c:v>
                </c:pt>
                <c:pt idx="70">
                  <c:v>1.9</c:v>
                </c:pt>
                <c:pt idx="71">
                  <c:v>2</c:v>
                </c:pt>
                <c:pt idx="72">
                  <c:v>1.8</c:v>
                </c:pt>
                <c:pt idx="73">
                  <c:v>1.6</c:v>
                </c:pt>
                <c:pt idx="74">
                  <c:v>1.6</c:v>
                </c:pt>
                <c:pt idx="75">
                  <c:v>1.4</c:v>
                </c:pt>
                <c:pt idx="76">
                  <c:v>1.6</c:v>
                </c:pt>
                <c:pt idx="77">
                  <c:v>1.4</c:v>
                </c:pt>
                <c:pt idx="78">
                  <c:v>1.3</c:v>
                </c:pt>
                <c:pt idx="79">
                  <c:v>1.3</c:v>
                </c:pt>
                <c:pt idx="80">
                  <c:v>1.4</c:v>
                </c:pt>
                <c:pt idx="81">
                  <c:v>1.5</c:v>
                </c:pt>
                <c:pt idx="82">
                  <c:v>1.5</c:v>
                </c:pt>
                <c:pt idx="83">
                  <c:v>1.4</c:v>
                </c:pt>
                <c:pt idx="84">
                  <c:v>1.3</c:v>
                </c:pt>
                <c:pt idx="85">
                  <c:v>1.3</c:v>
                </c:pt>
                <c:pt idx="86">
                  <c:v>1.4</c:v>
                </c:pt>
                <c:pt idx="87">
                  <c:v>1.6</c:v>
                </c:pt>
                <c:pt idx="88">
                  <c:v>1.5</c:v>
                </c:pt>
                <c:pt idx="89">
                  <c:v>1.6</c:v>
                </c:pt>
                <c:pt idx="90">
                  <c:v>1.6</c:v>
                </c:pt>
                <c:pt idx="91">
                  <c:v>1.5</c:v>
                </c:pt>
                <c:pt idx="92">
                  <c:v>1.6</c:v>
                </c:pt>
                <c:pt idx="93">
                  <c:v>1.7</c:v>
                </c:pt>
                <c:pt idx="94">
                  <c:v>1.7</c:v>
                </c:pt>
                <c:pt idx="95">
                  <c:v>1.7</c:v>
                </c:pt>
                <c:pt idx="96">
                  <c:v>1.8</c:v>
                </c:pt>
                <c:pt idx="97">
                  <c:v>1.9</c:v>
                </c:pt>
                <c:pt idx="98">
                  <c:v>1.9</c:v>
                </c:pt>
                <c:pt idx="99">
                  <c:v>2</c:v>
                </c:pt>
                <c:pt idx="100">
                  <c:v>2</c:v>
                </c:pt>
                <c:pt idx="101">
                  <c:v>1.9</c:v>
                </c:pt>
                <c:pt idx="102">
                  <c:v>1.9</c:v>
                </c:pt>
                <c:pt idx="103">
                  <c:v>2</c:v>
                </c:pt>
                <c:pt idx="104">
                  <c:v>2</c:v>
                </c:pt>
                <c:pt idx="105">
                  <c:v>2.2000000000000002</c:v>
                </c:pt>
                <c:pt idx="106">
                  <c:v>2.2999999999999998</c:v>
                </c:pt>
                <c:pt idx="107">
                  <c:v>2.4</c:v>
                </c:pt>
                <c:pt idx="108">
                  <c:v>2.4</c:v>
                </c:pt>
                <c:pt idx="109">
                  <c:v>2.5</c:v>
                </c:pt>
                <c:pt idx="110">
                  <c:v>2.7</c:v>
                </c:pt>
                <c:pt idx="111">
                  <c:v>2.4</c:v>
                </c:pt>
                <c:pt idx="112">
                  <c:v>2.5</c:v>
                </c:pt>
                <c:pt idx="113">
                  <c:v>2.6</c:v>
                </c:pt>
                <c:pt idx="114">
                  <c:v>2.6</c:v>
                </c:pt>
                <c:pt idx="115">
                  <c:v>2.7</c:v>
                </c:pt>
                <c:pt idx="116">
                  <c:v>2.6</c:v>
                </c:pt>
                <c:pt idx="117">
                  <c:v>2.4</c:v>
                </c:pt>
                <c:pt idx="118">
                  <c:v>2.2999999999999998</c:v>
                </c:pt>
                <c:pt idx="119">
                  <c:v>2.2000000000000002</c:v>
                </c:pt>
                <c:pt idx="120">
                  <c:v>1.8</c:v>
                </c:pt>
                <c:pt idx="121">
                  <c:v>1.8</c:v>
                </c:pt>
                <c:pt idx="122">
                  <c:v>1.5</c:v>
                </c:pt>
                <c:pt idx="123">
                  <c:v>1.7</c:v>
                </c:pt>
                <c:pt idx="124">
                  <c:v>1.5</c:v>
                </c:pt>
                <c:pt idx="125">
                  <c:v>1.4</c:v>
                </c:pt>
                <c:pt idx="126">
                  <c:v>1.2</c:v>
                </c:pt>
                <c:pt idx="127">
                  <c:v>1.2</c:v>
                </c:pt>
                <c:pt idx="128">
                  <c:v>1.1000000000000001</c:v>
                </c:pt>
                <c:pt idx="129">
                  <c:v>1</c:v>
                </c:pt>
                <c:pt idx="130">
                  <c:v>0.9</c:v>
                </c:pt>
                <c:pt idx="131">
                  <c:v>1</c:v>
                </c:pt>
                <c:pt idx="132">
                  <c:v>0.7</c:v>
                </c:pt>
                <c:pt idx="133">
                  <c:v>0.7</c:v>
                </c:pt>
                <c:pt idx="134">
                  <c:v>1</c:v>
                </c:pt>
                <c:pt idx="135">
                  <c:v>0.8</c:v>
                </c:pt>
                <c:pt idx="136">
                  <c:v>0.9</c:v>
                </c:pt>
                <c:pt idx="137">
                  <c:v>0.9</c:v>
                </c:pt>
                <c:pt idx="138">
                  <c:v>0.9</c:v>
                </c:pt>
                <c:pt idx="139">
                  <c:v>0.9</c:v>
                </c:pt>
                <c:pt idx="140">
                  <c:v>1.1000000000000001</c:v>
                </c:pt>
                <c:pt idx="141">
                  <c:v>1.1000000000000001</c:v>
                </c:pt>
                <c:pt idx="142">
                  <c:v>1.1000000000000001</c:v>
                </c:pt>
                <c:pt idx="143">
                  <c:v>1.1000000000000001</c:v>
                </c:pt>
                <c:pt idx="144">
                  <c:v>1.2</c:v>
                </c:pt>
                <c:pt idx="145">
                  <c:v>1.1000000000000001</c:v>
                </c:pt>
                <c:pt idx="146">
                  <c:v>1.5</c:v>
                </c:pt>
                <c:pt idx="147">
                  <c:v>1.8</c:v>
                </c:pt>
                <c:pt idx="148">
                  <c:v>1.7</c:v>
                </c:pt>
                <c:pt idx="149">
                  <c:v>1.8</c:v>
                </c:pt>
                <c:pt idx="150">
                  <c:v>1.6</c:v>
                </c:pt>
                <c:pt idx="151">
                  <c:v>1.6</c:v>
                </c:pt>
                <c:pt idx="152">
                  <c:v>2</c:v>
                </c:pt>
                <c:pt idx="153">
                  <c:v>2</c:v>
                </c:pt>
                <c:pt idx="154">
                  <c:v>2</c:v>
                </c:pt>
                <c:pt idx="155">
                  <c:v>2.1</c:v>
                </c:pt>
                <c:pt idx="156">
                  <c:v>2</c:v>
                </c:pt>
                <c:pt idx="157">
                  <c:v>2</c:v>
                </c:pt>
                <c:pt idx="158">
                  <c:v>2</c:v>
                </c:pt>
                <c:pt idx="159">
                  <c:v>1.9</c:v>
                </c:pt>
                <c:pt idx="160">
                  <c:v>1.9</c:v>
                </c:pt>
                <c:pt idx="161">
                  <c:v>1.9</c:v>
                </c:pt>
                <c:pt idx="162">
                  <c:v>1.9</c:v>
                </c:pt>
                <c:pt idx="163">
                  <c:v>1.7</c:v>
                </c:pt>
                <c:pt idx="164">
                  <c:v>1.7</c:v>
                </c:pt>
                <c:pt idx="165">
                  <c:v>1.7</c:v>
                </c:pt>
                <c:pt idx="166">
                  <c:v>1.6</c:v>
                </c:pt>
                <c:pt idx="167">
                  <c:v>1.7</c:v>
                </c:pt>
                <c:pt idx="168">
                  <c:v>1.6</c:v>
                </c:pt>
                <c:pt idx="169">
                  <c:v>1.5</c:v>
                </c:pt>
                <c:pt idx="170">
                  <c:v>1.7</c:v>
                </c:pt>
                <c:pt idx="171">
                  <c:v>1.2</c:v>
                </c:pt>
                <c:pt idx="172">
                  <c:v>1.4</c:v>
                </c:pt>
                <c:pt idx="173">
                  <c:v>1.4</c:v>
                </c:pt>
                <c:pt idx="174">
                  <c:v>1.4</c:v>
                </c:pt>
                <c:pt idx="175">
                  <c:v>1.4</c:v>
                </c:pt>
                <c:pt idx="176">
                  <c:v>1.3</c:v>
                </c:pt>
                <c:pt idx="177">
                  <c:v>1.1000000000000001</c:v>
                </c:pt>
                <c:pt idx="178">
                  <c:v>1.1000000000000001</c:v>
                </c:pt>
                <c:pt idx="179">
                  <c:v>0.9</c:v>
                </c:pt>
                <c:pt idx="180">
                  <c:v>1</c:v>
                </c:pt>
                <c:pt idx="181">
                  <c:v>1.1000000000000001</c:v>
                </c:pt>
                <c:pt idx="182">
                  <c:v>0.9</c:v>
                </c:pt>
                <c:pt idx="183">
                  <c:v>1.1000000000000001</c:v>
                </c:pt>
                <c:pt idx="184">
                  <c:v>0.8</c:v>
                </c:pt>
                <c:pt idx="185">
                  <c:v>0.8</c:v>
                </c:pt>
                <c:pt idx="186">
                  <c:v>0.8</c:v>
                </c:pt>
                <c:pt idx="187">
                  <c:v>0.9</c:v>
                </c:pt>
                <c:pt idx="188">
                  <c:v>0.7</c:v>
                </c:pt>
                <c:pt idx="189">
                  <c:v>0.7</c:v>
                </c:pt>
                <c:pt idx="190">
                  <c:v>0.6</c:v>
                </c:pt>
                <c:pt idx="191">
                  <c:v>0.7</c:v>
                </c:pt>
                <c:pt idx="192">
                  <c:v>0.5</c:v>
                </c:pt>
                <c:pt idx="193">
                  <c:v>0.6</c:v>
                </c:pt>
                <c:pt idx="194">
                  <c:v>0.6</c:v>
                </c:pt>
                <c:pt idx="195">
                  <c:v>0.9</c:v>
                </c:pt>
                <c:pt idx="196">
                  <c:v>1.1000000000000001</c:v>
                </c:pt>
                <c:pt idx="197">
                  <c:v>1.1000000000000001</c:v>
                </c:pt>
                <c:pt idx="198">
                  <c:v>1.2</c:v>
                </c:pt>
                <c:pt idx="199">
                  <c:v>1.2</c:v>
                </c:pt>
                <c:pt idx="200">
                  <c:v>1.1000000000000001</c:v>
                </c:pt>
                <c:pt idx="201">
                  <c:v>1.3</c:v>
                </c:pt>
                <c:pt idx="202">
                  <c:v>0.8</c:v>
                </c:pt>
                <c:pt idx="203">
                  <c:v>0.8</c:v>
                </c:pt>
                <c:pt idx="204">
                  <c:v>0.9</c:v>
                </c:pt>
                <c:pt idx="205">
                  <c:v>0.8</c:v>
                </c:pt>
                <c:pt idx="206">
                  <c:v>0.9</c:v>
                </c:pt>
                <c:pt idx="207">
                  <c:v>0.7</c:v>
                </c:pt>
                <c:pt idx="208">
                  <c:v>0.7</c:v>
                </c:pt>
                <c:pt idx="209">
                  <c:v>0.7</c:v>
                </c:pt>
                <c:pt idx="210">
                  <c:v>0.8</c:v>
                </c:pt>
                <c:pt idx="211">
                  <c:v>0.7</c:v>
                </c:pt>
                <c:pt idx="212">
                  <c:v>0.7</c:v>
                </c:pt>
                <c:pt idx="213">
                  <c:v>0.7</c:v>
                </c:pt>
                <c:pt idx="214">
                  <c:v>0.8</c:v>
                </c:pt>
                <c:pt idx="215">
                  <c:v>0.8</c:v>
                </c:pt>
                <c:pt idx="216">
                  <c:v>0.9</c:v>
                </c:pt>
                <c:pt idx="217">
                  <c:v>0.8</c:v>
                </c:pt>
                <c:pt idx="218">
                  <c:v>0.8</c:v>
                </c:pt>
                <c:pt idx="219">
                  <c:v>1.2</c:v>
                </c:pt>
                <c:pt idx="220">
                  <c:v>1</c:v>
                </c:pt>
                <c:pt idx="221">
                  <c:v>1.3</c:v>
                </c:pt>
                <c:pt idx="222">
                  <c:v>1.3</c:v>
                </c:pt>
                <c:pt idx="223">
                  <c:v>1.3</c:v>
                </c:pt>
                <c:pt idx="224">
                  <c:v>1.3</c:v>
                </c:pt>
                <c:pt idx="225">
                  <c:v>1.1000000000000001</c:v>
                </c:pt>
                <c:pt idx="226">
                  <c:v>1.1000000000000001</c:v>
                </c:pt>
                <c:pt idx="227">
                  <c:v>1.1000000000000001</c:v>
                </c:pt>
                <c:pt idx="228">
                  <c:v>1.2</c:v>
                </c:pt>
                <c:pt idx="229">
                  <c:v>1.2</c:v>
                </c:pt>
                <c:pt idx="230">
                  <c:v>1.4</c:v>
                </c:pt>
                <c:pt idx="231">
                  <c:v>1.1000000000000001</c:v>
                </c:pt>
                <c:pt idx="232">
                  <c:v>1.4</c:v>
                </c:pt>
                <c:pt idx="233">
                  <c:v>1.2</c:v>
                </c:pt>
                <c:pt idx="234">
                  <c:v>1.3</c:v>
                </c:pt>
                <c:pt idx="235">
                  <c:v>1.2</c:v>
                </c:pt>
                <c:pt idx="236">
                  <c:v>1.2</c:v>
                </c:pt>
                <c:pt idx="237">
                  <c:v>1.3</c:v>
                </c:pt>
                <c:pt idx="238">
                  <c:v>1.1000000000000001</c:v>
                </c:pt>
                <c:pt idx="239">
                  <c:v>1.1000000000000001</c:v>
                </c:pt>
                <c:pt idx="240">
                  <c:v>1.2</c:v>
                </c:pt>
                <c:pt idx="241">
                  <c:v>1.2</c:v>
                </c:pt>
                <c:pt idx="242">
                  <c:v>1</c:v>
                </c:pt>
                <c:pt idx="243">
                  <c:v>1.4</c:v>
                </c:pt>
                <c:pt idx="244">
                  <c:v>1</c:v>
                </c:pt>
                <c:pt idx="245">
                  <c:v>1.3</c:v>
                </c:pt>
                <c:pt idx="246">
                  <c:v>1.1000000000000001</c:v>
                </c:pt>
                <c:pt idx="247">
                  <c:v>1.1000000000000001</c:v>
                </c:pt>
                <c:pt idx="248">
                  <c:v>1.2</c:v>
                </c:pt>
                <c:pt idx="249">
                  <c:v>1.2</c:v>
                </c:pt>
                <c:pt idx="250">
                  <c:v>1.4</c:v>
                </c:pt>
                <c:pt idx="251">
                  <c:v>1.4</c:v>
                </c:pt>
                <c:pt idx="252">
                  <c:v>1.3</c:v>
                </c:pt>
                <c:pt idx="253">
                  <c:v>1.4</c:v>
                </c:pt>
                <c:pt idx="254">
                  <c:v>1.3</c:v>
                </c:pt>
                <c:pt idx="255">
                  <c:v>1.2</c:v>
                </c:pt>
                <c:pt idx="256">
                  <c:v>1.2</c:v>
                </c:pt>
                <c:pt idx="257">
                  <c:v>1.1000000000000001</c:v>
                </c:pt>
                <c:pt idx="258" formatCode="#,##0.0">
                  <c:v>1.3</c:v>
                </c:pt>
                <c:pt idx="259" formatCode="#,##0.0">
                  <c:v>0.6</c:v>
                </c:pt>
                <c:pt idx="260" formatCode="#,##0.0">
                  <c:v>0.4</c:v>
                </c:pt>
                <c:pt idx="261" formatCode="#,##0.0">
                  <c:v>0.4</c:v>
                </c:pt>
                <c:pt idx="262" formatCode="#,##0.0">
                  <c:v>0.4</c:v>
                </c:pt>
                <c:pt idx="263" formatCode="#,##0.0">
                  <c:v>0.4</c:v>
                </c:pt>
                <c:pt idx="264" formatCode="#,##0.0">
                  <c:v>1.4</c:v>
                </c:pt>
                <c:pt idx="265" formatCode="#,##0.0">
                  <c:v>1.2</c:v>
                </c:pt>
                <c:pt idx="266" formatCode="#,##0.0">
                  <c:v>0.9</c:v>
                </c:pt>
                <c:pt idx="267" formatCode="#,##0.0">
                  <c:v>0.8</c:v>
                </c:pt>
                <c:pt idx="268" formatCode="#,##0.0">
                  <c:v>0.9</c:v>
                </c:pt>
                <c:pt idx="269" formatCode="#,##0.0">
                  <c:v>0.9</c:v>
                </c:pt>
                <c:pt idx="270" formatCode="#,##0.0">
                  <c:v>0.9</c:v>
                </c:pt>
                <c:pt idx="271" formatCode="#,##0.0">
                  <c:v>1.6</c:v>
                </c:pt>
                <c:pt idx="272" formatCode="#,##0.0">
                  <c:v>1.9</c:v>
                </c:pt>
                <c:pt idx="273" formatCode="#,##0.0">
                  <c:v>2.1</c:v>
                </c:pt>
                <c:pt idx="274" formatCode="#,##0.0">
                  <c:v>2.6</c:v>
                </c:pt>
                <c:pt idx="275" formatCode="#,##0.0">
                  <c:v>2.7</c:v>
                </c:pt>
                <c:pt idx="276" formatCode="#,##0.0">
                  <c:v>2.5</c:v>
                </c:pt>
                <c:pt idx="277" formatCode="#,##0.0">
                  <c:v>2.9</c:v>
                </c:pt>
                <c:pt idx="278" formatCode="#,##0.0">
                  <c:v>3.3</c:v>
                </c:pt>
                <c:pt idx="279" formatCode="#,##0.0">
                  <c:v>4</c:v>
                </c:pt>
                <c:pt idx="280" formatCode="#,##0.0">
                  <c:v>4.5999999999999996</c:v>
                </c:pt>
                <c:pt idx="281" formatCode="#,##0.0">
                  <c:v>4.8</c:v>
                </c:pt>
              </c:numCache>
            </c:numRef>
          </c:val>
          <c:smooth val="0"/>
          <c:extLst>
            <c:ext xmlns:c16="http://schemas.microsoft.com/office/drawing/2014/chart" uri="{C3380CC4-5D6E-409C-BE32-E72D297353CC}">
              <c16:uniqueId val="{00000004-E41E-4A65-89EA-E3C5E9D9CFE1}"/>
            </c:ext>
          </c:extLst>
        </c:ser>
        <c:dLbls>
          <c:showLegendKey val="0"/>
          <c:showVal val="0"/>
          <c:showCatName val="0"/>
          <c:showSerName val="0"/>
          <c:showPercent val="0"/>
          <c:showBubbleSize val="0"/>
        </c:dLbls>
        <c:smooth val="0"/>
        <c:axId val="426135672"/>
        <c:axId val="426136328"/>
      </c:lineChart>
      <c:catAx>
        <c:axId val="426135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6136328"/>
        <c:crosses val="autoZero"/>
        <c:auto val="1"/>
        <c:lblAlgn val="ctr"/>
        <c:lblOffset val="100"/>
        <c:noMultiLvlLbl val="0"/>
      </c:catAx>
      <c:valAx>
        <c:axId val="426136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6135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baseline="0" dirty="0">
                <a:effectLst/>
              </a:rPr>
              <a:t>Zentralbankzinsen in Deutschland (bis 1998) und der Eurozone (ab 1999)</a:t>
            </a:r>
            <a:br>
              <a:rPr lang="de-DE" sz="1400" b="0" i="0" baseline="0" dirty="0">
                <a:effectLst/>
              </a:rPr>
            </a:br>
            <a:r>
              <a:rPr lang="de-DE" sz="1400" b="0" i="0" baseline="0" dirty="0">
                <a:effectLst/>
              </a:rPr>
              <a:t>für Lombardgeschäfte und Hauptrefinanzierungsfazilität </a:t>
            </a:r>
            <a:br>
              <a:rPr lang="de-DE" sz="1400" b="0" i="0" baseline="0" dirty="0">
                <a:effectLst/>
              </a:rPr>
            </a:br>
            <a:r>
              <a:rPr lang="de-DE" sz="1000" b="0" i="0" baseline="0" dirty="0">
                <a:effectLst/>
              </a:rPr>
              <a:t>[Laufzeit typisch bis 90 Tage (atypisch bis 3 Jahre)]</a:t>
            </a:r>
          </a:p>
          <a:p>
            <a:pPr>
              <a:defRPr/>
            </a:pPr>
            <a:r>
              <a:rPr lang="de-DE" sz="1400" b="0" i="0" baseline="0" dirty="0">
                <a:effectLst/>
              </a:rPr>
              <a:t>sowie Rendite 10-jähriger Bundesanleihen</a:t>
            </a:r>
          </a:p>
          <a:p>
            <a:pPr>
              <a:defRPr/>
            </a:pPr>
            <a:endParaRPr lang="de-DE" sz="1400" dirty="0">
              <a:effectLst/>
            </a:endParaRPr>
          </a:p>
        </c:rich>
      </c:tx>
      <c:layout>
        <c:manualLayout>
          <c:xMode val="edge"/>
          <c:yMode val="edge"/>
          <c:x val="0.13136066404701324"/>
          <c:y val="3.47071583514099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v>Zentralbankzinsen</c:v>
          </c:tx>
          <c:spPr>
            <a:ln w="28575" cap="rnd">
              <a:solidFill>
                <a:schemeClr val="accent1"/>
              </a:solidFill>
              <a:round/>
            </a:ln>
            <a:effectLst/>
          </c:spPr>
          <c:marker>
            <c:symbol val="none"/>
          </c:marker>
          <c:cat>
            <c:strRef>
              <c:f>Tabelle1!$A$6:$A$869</c:f>
              <c:strCache>
                <c:ptCount val="864"/>
                <c:pt idx="0">
                  <c:v>1948-07</c:v>
                </c:pt>
                <c:pt idx="1">
                  <c:v>1948-08</c:v>
                </c:pt>
                <c:pt idx="2">
                  <c:v>1948-09</c:v>
                </c:pt>
                <c:pt idx="3">
                  <c:v>1948-10</c:v>
                </c:pt>
                <c:pt idx="4">
                  <c:v>1948-11</c:v>
                </c:pt>
                <c:pt idx="5">
                  <c:v>1948-12</c:v>
                </c:pt>
                <c:pt idx="6">
                  <c:v>1949-01</c:v>
                </c:pt>
                <c:pt idx="7">
                  <c:v>1949-02</c:v>
                </c:pt>
                <c:pt idx="8">
                  <c:v>1949-03</c:v>
                </c:pt>
                <c:pt idx="9">
                  <c:v>1949-04</c:v>
                </c:pt>
                <c:pt idx="10">
                  <c:v>1949-05</c:v>
                </c:pt>
                <c:pt idx="11">
                  <c:v>1949-06</c:v>
                </c:pt>
                <c:pt idx="12">
                  <c:v>1949-07</c:v>
                </c:pt>
                <c:pt idx="13">
                  <c:v>1949-08</c:v>
                </c:pt>
                <c:pt idx="14">
                  <c:v>1949-09</c:v>
                </c:pt>
                <c:pt idx="15">
                  <c:v>1949-10</c:v>
                </c:pt>
                <c:pt idx="16">
                  <c:v>1949-11</c:v>
                </c:pt>
                <c:pt idx="17">
                  <c:v>1949-12</c:v>
                </c:pt>
                <c:pt idx="18">
                  <c:v>1950-01</c:v>
                </c:pt>
                <c:pt idx="19">
                  <c:v>1950-02</c:v>
                </c:pt>
                <c:pt idx="20">
                  <c:v>1950-03</c:v>
                </c:pt>
                <c:pt idx="21">
                  <c:v>1950-04</c:v>
                </c:pt>
                <c:pt idx="22">
                  <c:v>1950-05</c:v>
                </c:pt>
                <c:pt idx="23">
                  <c:v>1950-06</c:v>
                </c:pt>
                <c:pt idx="24">
                  <c:v>1950-07</c:v>
                </c:pt>
                <c:pt idx="25">
                  <c:v>1950-08</c:v>
                </c:pt>
                <c:pt idx="26">
                  <c:v>1950-09</c:v>
                </c:pt>
                <c:pt idx="27">
                  <c:v>1950-10</c:v>
                </c:pt>
                <c:pt idx="28">
                  <c:v>1950-11</c:v>
                </c:pt>
                <c:pt idx="29">
                  <c:v>1950-12</c:v>
                </c:pt>
                <c:pt idx="30">
                  <c:v>1951-01</c:v>
                </c:pt>
                <c:pt idx="31">
                  <c:v>1951-02</c:v>
                </c:pt>
                <c:pt idx="32">
                  <c:v>1951-03</c:v>
                </c:pt>
                <c:pt idx="33">
                  <c:v>1951-04</c:v>
                </c:pt>
                <c:pt idx="34">
                  <c:v>1951-05</c:v>
                </c:pt>
                <c:pt idx="35">
                  <c:v>1951-06</c:v>
                </c:pt>
                <c:pt idx="36">
                  <c:v>1951-07</c:v>
                </c:pt>
                <c:pt idx="37">
                  <c:v>1951-08</c:v>
                </c:pt>
                <c:pt idx="38">
                  <c:v>1951-09</c:v>
                </c:pt>
                <c:pt idx="39">
                  <c:v>1951-10</c:v>
                </c:pt>
                <c:pt idx="40">
                  <c:v>1951-11</c:v>
                </c:pt>
                <c:pt idx="41">
                  <c:v>1951-12</c:v>
                </c:pt>
                <c:pt idx="42">
                  <c:v>1952-01</c:v>
                </c:pt>
                <c:pt idx="43">
                  <c:v>1952-02</c:v>
                </c:pt>
                <c:pt idx="44">
                  <c:v>1952-03</c:v>
                </c:pt>
                <c:pt idx="45">
                  <c:v>1952-04</c:v>
                </c:pt>
                <c:pt idx="46">
                  <c:v>1952-05</c:v>
                </c:pt>
                <c:pt idx="47">
                  <c:v>1952-06</c:v>
                </c:pt>
                <c:pt idx="48">
                  <c:v>1952-07</c:v>
                </c:pt>
                <c:pt idx="49">
                  <c:v>1952-08</c:v>
                </c:pt>
                <c:pt idx="50">
                  <c:v>1952-09</c:v>
                </c:pt>
                <c:pt idx="51">
                  <c:v>1952-10</c:v>
                </c:pt>
                <c:pt idx="52">
                  <c:v>1952-11</c:v>
                </c:pt>
                <c:pt idx="53">
                  <c:v>1952-12</c:v>
                </c:pt>
                <c:pt idx="54">
                  <c:v>1953-01</c:v>
                </c:pt>
                <c:pt idx="55">
                  <c:v>1953-02</c:v>
                </c:pt>
                <c:pt idx="56">
                  <c:v>1953-03</c:v>
                </c:pt>
                <c:pt idx="57">
                  <c:v>1953-04</c:v>
                </c:pt>
                <c:pt idx="58">
                  <c:v>1953-05</c:v>
                </c:pt>
                <c:pt idx="59">
                  <c:v>1953-06</c:v>
                </c:pt>
                <c:pt idx="60">
                  <c:v>1953-07</c:v>
                </c:pt>
                <c:pt idx="61">
                  <c:v>1953-08</c:v>
                </c:pt>
                <c:pt idx="62">
                  <c:v>1953-09</c:v>
                </c:pt>
                <c:pt idx="63">
                  <c:v>1953-10</c:v>
                </c:pt>
                <c:pt idx="64">
                  <c:v>1953-11</c:v>
                </c:pt>
                <c:pt idx="65">
                  <c:v>1953-12</c:v>
                </c:pt>
                <c:pt idx="66">
                  <c:v>1954-01</c:v>
                </c:pt>
                <c:pt idx="67">
                  <c:v>1954-02</c:v>
                </c:pt>
                <c:pt idx="68">
                  <c:v>1954-03</c:v>
                </c:pt>
                <c:pt idx="69">
                  <c:v>1954-04</c:v>
                </c:pt>
                <c:pt idx="70">
                  <c:v>1954-05</c:v>
                </c:pt>
                <c:pt idx="71">
                  <c:v>1954-06</c:v>
                </c:pt>
                <c:pt idx="72">
                  <c:v>1954-07</c:v>
                </c:pt>
                <c:pt idx="73">
                  <c:v>1954-08</c:v>
                </c:pt>
                <c:pt idx="74">
                  <c:v>1954-09</c:v>
                </c:pt>
                <c:pt idx="75">
                  <c:v>1954-10</c:v>
                </c:pt>
                <c:pt idx="76">
                  <c:v>1954-11</c:v>
                </c:pt>
                <c:pt idx="77">
                  <c:v>1954-12</c:v>
                </c:pt>
                <c:pt idx="78">
                  <c:v>1955-01</c:v>
                </c:pt>
                <c:pt idx="79">
                  <c:v>1955-02</c:v>
                </c:pt>
                <c:pt idx="80">
                  <c:v>1955-03</c:v>
                </c:pt>
                <c:pt idx="81">
                  <c:v>1955-04</c:v>
                </c:pt>
                <c:pt idx="82">
                  <c:v>1955-05</c:v>
                </c:pt>
                <c:pt idx="83">
                  <c:v>1955-06</c:v>
                </c:pt>
                <c:pt idx="84">
                  <c:v>1955-07</c:v>
                </c:pt>
                <c:pt idx="85">
                  <c:v>1955-08</c:v>
                </c:pt>
                <c:pt idx="86">
                  <c:v>1955-09</c:v>
                </c:pt>
                <c:pt idx="87">
                  <c:v>1955-10</c:v>
                </c:pt>
                <c:pt idx="88">
                  <c:v>1955-11</c:v>
                </c:pt>
                <c:pt idx="89">
                  <c:v>1955-12</c:v>
                </c:pt>
                <c:pt idx="90">
                  <c:v>1956-01</c:v>
                </c:pt>
                <c:pt idx="91">
                  <c:v>1956-02</c:v>
                </c:pt>
                <c:pt idx="92">
                  <c:v>1956-03</c:v>
                </c:pt>
                <c:pt idx="93">
                  <c:v>1956-04</c:v>
                </c:pt>
                <c:pt idx="94">
                  <c:v>1956-05</c:v>
                </c:pt>
                <c:pt idx="95">
                  <c:v>1956-06</c:v>
                </c:pt>
                <c:pt idx="96">
                  <c:v>1956-07</c:v>
                </c:pt>
                <c:pt idx="97">
                  <c:v>1956-08</c:v>
                </c:pt>
                <c:pt idx="98">
                  <c:v>1956-09</c:v>
                </c:pt>
                <c:pt idx="99">
                  <c:v>1956-10</c:v>
                </c:pt>
                <c:pt idx="100">
                  <c:v>1956-11</c:v>
                </c:pt>
                <c:pt idx="101">
                  <c:v>1956-12</c:v>
                </c:pt>
                <c:pt idx="102">
                  <c:v>1957-01</c:v>
                </c:pt>
                <c:pt idx="103">
                  <c:v>1957-02</c:v>
                </c:pt>
                <c:pt idx="104">
                  <c:v>1957-03</c:v>
                </c:pt>
                <c:pt idx="105">
                  <c:v>1957-04</c:v>
                </c:pt>
                <c:pt idx="106">
                  <c:v>1957-05</c:v>
                </c:pt>
                <c:pt idx="107">
                  <c:v>1957-06</c:v>
                </c:pt>
                <c:pt idx="108">
                  <c:v>1957-07</c:v>
                </c:pt>
                <c:pt idx="109">
                  <c:v>1957-08</c:v>
                </c:pt>
                <c:pt idx="110">
                  <c:v>1957-09</c:v>
                </c:pt>
                <c:pt idx="111">
                  <c:v>1957-10</c:v>
                </c:pt>
                <c:pt idx="112">
                  <c:v>1957-11</c:v>
                </c:pt>
                <c:pt idx="113">
                  <c:v>1957-12</c:v>
                </c:pt>
                <c:pt idx="114">
                  <c:v>1958-01</c:v>
                </c:pt>
                <c:pt idx="115">
                  <c:v>1958-02</c:v>
                </c:pt>
                <c:pt idx="116">
                  <c:v>1958-03</c:v>
                </c:pt>
                <c:pt idx="117">
                  <c:v>1958-04</c:v>
                </c:pt>
                <c:pt idx="118">
                  <c:v>1958-05</c:v>
                </c:pt>
                <c:pt idx="119">
                  <c:v>1958-06</c:v>
                </c:pt>
                <c:pt idx="120">
                  <c:v>1958-07</c:v>
                </c:pt>
                <c:pt idx="121">
                  <c:v>1958-08</c:v>
                </c:pt>
                <c:pt idx="122">
                  <c:v>1958-09</c:v>
                </c:pt>
                <c:pt idx="123">
                  <c:v>1958-10</c:v>
                </c:pt>
                <c:pt idx="124">
                  <c:v>1958-11</c:v>
                </c:pt>
                <c:pt idx="125">
                  <c:v>1958-12</c:v>
                </c:pt>
                <c:pt idx="126">
                  <c:v>1959-01</c:v>
                </c:pt>
                <c:pt idx="127">
                  <c:v>1959-02</c:v>
                </c:pt>
                <c:pt idx="128">
                  <c:v>1959-03</c:v>
                </c:pt>
                <c:pt idx="129">
                  <c:v>1959-04</c:v>
                </c:pt>
                <c:pt idx="130">
                  <c:v>1959-05</c:v>
                </c:pt>
                <c:pt idx="131">
                  <c:v>1959-06</c:v>
                </c:pt>
                <c:pt idx="132">
                  <c:v>1959-07</c:v>
                </c:pt>
                <c:pt idx="133">
                  <c:v>1959-08</c:v>
                </c:pt>
                <c:pt idx="134">
                  <c:v>1959-09</c:v>
                </c:pt>
                <c:pt idx="135">
                  <c:v>1959-10</c:v>
                </c:pt>
                <c:pt idx="136">
                  <c:v>1959-11</c:v>
                </c:pt>
                <c:pt idx="137">
                  <c:v>1959-12</c:v>
                </c:pt>
                <c:pt idx="138">
                  <c:v>1960-01</c:v>
                </c:pt>
                <c:pt idx="139">
                  <c:v>1960-02</c:v>
                </c:pt>
                <c:pt idx="140">
                  <c:v>1960-03</c:v>
                </c:pt>
                <c:pt idx="141">
                  <c:v>1960-04</c:v>
                </c:pt>
                <c:pt idx="142">
                  <c:v>1960-05</c:v>
                </c:pt>
                <c:pt idx="143">
                  <c:v>1960-06</c:v>
                </c:pt>
                <c:pt idx="144">
                  <c:v>1960-07</c:v>
                </c:pt>
                <c:pt idx="145">
                  <c:v>1960-08</c:v>
                </c:pt>
                <c:pt idx="146">
                  <c:v>1960-09</c:v>
                </c:pt>
                <c:pt idx="147">
                  <c:v>1960-10</c:v>
                </c:pt>
                <c:pt idx="148">
                  <c:v>1960-11</c:v>
                </c:pt>
                <c:pt idx="149">
                  <c:v>1960-12</c:v>
                </c:pt>
                <c:pt idx="150">
                  <c:v>1961-01</c:v>
                </c:pt>
                <c:pt idx="151">
                  <c:v>1961-02</c:v>
                </c:pt>
                <c:pt idx="152">
                  <c:v>1961-03</c:v>
                </c:pt>
                <c:pt idx="153">
                  <c:v>1961-04</c:v>
                </c:pt>
                <c:pt idx="154">
                  <c:v>1961-05</c:v>
                </c:pt>
                <c:pt idx="155">
                  <c:v>1961-06</c:v>
                </c:pt>
                <c:pt idx="156">
                  <c:v>1961-07</c:v>
                </c:pt>
                <c:pt idx="157">
                  <c:v>1961-08</c:v>
                </c:pt>
                <c:pt idx="158">
                  <c:v>1961-09</c:v>
                </c:pt>
                <c:pt idx="159">
                  <c:v>1961-10</c:v>
                </c:pt>
                <c:pt idx="160">
                  <c:v>1961-11</c:v>
                </c:pt>
                <c:pt idx="161">
                  <c:v>1961-12</c:v>
                </c:pt>
                <c:pt idx="162">
                  <c:v>1962-01</c:v>
                </c:pt>
                <c:pt idx="163">
                  <c:v>1962-02</c:v>
                </c:pt>
                <c:pt idx="164">
                  <c:v>1962-03</c:v>
                </c:pt>
                <c:pt idx="165">
                  <c:v>1962-04</c:v>
                </c:pt>
                <c:pt idx="166">
                  <c:v>1962-05</c:v>
                </c:pt>
                <c:pt idx="167">
                  <c:v>1962-06</c:v>
                </c:pt>
                <c:pt idx="168">
                  <c:v>1962-07</c:v>
                </c:pt>
                <c:pt idx="169">
                  <c:v>1962-08</c:v>
                </c:pt>
                <c:pt idx="170">
                  <c:v>1962-09</c:v>
                </c:pt>
                <c:pt idx="171">
                  <c:v>1962-10</c:v>
                </c:pt>
                <c:pt idx="172">
                  <c:v>1962-11</c:v>
                </c:pt>
                <c:pt idx="173">
                  <c:v>1962-12</c:v>
                </c:pt>
                <c:pt idx="174">
                  <c:v>1963-01</c:v>
                </c:pt>
                <c:pt idx="175">
                  <c:v>1963-02</c:v>
                </c:pt>
                <c:pt idx="176">
                  <c:v>1963-03</c:v>
                </c:pt>
                <c:pt idx="177">
                  <c:v>1963-04</c:v>
                </c:pt>
                <c:pt idx="178">
                  <c:v>1963-05</c:v>
                </c:pt>
                <c:pt idx="179">
                  <c:v>1963-06</c:v>
                </c:pt>
                <c:pt idx="180">
                  <c:v>1963-07</c:v>
                </c:pt>
                <c:pt idx="181">
                  <c:v>1963-08</c:v>
                </c:pt>
                <c:pt idx="182">
                  <c:v>1963-09</c:v>
                </c:pt>
                <c:pt idx="183">
                  <c:v>1963-10</c:v>
                </c:pt>
                <c:pt idx="184">
                  <c:v>1963-11</c:v>
                </c:pt>
                <c:pt idx="185">
                  <c:v>1963-12</c:v>
                </c:pt>
                <c:pt idx="186">
                  <c:v>1964-01</c:v>
                </c:pt>
                <c:pt idx="187">
                  <c:v>1964-02</c:v>
                </c:pt>
                <c:pt idx="188">
                  <c:v>1964-03</c:v>
                </c:pt>
                <c:pt idx="189">
                  <c:v>1964-04</c:v>
                </c:pt>
                <c:pt idx="190">
                  <c:v>1964-05</c:v>
                </c:pt>
                <c:pt idx="191">
                  <c:v>1964-06</c:v>
                </c:pt>
                <c:pt idx="192">
                  <c:v>1964-07</c:v>
                </c:pt>
                <c:pt idx="193">
                  <c:v>1964-08</c:v>
                </c:pt>
                <c:pt idx="194">
                  <c:v>1964-09</c:v>
                </c:pt>
                <c:pt idx="195">
                  <c:v>1964-10</c:v>
                </c:pt>
                <c:pt idx="196">
                  <c:v>1964-11</c:v>
                </c:pt>
                <c:pt idx="197">
                  <c:v>1964-12</c:v>
                </c:pt>
                <c:pt idx="198">
                  <c:v>1965-01</c:v>
                </c:pt>
                <c:pt idx="199">
                  <c:v>1965-02</c:v>
                </c:pt>
                <c:pt idx="200">
                  <c:v>1965-03</c:v>
                </c:pt>
                <c:pt idx="201">
                  <c:v>1965-04</c:v>
                </c:pt>
                <c:pt idx="202">
                  <c:v>1965-05</c:v>
                </c:pt>
                <c:pt idx="203">
                  <c:v>1965-06</c:v>
                </c:pt>
                <c:pt idx="204">
                  <c:v>1965-07</c:v>
                </c:pt>
                <c:pt idx="205">
                  <c:v>1965-08</c:v>
                </c:pt>
                <c:pt idx="206">
                  <c:v>1965-09</c:v>
                </c:pt>
                <c:pt idx="207">
                  <c:v>1965-10</c:v>
                </c:pt>
                <c:pt idx="208">
                  <c:v>1965-11</c:v>
                </c:pt>
                <c:pt idx="209">
                  <c:v>1965-12</c:v>
                </c:pt>
                <c:pt idx="210">
                  <c:v>1966-01</c:v>
                </c:pt>
                <c:pt idx="211">
                  <c:v>1966-02</c:v>
                </c:pt>
                <c:pt idx="212">
                  <c:v>1966-03</c:v>
                </c:pt>
                <c:pt idx="213">
                  <c:v>1966-04</c:v>
                </c:pt>
                <c:pt idx="214">
                  <c:v>1966-05</c:v>
                </c:pt>
                <c:pt idx="215">
                  <c:v>1966-06</c:v>
                </c:pt>
                <c:pt idx="216">
                  <c:v>1966-07</c:v>
                </c:pt>
                <c:pt idx="217">
                  <c:v>1966-08</c:v>
                </c:pt>
                <c:pt idx="218">
                  <c:v>1966-09</c:v>
                </c:pt>
                <c:pt idx="219">
                  <c:v>1966-10</c:v>
                </c:pt>
                <c:pt idx="220">
                  <c:v>1966-11</c:v>
                </c:pt>
                <c:pt idx="221">
                  <c:v>1966-12</c:v>
                </c:pt>
                <c:pt idx="222">
                  <c:v>1967-01</c:v>
                </c:pt>
                <c:pt idx="223">
                  <c:v>1967-02</c:v>
                </c:pt>
                <c:pt idx="224">
                  <c:v>1967-03</c:v>
                </c:pt>
                <c:pt idx="225">
                  <c:v>1967-04</c:v>
                </c:pt>
                <c:pt idx="226">
                  <c:v>1967-05</c:v>
                </c:pt>
                <c:pt idx="227">
                  <c:v>1967-06</c:v>
                </c:pt>
                <c:pt idx="228">
                  <c:v>1967-07</c:v>
                </c:pt>
                <c:pt idx="229">
                  <c:v>1967-08</c:v>
                </c:pt>
                <c:pt idx="230">
                  <c:v>1967-09</c:v>
                </c:pt>
                <c:pt idx="231">
                  <c:v>1967-10</c:v>
                </c:pt>
                <c:pt idx="232">
                  <c:v>1967-11</c:v>
                </c:pt>
                <c:pt idx="233">
                  <c:v>1967-12</c:v>
                </c:pt>
                <c:pt idx="234">
                  <c:v>1968-01</c:v>
                </c:pt>
                <c:pt idx="235">
                  <c:v>1968-02</c:v>
                </c:pt>
                <c:pt idx="236">
                  <c:v>1968-03</c:v>
                </c:pt>
                <c:pt idx="237">
                  <c:v>1968-04</c:v>
                </c:pt>
                <c:pt idx="238">
                  <c:v>1968-05</c:v>
                </c:pt>
                <c:pt idx="239">
                  <c:v>1968-06</c:v>
                </c:pt>
                <c:pt idx="240">
                  <c:v>1968-07</c:v>
                </c:pt>
                <c:pt idx="241">
                  <c:v>1968-08</c:v>
                </c:pt>
                <c:pt idx="242">
                  <c:v>1968-09</c:v>
                </c:pt>
                <c:pt idx="243">
                  <c:v>1968-10</c:v>
                </c:pt>
                <c:pt idx="244">
                  <c:v>1968-11</c:v>
                </c:pt>
                <c:pt idx="245">
                  <c:v>1968-12</c:v>
                </c:pt>
                <c:pt idx="246">
                  <c:v>1969-01</c:v>
                </c:pt>
                <c:pt idx="247">
                  <c:v>1969-02</c:v>
                </c:pt>
                <c:pt idx="248">
                  <c:v>1969-03</c:v>
                </c:pt>
                <c:pt idx="249">
                  <c:v>1969-04</c:v>
                </c:pt>
                <c:pt idx="250">
                  <c:v>1969-05</c:v>
                </c:pt>
                <c:pt idx="251">
                  <c:v>1969-06</c:v>
                </c:pt>
                <c:pt idx="252">
                  <c:v>1969-07</c:v>
                </c:pt>
                <c:pt idx="253">
                  <c:v>1969-08</c:v>
                </c:pt>
                <c:pt idx="254">
                  <c:v>1969-09</c:v>
                </c:pt>
                <c:pt idx="255">
                  <c:v>1969-10</c:v>
                </c:pt>
                <c:pt idx="256">
                  <c:v>1969-11</c:v>
                </c:pt>
                <c:pt idx="257">
                  <c:v>1969-12</c:v>
                </c:pt>
                <c:pt idx="258">
                  <c:v>1970-01</c:v>
                </c:pt>
                <c:pt idx="259">
                  <c:v>1970-02</c:v>
                </c:pt>
                <c:pt idx="260">
                  <c:v>1970-03</c:v>
                </c:pt>
                <c:pt idx="261">
                  <c:v>1970-04</c:v>
                </c:pt>
                <c:pt idx="262">
                  <c:v>1970-05</c:v>
                </c:pt>
                <c:pt idx="263">
                  <c:v>1970-06</c:v>
                </c:pt>
                <c:pt idx="264">
                  <c:v>1970-07</c:v>
                </c:pt>
                <c:pt idx="265">
                  <c:v>1970-08</c:v>
                </c:pt>
                <c:pt idx="266">
                  <c:v>1970-09</c:v>
                </c:pt>
                <c:pt idx="267">
                  <c:v>1970-10</c:v>
                </c:pt>
                <c:pt idx="268">
                  <c:v>1970-11</c:v>
                </c:pt>
                <c:pt idx="269">
                  <c:v>1970-12</c:v>
                </c:pt>
                <c:pt idx="270">
                  <c:v>1971-01</c:v>
                </c:pt>
                <c:pt idx="271">
                  <c:v>1971-02</c:v>
                </c:pt>
                <c:pt idx="272">
                  <c:v>1971-03</c:v>
                </c:pt>
                <c:pt idx="273">
                  <c:v>1971-04</c:v>
                </c:pt>
                <c:pt idx="274">
                  <c:v>1971-05</c:v>
                </c:pt>
                <c:pt idx="275">
                  <c:v>1971-06</c:v>
                </c:pt>
                <c:pt idx="276">
                  <c:v>1971-07</c:v>
                </c:pt>
                <c:pt idx="277">
                  <c:v>1971-08</c:v>
                </c:pt>
                <c:pt idx="278">
                  <c:v>1971-09</c:v>
                </c:pt>
                <c:pt idx="279">
                  <c:v>1971-10</c:v>
                </c:pt>
                <c:pt idx="280">
                  <c:v>1971-11</c:v>
                </c:pt>
                <c:pt idx="281">
                  <c:v>1971-12</c:v>
                </c:pt>
                <c:pt idx="282">
                  <c:v>1972-01</c:v>
                </c:pt>
                <c:pt idx="283">
                  <c:v>1972-02</c:v>
                </c:pt>
                <c:pt idx="284">
                  <c:v>1972-03</c:v>
                </c:pt>
                <c:pt idx="285">
                  <c:v>1972-04</c:v>
                </c:pt>
                <c:pt idx="286">
                  <c:v>1972-05</c:v>
                </c:pt>
                <c:pt idx="287">
                  <c:v>1972-06</c:v>
                </c:pt>
                <c:pt idx="288">
                  <c:v>1972-07</c:v>
                </c:pt>
                <c:pt idx="289">
                  <c:v>1972-08</c:v>
                </c:pt>
                <c:pt idx="290">
                  <c:v>1972-09</c:v>
                </c:pt>
                <c:pt idx="291">
                  <c:v>1972-10</c:v>
                </c:pt>
                <c:pt idx="292">
                  <c:v>1972-11</c:v>
                </c:pt>
                <c:pt idx="293">
                  <c:v>1972-12</c:v>
                </c:pt>
                <c:pt idx="294">
                  <c:v>1973-01</c:v>
                </c:pt>
                <c:pt idx="295">
                  <c:v>1973-02</c:v>
                </c:pt>
                <c:pt idx="296">
                  <c:v>1973-03</c:v>
                </c:pt>
                <c:pt idx="297">
                  <c:v>1973-04</c:v>
                </c:pt>
                <c:pt idx="298">
                  <c:v>1973-05</c:v>
                </c:pt>
                <c:pt idx="299">
                  <c:v>1973-06</c:v>
                </c:pt>
                <c:pt idx="300">
                  <c:v>1973-07</c:v>
                </c:pt>
                <c:pt idx="301">
                  <c:v>1973-08</c:v>
                </c:pt>
                <c:pt idx="302">
                  <c:v>1973-09</c:v>
                </c:pt>
                <c:pt idx="303">
                  <c:v>1973-10</c:v>
                </c:pt>
                <c:pt idx="304">
                  <c:v>1973-11</c:v>
                </c:pt>
                <c:pt idx="305">
                  <c:v>1973-12</c:v>
                </c:pt>
                <c:pt idx="306">
                  <c:v>1974-01</c:v>
                </c:pt>
                <c:pt idx="307">
                  <c:v>1974-02</c:v>
                </c:pt>
                <c:pt idx="308">
                  <c:v>1974-03</c:v>
                </c:pt>
                <c:pt idx="309">
                  <c:v>1974-04</c:v>
                </c:pt>
                <c:pt idx="310">
                  <c:v>1974-05</c:v>
                </c:pt>
                <c:pt idx="311">
                  <c:v>1974-06</c:v>
                </c:pt>
                <c:pt idx="312">
                  <c:v>1974-07</c:v>
                </c:pt>
                <c:pt idx="313">
                  <c:v>1974-08</c:v>
                </c:pt>
                <c:pt idx="314">
                  <c:v>1974-09</c:v>
                </c:pt>
                <c:pt idx="315">
                  <c:v>1974-10</c:v>
                </c:pt>
                <c:pt idx="316">
                  <c:v>1974-11</c:v>
                </c:pt>
                <c:pt idx="317">
                  <c:v>1974-12</c:v>
                </c:pt>
                <c:pt idx="318">
                  <c:v>1975-01</c:v>
                </c:pt>
                <c:pt idx="319">
                  <c:v>1975-02</c:v>
                </c:pt>
                <c:pt idx="320">
                  <c:v>1975-03</c:v>
                </c:pt>
                <c:pt idx="321">
                  <c:v>1975-04</c:v>
                </c:pt>
                <c:pt idx="322">
                  <c:v>1975-05</c:v>
                </c:pt>
                <c:pt idx="323">
                  <c:v>1975-06</c:v>
                </c:pt>
                <c:pt idx="324">
                  <c:v>1975-07</c:v>
                </c:pt>
                <c:pt idx="325">
                  <c:v>1975-08</c:v>
                </c:pt>
                <c:pt idx="326">
                  <c:v>1975-09</c:v>
                </c:pt>
                <c:pt idx="327">
                  <c:v>1975-10</c:v>
                </c:pt>
                <c:pt idx="328">
                  <c:v>1975-11</c:v>
                </c:pt>
                <c:pt idx="329">
                  <c:v>1975-12</c:v>
                </c:pt>
                <c:pt idx="330">
                  <c:v>1976-01</c:v>
                </c:pt>
                <c:pt idx="331">
                  <c:v>1976-02</c:v>
                </c:pt>
                <c:pt idx="332">
                  <c:v>1976-03</c:v>
                </c:pt>
                <c:pt idx="333">
                  <c:v>1976-04</c:v>
                </c:pt>
                <c:pt idx="334">
                  <c:v>1976-05</c:v>
                </c:pt>
                <c:pt idx="335">
                  <c:v>1976-06</c:v>
                </c:pt>
                <c:pt idx="336">
                  <c:v>1976-07</c:v>
                </c:pt>
                <c:pt idx="337">
                  <c:v>1976-08</c:v>
                </c:pt>
                <c:pt idx="338">
                  <c:v>1976-09</c:v>
                </c:pt>
                <c:pt idx="339">
                  <c:v>1976-10</c:v>
                </c:pt>
                <c:pt idx="340">
                  <c:v>1976-11</c:v>
                </c:pt>
                <c:pt idx="341">
                  <c:v>1976-12</c:v>
                </c:pt>
                <c:pt idx="342">
                  <c:v>1977-01</c:v>
                </c:pt>
                <c:pt idx="343">
                  <c:v>1977-02</c:v>
                </c:pt>
                <c:pt idx="344">
                  <c:v>1977-03</c:v>
                </c:pt>
                <c:pt idx="345">
                  <c:v>1977-04</c:v>
                </c:pt>
                <c:pt idx="346">
                  <c:v>1977-05</c:v>
                </c:pt>
                <c:pt idx="347">
                  <c:v>1977-06</c:v>
                </c:pt>
                <c:pt idx="348">
                  <c:v>1977-07</c:v>
                </c:pt>
                <c:pt idx="349">
                  <c:v>1977-08</c:v>
                </c:pt>
                <c:pt idx="350">
                  <c:v>1977-09</c:v>
                </c:pt>
                <c:pt idx="351">
                  <c:v>1977-10</c:v>
                </c:pt>
                <c:pt idx="352">
                  <c:v>1977-11</c:v>
                </c:pt>
                <c:pt idx="353">
                  <c:v>1977-12</c:v>
                </c:pt>
                <c:pt idx="354">
                  <c:v>1978-01</c:v>
                </c:pt>
                <c:pt idx="355">
                  <c:v>1978-02</c:v>
                </c:pt>
                <c:pt idx="356">
                  <c:v>1978-03</c:v>
                </c:pt>
                <c:pt idx="357">
                  <c:v>1978-04</c:v>
                </c:pt>
                <c:pt idx="358">
                  <c:v>1978-05</c:v>
                </c:pt>
                <c:pt idx="359">
                  <c:v>1978-06</c:v>
                </c:pt>
                <c:pt idx="360">
                  <c:v>1978-07</c:v>
                </c:pt>
                <c:pt idx="361">
                  <c:v>1978-08</c:v>
                </c:pt>
                <c:pt idx="362">
                  <c:v>1978-09</c:v>
                </c:pt>
                <c:pt idx="363">
                  <c:v>1978-10</c:v>
                </c:pt>
                <c:pt idx="364">
                  <c:v>1978-11</c:v>
                </c:pt>
                <c:pt idx="365">
                  <c:v>1978-12</c:v>
                </c:pt>
                <c:pt idx="366">
                  <c:v>1979-01</c:v>
                </c:pt>
                <c:pt idx="367">
                  <c:v>1979-02</c:v>
                </c:pt>
                <c:pt idx="368">
                  <c:v>1979-03</c:v>
                </c:pt>
                <c:pt idx="369">
                  <c:v>1979-04</c:v>
                </c:pt>
                <c:pt idx="370">
                  <c:v>1979-05</c:v>
                </c:pt>
                <c:pt idx="371">
                  <c:v>1979-06</c:v>
                </c:pt>
                <c:pt idx="372">
                  <c:v>1979-07</c:v>
                </c:pt>
                <c:pt idx="373">
                  <c:v>1979-08</c:v>
                </c:pt>
                <c:pt idx="374">
                  <c:v>1979-09</c:v>
                </c:pt>
                <c:pt idx="375">
                  <c:v>1979-10</c:v>
                </c:pt>
                <c:pt idx="376">
                  <c:v>1979-11</c:v>
                </c:pt>
                <c:pt idx="377">
                  <c:v>1979-12</c:v>
                </c:pt>
                <c:pt idx="378">
                  <c:v>1980-01</c:v>
                </c:pt>
                <c:pt idx="379">
                  <c:v>1980-02</c:v>
                </c:pt>
                <c:pt idx="380">
                  <c:v>1980-03</c:v>
                </c:pt>
                <c:pt idx="381">
                  <c:v>1980-04</c:v>
                </c:pt>
                <c:pt idx="382">
                  <c:v>1980-05</c:v>
                </c:pt>
                <c:pt idx="383">
                  <c:v>1980-06</c:v>
                </c:pt>
                <c:pt idx="384">
                  <c:v>1980-07</c:v>
                </c:pt>
                <c:pt idx="385">
                  <c:v>1980-08</c:v>
                </c:pt>
                <c:pt idx="386">
                  <c:v>1980-09</c:v>
                </c:pt>
                <c:pt idx="387">
                  <c:v>1980-10</c:v>
                </c:pt>
                <c:pt idx="388">
                  <c:v>1980-11</c:v>
                </c:pt>
                <c:pt idx="389">
                  <c:v>1980-12</c:v>
                </c:pt>
                <c:pt idx="390">
                  <c:v>1981-01</c:v>
                </c:pt>
                <c:pt idx="391">
                  <c:v>1981-02</c:v>
                </c:pt>
                <c:pt idx="392">
                  <c:v>1981-03</c:v>
                </c:pt>
                <c:pt idx="393">
                  <c:v>1981-04</c:v>
                </c:pt>
                <c:pt idx="394">
                  <c:v>1981-05</c:v>
                </c:pt>
                <c:pt idx="395">
                  <c:v>1981-06</c:v>
                </c:pt>
                <c:pt idx="396">
                  <c:v>1981-07</c:v>
                </c:pt>
                <c:pt idx="397">
                  <c:v>1981-08</c:v>
                </c:pt>
                <c:pt idx="398">
                  <c:v>1981-09</c:v>
                </c:pt>
                <c:pt idx="399">
                  <c:v>1981-10</c:v>
                </c:pt>
                <c:pt idx="400">
                  <c:v>1981-11</c:v>
                </c:pt>
                <c:pt idx="401">
                  <c:v>1981-12</c:v>
                </c:pt>
                <c:pt idx="402">
                  <c:v>1982-01</c:v>
                </c:pt>
                <c:pt idx="403">
                  <c:v>1982-02</c:v>
                </c:pt>
                <c:pt idx="404">
                  <c:v>1982-03</c:v>
                </c:pt>
                <c:pt idx="405">
                  <c:v>1982-04</c:v>
                </c:pt>
                <c:pt idx="406">
                  <c:v>1982-05</c:v>
                </c:pt>
                <c:pt idx="407">
                  <c:v>1982-06</c:v>
                </c:pt>
                <c:pt idx="408">
                  <c:v>1982-07</c:v>
                </c:pt>
                <c:pt idx="409">
                  <c:v>1982-08</c:v>
                </c:pt>
                <c:pt idx="410">
                  <c:v>1982-09</c:v>
                </c:pt>
                <c:pt idx="411">
                  <c:v>1982-10</c:v>
                </c:pt>
                <c:pt idx="412">
                  <c:v>1982-11</c:v>
                </c:pt>
                <c:pt idx="413">
                  <c:v>1982-12</c:v>
                </c:pt>
                <c:pt idx="414">
                  <c:v>1983-01</c:v>
                </c:pt>
                <c:pt idx="415">
                  <c:v>1983-02</c:v>
                </c:pt>
                <c:pt idx="416">
                  <c:v>1983-03</c:v>
                </c:pt>
                <c:pt idx="417">
                  <c:v>1983-04</c:v>
                </c:pt>
                <c:pt idx="418">
                  <c:v>1983-05</c:v>
                </c:pt>
                <c:pt idx="419">
                  <c:v>1983-06</c:v>
                </c:pt>
                <c:pt idx="420">
                  <c:v>1983-07</c:v>
                </c:pt>
                <c:pt idx="421">
                  <c:v>1983-08</c:v>
                </c:pt>
                <c:pt idx="422">
                  <c:v>1983-09</c:v>
                </c:pt>
                <c:pt idx="423">
                  <c:v>1983-10</c:v>
                </c:pt>
                <c:pt idx="424">
                  <c:v>1983-11</c:v>
                </c:pt>
                <c:pt idx="425">
                  <c:v>1983-12</c:v>
                </c:pt>
                <c:pt idx="426">
                  <c:v>1984-01</c:v>
                </c:pt>
                <c:pt idx="427">
                  <c:v>1984-02</c:v>
                </c:pt>
                <c:pt idx="428">
                  <c:v>1984-03</c:v>
                </c:pt>
                <c:pt idx="429">
                  <c:v>1984-04</c:v>
                </c:pt>
                <c:pt idx="430">
                  <c:v>1984-05</c:v>
                </c:pt>
                <c:pt idx="431">
                  <c:v>1984-06</c:v>
                </c:pt>
                <c:pt idx="432">
                  <c:v>1984-07</c:v>
                </c:pt>
                <c:pt idx="433">
                  <c:v>1984-08</c:v>
                </c:pt>
                <c:pt idx="434">
                  <c:v>1984-09</c:v>
                </c:pt>
                <c:pt idx="435">
                  <c:v>1984-10</c:v>
                </c:pt>
                <c:pt idx="436">
                  <c:v>1984-11</c:v>
                </c:pt>
                <c:pt idx="437">
                  <c:v>1984-12</c:v>
                </c:pt>
                <c:pt idx="438">
                  <c:v>1985-01</c:v>
                </c:pt>
                <c:pt idx="439">
                  <c:v>1985-02</c:v>
                </c:pt>
                <c:pt idx="440">
                  <c:v>1985-03</c:v>
                </c:pt>
                <c:pt idx="441">
                  <c:v>1985-04</c:v>
                </c:pt>
                <c:pt idx="442">
                  <c:v>1985-05</c:v>
                </c:pt>
                <c:pt idx="443">
                  <c:v>1985-06</c:v>
                </c:pt>
                <c:pt idx="444">
                  <c:v>1985-07</c:v>
                </c:pt>
                <c:pt idx="445">
                  <c:v>1985-08</c:v>
                </c:pt>
                <c:pt idx="446">
                  <c:v>1985-09</c:v>
                </c:pt>
                <c:pt idx="447">
                  <c:v>1985-10</c:v>
                </c:pt>
                <c:pt idx="448">
                  <c:v>1985-11</c:v>
                </c:pt>
                <c:pt idx="449">
                  <c:v>1985-12</c:v>
                </c:pt>
                <c:pt idx="450">
                  <c:v>1986-01</c:v>
                </c:pt>
                <c:pt idx="451">
                  <c:v>1986-02</c:v>
                </c:pt>
                <c:pt idx="452">
                  <c:v>1986-03</c:v>
                </c:pt>
                <c:pt idx="453">
                  <c:v>1986-04</c:v>
                </c:pt>
                <c:pt idx="454">
                  <c:v>1986-05</c:v>
                </c:pt>
                <c:pt idx="455">
                  <c:v>1986-06</c:v>
                </c:pt>
                <c:pt idx="456">
                  <c:v>1986-07</c:v>
                </c:pt>
                <c:pt idx="457">
                  <c:v>1986-08</c:v>
                </c:pt>
                <c:pt idx="458">
                  <c:v>1986-09</c:v>
                </c:pt>
                <c:pt idx="459">
                  <c:v>1986-10</c:v>
                </c:pt>
                <c:pt idx="460">
                  <c:v>1986-11</c:v>
                </c:pt>
                <c:pt idx="461">
                  <c:v>1986-12</c:v>
                </c:pt>
                <c:pt idx="462">
                  <c:v>1987-01</c:v>
                </c:pt>
                <c:pt idx="463">
                  <c:v>1987-02</c:v>
                </c:pt>
                <c:pt idx="464">
                  <c:v>1987-03</c:v>
                </c:pt>
                <c:pt idx="465">
                  <c:v>1987-04</c:v>
                </c:pt>
                <c:pt idx="466">
                  <c:v>1987-05</c:v>
                </c:pt>
                <c:pt idx="467">
                  <c:v>1987-06</c:v>
                </c:pt>
                <c:pt idx="468">
                  <c:v>1987-07</c:v>
                </c:pt>
                <c:pt idx="469">
                  <c:v>1987-08</c:v>
                </c:pt>
                <c:pt idx="470">
                  <c:v>1987-09</c:v>
                </c:pt>
                <c:pt idx="471">
                  <c:v>1987-10</c:v>
                </c:pt>
                <c:pt idx="472">
                  <c:v>1987-11</c:v>
                </c:pt>
                <c:pt idx="473">
                  <c:v>1987-12</c:v>
                </c:pt>
                <c:pt idx="474">
                  <c:v>1988-01</c:v>
                </c:pt>
                <c:pt idx="475">
                  <c:v>1988-02</c:v>
                </c:pt>
                <c:pt idx="476">
                  <c:v>1988-03</c:v>
                </c:pt>
                <c:pt idx="477">
                  <c:v>1988-04</c:v>
                </c:pt>
                <c:pt idx="478">
                  <c:v>1988-05</c:v>
                </c:pt>
                <c:pt idx="479">
                  <c:v>1988-06</c:v>
                </c:pt>
                <c:pt idx="480">
                  <c:v>1988-07</c:v>
                </c:pt>
                <c:pt idx="481">
                  <c:v>1988-08</c:v>
                </c:pt>
                <c:pt idx="482">
                  <c:v>1988-09</c:v>
                </c:pt>
                <c:pt idx="483">
                  <c:v>1988-10</c:v>
                </c:pt>
                <c:pt idx="484">
                  <c:v>1988-11</c:v>
                </c:pt>
                <c:pt idx="485">
                  <c:v>1988-12</c:v>
                </c:pt>
                <c:pt idx="486">
                  <c:v>1989-01</c:v>
                </c:pt>
                <c:pt idx="487">
                  <c:v>1989-02</c:v>
                </c:pt>
                <c:pt idx="488">
                  <c:v>1989-03</c:v>
                </c:pt>
                <c:pt idx="489">
                  <c:v>1989-04</c:v>
                </c:pt>
                <c:pt idx="490">
                  <c:v>1989-05</c:v>
                </c:pt>
                <c:pt idx="491">
                  <c:v>1989-06</c:v>
                </c:pt>
                <c:pt idx="492">
                  <c:v>1989-07</c:v>
                </c:pt>
                <c:pt idx="493">
                  <c:v>1989-08</c:v>
                </c:pt>
                <c:pt idx="494">
                  <c:v>1989-09</c:v>
                </c:pt>
                <c:pt idx="495">
                  <c:v>1989-10</c:v>
                </c:pt>
                <c:pt idx="496">
                  <c:v>1989-11</c:v>
                </c:pt>
                <c:pt idx="497">
                  <c:v>1989-12</c:v>
                </c:pt>
                <c:pt idx="498">
                  <c:v>1990-01</c:v>
                </c:pt>
                <c:pt idx="499">
                  <c:v>1990-02</c:v>
                </c:pt>
                <c:pt idx="500">
                  <c:v>1990-03</c:v>
                </c:pt>
                <c:pt idx="501">
                  <c:v>1990-04</c:v>
                </c:pt>
                <c:pt idx="502">
                  <c:v>1990-05</c:v>
                </c:pt>
                <c:pt idx="503">
                  <c:v>1990-06</c:v>
                </c:pt>
                <c:pt idx="504">
                  <c:v>1990-07</c:v>
                </c:pt>
                <c:pt idx="505">
                  <c:v>1990-08</c:v>
                </c:pt>
                <c:pt idx="506">
                  <c:v>1990-09</c:v>
                </c:pt>
                <c:pt idx="507">
                  <c:v>1990-10</c:v>
                </c:pt>
                <c:pt idx="508">
                  <c:v>1990-11</c:v>
                </c:pt>
                <c:pt idx="509">
                  <c:v>1990-12</c:v>
                </c:pt>
                <c:pt idx="510">
                  <c:v>1991-01</c:v>
                </c:pt>
                <c:pt idx="511">
                  <c:v>1991-02</c:v>
                </c:pt>
                <c:pt idx="512">
                  <c:v>1991-03</c:v>
                </c:pt>
                <c:pt idx="513">
                  <c:v>1991-04</c:v>
                </c:pt>
                <c:pt idx="514">
                  <c:v>1991-05</c:v>
                </c:pt>
                <c:pt idx="515">
                  <c:v>1991-06</c:v>
                </c:pt>
                <c:pt idx="516">
                  <c:v>1991-07</c:v>
                </c:pt>
                <c:pt idx="517">
                  <c:v>1991-08</c:v>
                </c:pt>
                <c:pt idx="518">
                  <c:v>1991-09</c:v>
                </c:pt>
                <c:pt idx="519">
                  <c:v>1991-10</c:v>
                </c:pt>
                <c:pt idx="520">
                  <c:v>1991-11</c:v>
                </c:pt>
                <c:pt idx="521">
                  <c:v>1991-12</c:v>
                </c:pt>
                <c:pt idx="522">
                  <c:v>1992-01</c:v>
                </c:pt>
                <c:pt idx="523">
                  <c:v>1992-02</c:v>
                </c:pt>
                <c:pt idx="524">
                  <c:v>1992-03</c:v>
                </c:pt>
                <c:pt idx="525">
                  <c:v>1992-04</c:v>
                </c:pt>
                <c:pt idx="526">
                  <c:v>1992-05</c:v>
                </c:pt>
                <c:pt idx="527">
                  <c:v>1992-06</c:v>
                </c:pt>
                <c:pt idx="528">
                  <c:v>1992-07</c:v>
                </c:pt>
                <c:pt idx="529">
                  <c:v>1992-08</c:v>
                </c:pt>
                <c:pt idx="530">
                  <c:v>1992-09</c:v>
                </c:pt>
                <c:pt idx="531">
                  <c:v>1992-10</c:v>
                </c:pt>
                <c:pt idx="532">
                  <c:v>1992-11</c:v>
                </c:pt>
                <c:pt idx="533">
                  <c:v>1992-12</c:v>
                </c:pt>
                <c:pt idx="534">
                  <c:v>1993-01</c:v>
                </c:pt>
                <c:pt idx="535">
                  <c:v>1993-02</c:v>
                </c:pt>
                <c:pt idx="536">
                  <c:v>1993-03</c:v>
                </c:pt>
                <c:pt idx="537">
                  <c:v>1993-04</c:v>
                </c:pt>
                <c:pt idx="538">
                  <c:v>1993-05</c:v>
                </c:pt>
                <c:pt idx="539">
                  <c:v>1993-06</c:v>
                </c:pt>
                <c:pt idx="540">
                  <c:v>1993-07</c:v>
                </c:pt>
                <c:pt idx="541">
                  <c:v>1993-08</c:v>
                </c:pt>
                <c:pt idx="542">
                  <c:v>1993-09</c:v>
                </c:pt>
                <c:pt idx="543">
                  <c:v>1993-10</c:v>
                </c:pt>
                <c:pt idx="544">
                  <c:v>1993-11</c:v>
                </c:pt>
                <c:pt idx="545">
                  <c:v>1993-12</c:v>
                </c:pt>
                <c:pt idx="546">
                  <c:v>1994-01</c:v>
                </c:pt>
                <c:pt idx="547">
                  <c:v>1994-02</c:v>
                </c:pt>
                <c:pt idx="548">
                  <c:v>1994-03</c:v>
                </c:pt>
                <c:pt idx="549">
                  <c:v>1994-04</c:v>
                </c:pt>
                <c:pt idx="550">
                  <c:v>1994-05</c:v>
                </c:pt>
                <c:pt idx="551">
                  <c:v>1994-06</c:v>
                </c:pt>
                <c:pt idx="552">
                  <c:v>1994-07</c:v>
                </c:pt>
                <c:pt idx="553">
                  <c:v>1994-08</c:v>
                </c:pt>
                <c:pt idx="554">
                  <c:v>1994-09</c:v>
                </c:pt>
                <c:pt idx="555">
                  <c:v>1994-10</c:v>
                </c:pt>
                <c:pt idx="556">
                  <c:v>1994-11</c:v>
                </c:pt>
                <c:pt idx="557">
                  <c:v>1994-12</c:v>
                </c:pt>
                <c:pt idx="558">
                  <c:v>1995-01</c:v>
                </c:pt>
                <c:pt idx="559">
                  <c:v>1995-02</c:v>
                </c:pt>
                <c:pt idx="560">
                  <c:v>1995-03</c:v>
                </c:pt>
                <c:pt idx="561">
                  <c:v>1995-04</c:v>
                </c:pt>
                <c:pt idx="562">
                  <c:v>1995-05</c:v>
                </c:pt>
                <c:pt idx="563">
                  <c:v>1995-06</c:v>
                </c:pt>
                <c:pt idx="564">
                  <c:v>1995-07</c:v>
                </c:pt>
                <c:pt idx="565">
                  <c:v>1995-08</c:v>
                </c:pt>
                <c:pt idx="566">
                  <c:v>1995-09</c:v>
                </c:pt>
                <c:pt idx="567">
                  <c:v>1995-10</c:v>
                </c:pt>
                <c:pt idx="568">
                  <c:v>1995-11</c:v>
                </c:pt>
                <c:pt idx="569">
                  <c:v>1995-12</c:v>
                </c:pt>
                <c:pt idx="570">
                  <c:v>1996-01</c:v>
                </c:pt>
                <c:pt idx="571">
                  <c:v>1996-02</c:v>
                </c:pt>
                <c:pt idx="572">
                  <c:v>1996-03</c:v>
                </c:pt>
                <c:pt idx="573">
                  <c:v>1996-04</c:v>
                </c:pt>
                <c:pt idx="574">
                  <c:v>1996-05</c:v>
                </c:pt>
                <c:pt idx="575">
                  <c:v>1996-06</c:v>
                </c:pt>
                <c:pt idx="576">
                  <c:v>1996-07</c:v>
                </c:pt>
                <c:pt idx="577">
                  <c:v>1996-08</c:v>
                </c:pt>
                <c:pt idx="578">
                  <c:v>1996-09</c:v>
                </c:pt>
                <c:pt idx="579">
                  <c:v>1996-10</c:v>
                </c:pt>
                <c:pt idx="580">
                  <c:v>1996-11</c:v>
                </c:pt>
                <c:pt idx="581">
                  <c:v>1996-12</c:v>
                </c:pt>
                <c:pt idx="582">
                  <c:v>1997-01</c:v>
                </c:pt>
                <c:pt idx="583">
                  <c:v>1997-02</c:v>
                </c:pt>
                <c:pt idx="584">
                  <c:v>1997-03</c:v>
                </c:pt>
                <c:pt idx="585">
                  <c:v>1997-04</c:v>
                </c:pt>
                <c:pt idx="586">
                  <c:v>1997-05</c:v>
                </c:pt>
                <c:pt idx="587">
                  <c:v>1997-06</c:v>
                </c:pt>
                <c:pt idx="588">
                  <c:v>1997-07</c:v>
                </c:pt>
                <c:pt idx="589">
                  <c:v>1997-08</c:v>
                </c:pt>
                <c:pt idx="590">
                  <c:v>1997-09</c:v>
                </c:pt>
                <c:pt idx="591">
                  <c:v>1997-10</c:v>
                </c:pt>
                <c:pt idx="592">
                  <c:v>1997-11</c:v>
                </c:pt>
                <c:pt idx="593">
                  <c:v>1997-12</c:v>
                </c:pt>
                <c:pt idx="594">
                  <c:v>1998-01</c:v>
                </c:pt>
                <c:pt idx="595">
                  <c:v>1998-02</c:v>
                </c:pt>
                <c:pt idx="596">
                  <c:v>1998-03</c:v>
                </c:pt>
                <c:pt idx="597">
                  <c:v>1998-04</c:v>
                </c:pt>
                <c:pt idx="598">
                  <c:v>1998-05</c:v>
                </c:pt>
                <c:pt idx="599">
                  <c:v>1998-06</c:v>
                </c:pt>
                <c:pt idx="600">
                  <c:v>1998-07</c:v>
                </c:pt>
                <c:pt idx="601">
                  <c:v>1998-08</c:v>
                </c:pt>
                <c:pt idx="602">
                  <c:v>1998-09</c:v>
                </c:pt>
                <c:pt idx="603">
                  <c:v>1998-10</c:v>
                </c:pt>
                <c:pt idx="604">
                  <c:v>1998-11</c:v>
                </c:pt>
                <c:pt idx="605">
                  <c:v>1998-12</c:v>
                </c:pt>
                <c:pt idx="606">
                  <c:v>1999-01</c:v>
                </c:pt>
                <c:pt idx="607">
                  <c:v>1999-02</c:v>
                </c:pt>
                <c:pt idx="608">
                  <c:v>1999-03</c:v>
                </c:pt>
                <c:pt idx="609">
                  <c:v>1999-04</c:v>
                </c:pt>
                <c:pt idx="610">
                  <c:v>1999-05</c:v>
                </c:pt>
                <c:pt idx="611">
                  <c:v>1999-06</c:v>
                </c:pt>
                <c:pt idx="612">
                  <c:v>1999-07</c:v>
                </c:pt>
                <c:pt idx="613">
                  <c:v>1999-08</c:v>
                </c:pt>
                <c:pt idx="614">
                  <c:v>1999-09</c:v>
                </c:pt>
                <c:pt idx="615">
                  <c:v>1999-10</c:v>
                </c:pt>
                <c:pt idx="616">
                  <c:v>1999-11</c:v>
                </c:pt>
                <c:pt idx="617">
                  <c:v>1999-12</c:v>
                </c:pt>
                <c:pt idx="618">
                  <c:v>2000-01</c:v>
                </c:pt>
                <c:pt idx="619">
                  <c:v>2000-02</c:v>
                </c:pt>
                <c:pt idx="620">
                  <c:v>2000-03</c:v>
                </c:pt>
                <c:pt idx="621">
                  <c:v>2000-04</c:v>
                </c:pt>
                <c:pt idx="622">
                  <c:v>2000-05</c:v>
                </c:pt>
                <c:pt idx="623">
                  <c:v>2000-06</c:v>
                </c:pt>
                <c:pt idx="624">
                  <c:v>2000-07</c:v>
                </c:pt>
                <c:pt idx="625">
                  <c:v>2000-08</c:v>
                </c:pt>
                <c:pt idx="626">
                  <c:v>2000-09</c:v>
                </c:pt>
                <c:pt idx="627">
                  <c:v>2000-10</c:v>
                </c:pt>
                <c:pt idx="628">
                  <c:v>2000-11</c:v>
                </c:pt>
                <c:pt idx="629">
                  <c:v>2000-12</c:v>
                </c:pt>
                <c:pt idx="630">
                  <c:v>2001-01</c:v>
                </c:pt>
                <c:pt idx="631">
                  <c:v>2001-02</c:v>
                </c:pt>
                <c:pt idx="632">
                  <c:v>2001-03</c:v>
                </c:pt>
                <c:pt idx="633">
                  <c:v>2001-04</c:v>
                </c:pt>
                <c:pt idx="634">
                  <c:v>2001-05</c:v>
                </c:pt>
                <c:pt idx="635">
                  <c:v>2001-06</c:v>
                </c:pt>
                <c:pt idx="636">
                  <c:v>2001-07</c:v>
                </c:pt>
                <c:pt idx="637">
                  <c:v>2001-08</c:v>
                </c:pt>
                <c:pt idx="638">
                  <c:v>2001-09</c:v>
                </c:pt>
                <c:pt idx="639">
                  <c:v>2001-10</c:v>
                </c:pt>
                <c:pt idx="640">
                  <c:v>2001-11</c:v>
                </c:pt>
                <c:pt idx="641">
                  <c:v>2001-12</c:v>
                </c:pt>
                <c:pt idx="642">
                  <c:v>2002-01</c:v>
                </c:pt>
                <c:pt idx="643">
                  <c:v>2002-02</c:v>
                </c:pt>
                <c:pt idx="644">
                  <c:v>2002-03</c:v>
                </c:pt>
                <c:pt idx="645">
                  <c:v>2002-04</c:v>
                </c:pt>
                <c:pt idx="646">
                  <c:v>2002-05</c:v>
                </c:pt>
                <c:pt idx="647">
                  <c:v>2002-06</c:v>
                </c:pt>
                <c:pt idx="648">
                  <c:v>2002-07</c:v>
                </c:pt>
                <c:pt idx="649">
                  <c:v>2002-08</c:v>
                </c:pt>
                <c:pt idx="650">
                  <c:v>2002-09</c:v>
                </c:pt>
                <c:pt idx="651">
                  <c:v>2002-10</c:v>
                </c:pt>
                <c:pt idx="652">
                  <c:v>2002-11</c:v>
                </c:pt>
                <c:pt idx="653">
                  <c:v>2002-12</c:v>
                </c:pt>
                <c:pt idx="654">
                  <c:v>2003-01</c:v>
                </c:pt>
                <c:pt idx="655">
                  <c:v>2003-02</c:v>
                </c:pt>
                <c:pt idx="656">
                  <c:v>2003-03</c:v>
                </c:pt>
                <c:pt idx="657">
                  <c:v>2003-04</c:v>
                </c:pt>
                <c:pt idx="658">
                  <c:v>2003-05</c:v>
                </c:pt>
                <c:pt idx="659">
                  <c:v>2003-06</c:v>
                </c:pt>
                <c:pt idx="660">
                  <c:v>2003-07</c:v>
                </c:pt>
                <c:pt idx="661">
                  <c:v>2003-08</c:v>
                </c:pt>
                <c:pt idx="662">
                  <c:v>2003-09</c:v>
                </c:pt>
                <c:pt idx="663">
                  <c:v>2003-10</c:v>
                </c:pt>
                <c:pt idx="664">
                  <c:v>2003-11</c:v>
                </c:pt>
                <c:pt idx="665">
                  <c:v>2003-12</c:v>
                </c:pt>
                <c:pt idx="666">
                  <c:v>2004-01</c:v>
                </c:pt>
                <c:pt idx="667">
                  <c:v>2004-02</c:v>
                </c:pt>
                <c:pt idx="668">
                  <c:v>2004-03</c:v>
                </c:pt>
                <c:pt idx="669">
                  <c:v>2004-04</c:v>
                </c:pt>
                <c:pt idx="670">
                  <c:v>2004-05</c:v>
                </c:pt>
                <c:pt idx="671">
                  <c:v>2004-06</c:v>
                </c:pt>
                <c:pt idx="672">
                  <c:v>2004-07</c:v>
                </c:pt>
                <c:pt idx="673">
                  <c:v>2004-08</c:v>
                </c:pt>
                <c:pt idx="674">
                  <c:v>2004-09</c:v>
                </c:pt>
                <c:pt idx="675">
                  <c:v>2004-10</c:v>
                </c:pt>
                <c:pt idx="676">
                  <c:v>2004-11</c:v>
                </c:pt>
                <c:pt idx="677">
                  <c:v>2004-12</c:v>
                </c:pt>
                <c:pt idx="678">
                  <c:v>2005-01</c:v>
                </c:pt>
                <c:pt idx="679">
                  <c:v>2005-02</c:v>
                </c:pt>
                <c:pt idx="680">
                  <c:v>2005-03</c:v>
                </c:pt>
                <c:pt idx="681">
                  <c:v>2005-04</c:v>
                </c:pt>
                <c:pt idx="682">
                  <c:v>2005-05</c:v>
                </c:pt>
                <c:pt idx="683">
                  <c:v>2005-06</c:v>
                </c:pt>
                <c:pt idx="684">
                  <c:v>2005-07</c:v>
                </c:pt>
                <c:pt idx="685">
                  <c:v>2005-08</c:v>
                </c:pt>
                <c:pt idx="686">
                  <c:v>2005-09</c:v>
                </c:pt>
                <c:pt idx="687">
                  <c:v>2005-10</c:v>
                </c:pt>
                <c:pt idx="688">
                  <c:v>2005-11</c:v>
                </c:pt>
                <c:pt idx="689">
                  <c:v>2005-12</c:v>
                </c:pt>
                <c:pt idx="690">
                  <c:v>2006-01</c:v>
                </c:pt>
                <c:pt idx="691">
                  <c:v>2006-02</c:v>
                </c:pt>
                <c:pt idx="692">
                  <c:v>2006-03</c:v>
                </c:pt>
                <c:pt idx="693">
                  <c:v>2006-04</c:v>
                </c:pt>
                <c:pt idx="694">
                  <c:v>2006-05</c:v>
                </c:pt>
                <c:pt idx="695">
                  <c:v>2006-06</c:v>
                </c:pt>
                <c:pt idx="696">
                  <c:v>2006-07</c:v>
                </c:pt>
                <c:pt idx="697">
                  <c:v>2006-08</c:v>
                </c:pt>
                <c:pt idx="698">
                  <c:v>2006-09</c:v>
                </c:pt>
                <c:pt idx="699">
                  <c:v>2006-10</c:v>
                </c:pt>
                <c:pt idx="700">
                  <c:v>2006-11</c:v>
                </c:pt>
                <c:pt idx="701">
                  <c:v>2006-12</c:v>
                </c:pt>
                <c:pt idx="702">
                  <c:v>2007-01</c:v>
                </c:pt>
                <c:pt idx="703">
                  <c:v>2007-02</c:v>
                </c:pt>
                <c:pt idx="704">
                  <c:v>2007-03</c:v>
                </c:pt>
                <c:pt idx="705">
                  <c:v>2007-04</c:v>
                </c:pt>
                <c:pt idx="706">
                  <c:v>2007-05</c:v>
                </c:pt>
                <c:pt idx="707">
                  <c:v>2007-06</c:v>
                </c:pt>
                <c:pt idx="708">
                  <c:v>2007-07</c:v>
                </c:pt>
                <c:pt idx="709">
                  <c:v>2007-08</c:v>
                </c:pt>
                <c:pt idx="710">
                  <c:v>2007-09</c:v>
                </c:pt>
                <c:pt idx="711">
                  <c:v>2007-10</c:v>
                </c:pt>
                <c:pt idx="712">
                  <c:v>2007-11</c:v>
                </c:pt>
                <c:pt idx="713">
                  <c:v>2007-12</c:v>
                </c:pt>
                <c:pt idx="714">
                  <c:v>2008-01</c:v>
                </c:pt>
                <c:pt idx="715">
                  <c:v>2008-02</c:v>
                </c:pt>
                <c:pt idx="716">
                  <c:v>2008-03</c:v>
                </c:pt>
                <c:pt idx="717">
                  <c:v>2008-04</c:v>
                </c:pt>
                <c:pt idx="718">
                  <c:v>2008-05</c:v>
                </c:pt>
                <c:pt idx="719">
                  <c:v>2008-06</c:v>
                </c:pt>
                <c:pt idx="720">
                  <c:v>2008-07</c:v>
                </c:pt>
                <c:pt idx="721">
                  <c:v>2008-08</c:v>
                </c:pt>
                <c:pt idx="722">
                  <c:v>2008-09</c:v>
                </c:pt>
                <c:pt idx="723">
                  <c:v>2008-10</c:v>
                </c:pt>
                <c:pt idx="724">
                  <c:v>2008-11</c:v>
                </c:pt>
                <c:pt idx="725">
                  <c:v>2008-12</c:v>
                </c:pt>
                <c:pt idx="726">
                  <c:v>2009-01</c:v>
                </c:pt>
                <c:pt idx="727">
                  <c:v>2009-02</c:v>
                </c:pt>
                <c:pt idx="728">
                  <c:v>2009-03</c:v>
                </c:pt>
                <c:pt idx="729">
                  <c:v>2009-04</c:v>
                </c:pt>
                <c:pt idx="730">
                  <c:v>2009-05</c:v>
                </c:pt>
                <c:pt idx="731">
                  <c:v>2009-06</c:v>
                </c:pt>
                <c:pt idx="732">
                  <c:v>2009-07</c:v>
                </c:pt>
                <c:pt idx="733">
                  <c:v>2009-08</c:v>
                </c:pt>
                <c:pt idx="734">
                  <c:v>2009-09</c:v>
                </c:pt>
                <c:pt idx="735">
                  <c:v>2009-10</c:v>
                </c:pt>
                <c:pt idx="736">
                  <c:v>2009-11</c:v>
                </c:pt>
                <c:pt idx="737">
                  <c:v>2009-12</c:v>
                </c:pt>
                <c:pt idx="738">
                  <c:v>2010-01</c:v>
                </c:pt>
                <c:pt idx="739">
                  <c:v>2010-02</c:v>
                </c:pt>
                <c:pt idx="740">
                  <c:v>2010-03</c:v>
                </c:pt>
                <c:pt idx="741">
                  <c:v>2010-04</c:v>
                </c:pt>
                <c:pt idx="742">
                  <c:v>2010-05</c:v>
                </c:pt>
                <c:pt idx="743">
                  <c:v>2010-06</c:v>
                </c:pt>
                <c:pt idx="744">
                  <c:v>2010-07</c:v>
                </c:pt>
                <c:pt idx="745">
                  <c:v>2010-08</c:v>
                </c:pt>
                <c:pt idx="746">
                  <c:v>2010-09</c:v>
                </c:pt>
                <c:pt idx="747">
                  <c:v>2010-10</c:v>
                </c:pt>
                <c:pt idx="748">
                  <c:v>2010-11</c:v>
                </c:pt>
                <c:pt idx="749">
                  <c:v>2010-12</c:v>
                </c:pt>
                <c:pt idx="750">
                  <c:v>2011-01</c:v>
                </c:pt>
                <c:pt idx="751">
                  <c:v>2011-02</c:v>
                </c:pt>
                <c:pt idx="752">
                  <c:v>2011-03</c:v>
                </c:pt>
                <c:pt idx="753">
                  <c:v>2011-04</c:v>
                </c:pt>
                <c:pt idx="754">
                  <c:v>2011-05</c:v>
                </c:pt>
                <c:pt idx="755">
                  <c:v>2011-06</c:v>
                </c:pt>
                <c:pt idx="756">
                  <c:v>2011-07</c:v>
                </c:pt>
                <c:pt idx="757">
                  <c:v>2011-08</c:v>
                </c:pt>
                <c:pt idx="758">
                  <c:v>2011-09</c:v>
                </c:pt>
                <c:pt idx="759">
                  <c:v>2011-10</c:v>
                </c:pt>
                <c:pt idx="760">
                  <c:v>2011-11</c:v>
                </c:pt>
                <c:pt idx="761">
                  <c:v>2011-12</c:v>
                </c:pt>
                <c:pt idx="762">
                  <c:v>2012-01</c:v>
                </c:pt>
                <c:pt idx="763">
                  <c:v>2012-02</c:v>
                </c:pt>
                <c:pt idx="764">
                  <c:v>2012-03</c:v>
                </c:pt>
                <c:pt idx="765">
                  <c:v>2012-04</c:v>
                </c:pt>
                <c:pt idx="766">
                  <c:v>2012-05</c:v>
                </c:pt>
                <c:pt idx="767">
                  <c:v>2012-06</c:v>
                </c:pt>
                <c:pt idx="768">
                  <c:v>2012-07</c:v>
                </c:pt>
                <c:pt idx="769">
                  <c:v>2012-08</c:v>
                </c:pt>
                <c:pt idx="770">
                  <c:v>2012-09</c:v>
                </c:pt>
                <c:pt idx="771">
                  <c:v>2012-10</c:v>
                </c:pt>
                <c:pt idx="772">
                  <c:v>2012-11</c:v>
                </c:pt>
                <c:pt idx="773">
                  <c:v>2012-12</c:v>
                </c:pt>
                <c:pt idx="774">
                  <c:v>2013-01</c:v>
                </c:pt>
                <c:pt idx="775">
                  <c:v>2013-02</c:v>
                </c:pt>
                <c:pt idx="776">
                  <c:v>2013-03</c:v>
                </c:pt>
                <c:pt idx="777">
                  <c:v>2013-04</c:v>
                </c:pt>
                <c:pt idx="778">
                  <c:v>2013-05</c:v>
                </c:pt>
                <c:pt idx="779">
                  <c:v>2013-06</c:v>
                </c:pt>
                <c:pt idx="780">
                  <c:v>2013-07</c:v>
                </c:pt>
                <c:pt idx="781">
                  <c:v>2013-08</c:v>
                </c:pt>
                <c:pt idx="782">
                  <c:v>2013-09</c:v>
                </c:pt>
                <c:pt idx="783">
                  <c:v>2013-10</c:v>
                </c:pt>
                <c:pt idx="784">
                  <c:v>2013-11</c:v>
                </c:pt>
                <c:pt idx="785">
                  <c:v>2013-12</c:v>
                </c:pt>
                <c:pt idx="786">
                  <c:v>2014-01</c:v>
                </c:pt>
                <c:pt idx="787">
                  <c:v>2014-02</c:v>
                </c:pt>
                <c:pt idx="788">
                  <c:v>2014-03</c:v>
                </c:pt>
                <c:pt idx="789">
                  <c:v>2014-04</c:v>
                </c:pt>
                <c:pt idx="790">
                  <c:v>2014-05</c:v>
                </c:pt>
                <c:pt idx="791">
                  <c:v>2014-06</c:v>
                </c:pt>
                <c:pt idx="792">
                  <c:v>2014-07</c:v>
                </c:pt>
                <c:pt idx="793">
                  <c:v>2014-08</c:v>
                </c:pt>
                <c:pt idx="794">
                  <c:v>2014-09</c:v>
                </c:pt>
                <c:pt idx="795">
                  <c:v>2014-10</c:v>
                </c:pt>
                <c:pt idx="796">
                  <c:v>2014-11</c:v>
                </c:pt>
                <c:pt idx="797">
                  <c:v>2014-12</c:v>
                </c:pt>
                <c:pt idx="798">
                  <c:v>2015-01</c:v>
                </c:pt>
                <c:pt idx="799">
                  <c:v>2015-02</c:v>
                </c:pt>
                <c:pt idx="800">
                  <c:v>2015-03</c:v>
                </c:pt>
                <c:pt idx="801">
                  <c:v>2015-04</c:v>
                </c:pt>
                <c:pt idx="802">
                  <c:v>2015-05</c:v>
                </c:pt>
                <c:pt idx="803">
                  <c:v>2015-06</c:v>
                </c:pt>
                <c:pt idx="804">
                  <c:v>2015-07</c:v>
                </c:pt>
                <c:pt idx="805">
                  <c:v>2015-08</c:v>
                </c:pt>
                <c:pt idx="806">
                  <c:v>2015-09</c:v>
                </c:pt>
                <c:pt idx="807">
                  <c:v>2015-10</c:v>
                </c:pt>
                <c:pt idx="808">
                  <c:v>2015-11</c:v>
                </c:pt>
                <c:pt idx="809">
                  <c:v>2015-12</c:v>
                </c:pt>
                <c:pt idx="810">
                  <c:v>2016-01</c:v>
                </c:pt>
                <c:pt idx="811">
                  <c:v>2016-02</c:v>
                </c:pt>
                <c:pt idx="812">
                  <c:v>2016-03</c:v>
                </c:pt>
                <c:pt idx="813">
                  <c:v>2016-04</c:v>
                </c:pt>
                <c:pt idx="814">
                  <c:v>2016-05</c:v>
                </c:pt>
                <c:pt idx="815">
                  <c:v>2016-06</c:v>
                </c:pt>
                <c:pt idx="816">
                  <c:v>2016-07</c:v>
                </c:pt>
                <c:pt idx="817">
                  <c:v>2016-08</c:v>
                </c:pt>
                <c:pt idx="818">
                  <c:v>2016-09</c:v>
                </c:pt>
                <c:pt idx="819">
                  <c:v>2016-10</c:v>
                </c:pt>
                <c:pt idx="820">
                  <c:v>2016-11</c:v>
                </c:pt>
                <c:pt idx="821">
                  <c:v>2016-12</c:v>
                </c:pt>
                <c:pt idx="822">
                  <c:v>2017-01</c:v>
                </c:pt>
                <c:pt idx="823">
                  <c:v>2017-02</c:v>
                </c:pt>
                <c:pt idx="824">
                  <c:v>2017-03</c:v>
                </c:pt>
                <c:pt idx="825">
                  <c:v>2017-04</c:v>
                </c:pt>
                <c:pt idx="826">
                  <c:v>2017-05</c:v>
                </c:pt>
                <c:pt idx="827">
                  <c:v>2017-06</c:v>
                </c:pt>
                <c:pt idx="828">
                  <c:v>2017-07</c:v>
                </c:pt>
                <c:pt idx="829">
                  <c:v>2017-08</c:v>
                </c:pt>
                <c:pt idx="830">
                  <c:v>2017-09</c:v>
                </c:pt>
                <c:pt idx="831">
                  <c:v>2017-10</c:v>
                </c:pt>
                <c:pt idx="832">
                  <c:v>2017-11</c:v>
                </c:pt>
                <c:pt idx="833">
                  <c:v>2017-12</c:v>
                </c:pt>
                <c:pt idx="834">
                  <c:v>2018-01</c:v>
                </c:pt>
                <c:pt idx="835">
                  <c:v>2018-02</c:v>
                </c:pt>
                <c:pt idx="836">
                  <c:v>2018-03</c:v>
                </c:pt>
                <c:pt idx="837">
                  <c:v>2018-04</c:v>
                </c:pt>
                <c:pt idx="838">
                  <c:v>2018-05</c:v>
                </c:pt>
                <c:pt idx="839">
                  <c:v>2018-06</c:v>
                </c:pt>
                <c:pt idx="840">
                  <c:v>2018-07</c:v>
                </c:pt>
                <c:pt idx="841">
                  <c:v>2018-08</c:v>
                </c:pt>
                <c:pt idx="842">
                  <c:v>2018-09</c:v>
                </c:pt>
                <c:pt idx="843">
                  <c:v>2018-10</c:v>
                </c:pt>
                <c:pt idx="844">
                  <c:v>2018-11</c:v>
                </c:pt>
                <c:pt idx="845">
                  <c:v>2018-12</c:v>
                </c:pt>
                <c:pt idx="846">
                  <c:v>2019-01</c:v>
                </c:pt>
                <c:pt idx="847">
                  <c:v>2019-02</c:v>
                </c:pt>
                <c:pt idx="848">
                  <c:v>2019-03</c:v>
                </c:pt>
                <c:pt idx="849">
                  <c:v>2019-04</c:v>
                </c:pt>
                <c:pt idx="850">
                  <c:v>2019-05</c:v>
                </c:pt>
                <c:pt idx="851">
                  <c:v>2019-06</c:v>
                </c:pt>
                <c:pt idx="852">
                  <c:v>2019-07</c:v>
                </c:pt>
                <c:pt idx="853">
                  <c:v>2019-08</c:v>
                </c:pt>
                <c:pt idx="854">
                  <c:v>2019-09</c:v>
                </c:pt>
                <c:pt idx="855">
                  <c:v>2019-10</c:v>
                </c:pt>
                <c:pt idx="856">
                  <c:v>2019-11</c:v>
                </c:pt>
                <c:pt idx="857">
                  <c:v>2019-12</c:v>
                </c:pt>
                <c:pt idx="858">
                  <c:v>2020-01</c:v>
                </c:pt>
                <c:pt idx="859">
                  <c:v>2020-02</c:v>
                </c:pt>
                <c:pt idx="860">
                  <c:v>2020-03</c:v>
                </c:pt>
                <c:pt idx="861">
                  <c:v>2020-04</c:v>
                </c:pt>
                <c:pt idx="862">
                  <c:v>2020-05</c:v>
                </c:pt>
                <c:pt idx="863">
                  <c:v>2020-06</c:v>
                </c:pt>
              </c:strCache>
            </c:strRef>
          </c:cat>
          <c:val>
            <c:numRef>
              <c:f>Tabelle1!$B$6:$B$869</c:f>
              <c:numCache>
                <c:formatCode>General</c:formatCode>
                <c:ptCount val="864"/>
                <c:pt idx="0">
                  <c:v>6</c:v>
                </c:pt>
                <c:pt idx="1">
                  <c:v>6</c:v>
                </c:pt>
                <c:pt idx="2">
                  <c:v>6</c:v>
                </c:pt>
                <c:pt idx="3">
                  <c:v>6</c:v>
                </c:pt>
                <c:pt idx="4">
                  <c:v>6</c:v>
                </c:pt>
                <c:pt idx="5">
                  <c:v>6</c:v>
                </c:pt>
                <c:pt idx="6">
                  <c:v>6</c:v>
                </c:pt>
                <c:pt idx="7">
                  <c:v>6</c:v>
                </c:pt>
                <c:pt idx="8">
                  <c:v>6</c:v>
                </c:pt>
                <c:pt idx="9">
                  <c:v>6</c:v>
                </c:pt>
                <c:pt idx="10">
                  <c:v>5.5</c:v>
                </c:pt>
                <c:pt idx="11">
                  <c:v>5.5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6</c:v>
                </c:pt>
                <c:pt idx="47">
                  <c:v>6</c:v>
                </c:pt>
                <c:pt idx="48">
                  <c:v>6</c:v>
                </c:pt>
                <c:pt idx="49">
                  <c:v>5.5</c:v>
                </c:pt>
                <c:pt idx="50">
                  <c:v>5.5</c:v>
                </c:pt>
                <c:pt idx="51">
                  <c:v>5.5</c:v>
                </c:pt>
                <c:pt idx="52">
                  <c:v>5.5</c:v>
                </c:pt>
                <c:pt idx="53">
                  <c:v>5.5</c:v>
                </c:pt>
                <c:pt idx="54">
                  <c:v>5</c:v>
                </c:pt>
                <c:pt idx="55">
                  <c:v>5</c:v>
                </c:pt>
                <c:pt idx="56">
                  <c:v>5</c:v>
                </c:pt>
                <c:pt idx="57">
                  <c:v>5</c:v>
                </c:pt>
                <c:pt idx="58">
                  <c:v>5</c:v>
                </c:pt>
                <c:pt idx="59">
                  <c:v>4.5</c:v>
                </c:pt>
                <c:pt idx="60">
                  <c:v>4.5</c:v>
                </c:pt>
                <c:pt idx="61">
                  <c:v>4.5</c:v>
                </c:pt>
                <c:pt idx="62">
                  <c:v>4.5</c:v>
                </c:pt>
                <c:pt idx="63">
                  <c:v>4.5</c:v>
                </c:pt>
                <c:pt idx="64">
                  <c:v>4.5</c:v>
                </c:pt>
                <c:pt idx="65">
                  <c:v>4.5</c:v>
                </c:pt>
                <c:pt idx="66">
                  <c:v>4.5</c:v>
                </c:pt>
                <c:pt idx="67">
                  <c:v>4.5</c:v>
                </c:pt>
                <c:pt idx="68">
                  <c:v>4.5</c:v>
                </c:pt>
                <c:pt idx="69">
                  <c:v>4.5</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4.5</c:v>
                </c:pt>
                <c:pt idx="86">
                  <c:v>4.5</c:v>
                </c:pt>
                <c:pt idx="87">
                  <c:v>4.5</c:v>
                </c:pt>
                <c:pt idx="88">
                  <c:v>4.5</c:v>
                </c:pt>
                <c:pt idx="89">
                  <c:v>4.5</c:v>
                </c:pt>
                <c:pt idx="90">
                  <c:v>4.5</c:v>
                </c:pt>
                <c:pt idx="91">
                  <c:v>4.5</c:v>
                </c:pt>
                <c:pt idx="92">
                  <c:v>5.5</c:v>
                </c:pt>
                <c:pt idx="93">
                  <c:v>5.5</c:v>
                </c:pt>
                <c:pt idx="94">
                  <c:v>6.5</c:v>
                </c:pt>
                <c:pt idx="95">
                  <c:v>6.5</c:v>
                </c:pt>
                <c:pt idx="96">
                  <c:v>6.5</c:v>
                </c:pt>
                <c:pt idx="97">
                  <c:v>6.5</c:v>
                </c:pt>
                <c:pt idx="98">
                  <c:v>6</c:v>
                </c:pt>
                <c:pt idx="99">
                  <c:v>6</c:v>
                </c:pt>
                <c:pt idx="100">
                  <c:v>6</c:v>
                </c:pt>
                <c:pt idx="101">
                  <c:v>6</c:v>
                </c:pt>
                <c:pt idx="102">
                  <c:v>5.5</c:v>
                </c:pt>
                <c:pt idx="103">
                  <c:v>5.5</c:v>
                </c:pt>
                <c:pt idx="104">
                  <c:v>5.5</c:v>
                </c:pt>
                <c:pt idx="105">
                  <c:v>5.5</c:v>
                </c:pt>
                <c:pt idx="106">
                  <c:v>5.5</c:v>
                </c:pt>
                <c:pt idx="107">
                  <c:v>5.5</c:v>
                </c:pt>
                <c:pt idx="108">
                  <c:v>5.5</c:v>
                </c:pt>
                <c:pt idx="109">
                  <c:v>5.5</c:v>
                </c:pt>
                <c:pt idx="110">
                  <c:v>5</c:v>
                </c:pt>
                <c:pt idx="111">
                  <c:v>5</c:v>
                </c:pt>
                <c:pt idx="112">
                  <c:v>5</c:v>
                </c:pt>
                <c:pt idx="113">
                  <c:v>5</c:v>
                </c:pt>
                <c:pt idx="114">
                  <c:v>4.5</c:v>
                </c:pt>
                <c:pt idx="115">
                  <c:v>4.5</c:v>
                </c:pt>
                <c:pt idx="116">
                  <c:v>4.5</c:v>
                </c:pt>
                <c:pt idx="117">
                  <c:v>4.5</c:v>
                </c:pt>
                <c:pt idx="118">
                  <c:v>4.5</c:v>
                </c:pt>
                <c:pt idx="119">
                  <c:v>4</c:v>
                </c:pt>
                <c:pt idx="120">
                  <c:v>4</c:v>
                </c:pt>
                <c:pt idx="121">
                  <c:v>4</c:v>
                </c:pt>
                <c:pt idx="122">
                  <c:v>4</c:v>
                </c:pt>
                <c:pt idx="123">
                  <c:v>4</c:v>
                </c:pt>
                <c:pt idx="124">
                  <c:v>4</c:v>
                </c:pt>
                <c:pt idx="125">
                  <c:v>4</c:v>
                </c:pt>
                <c:pt idx="126">
                  <c:v>3.75</c:v>
                </c:pt>
                <c:pt idx="127">
                  <c:v>3.75</c:v>
                </c:pt>
                <c:pt idx="128">
                  <c:v>3.75</c:v>
                </c:pt>
                <c:pt idx="129">
                  <c:v>3.75</c:v>
                </c:pt>
                <c:pt idx="130">
                  <c:v>3.75</c:v>
                </c:pt>
                <c:pt idx="131">
                  <c:v>3.75</c:v>
                </c:pt>
                <c:pt idx="132">
                  <c:v>3.75</c:v>
                </c:pt>
                <c:pt idx="133">
                  <c:v>3.75</c:v>
                </c:pt>
                <c:pt idx="134">
                  <c:v>4</c:v>
                </c:pt>
                <c:pt idx="135">
                  <c:v>5</c:v>
                </c:pt>
                <c:pt idx="136">
                  <c:v>5</c:v>
                </c:pt>
                <c:pt idx="137">
                  <c:v>5</c:v>
                </c:pt>
                <c:pt idx="138">
                  <c:v>5</c:v>
                </c:pt>
                <c:pt idx="139">
                  <c:v>5</c:v>
                </c:pt>
                <c:pt idx="140">
                  <c:v>5</c:v>
                </c:pt>
                <c:pt idx="141">
                  <c:v>5</c:v>
                </c:pt>
                <c:pt idx="142">
                  <c:v>5</c:v>
                </c:pt>
                <c:pt idx="143">
                  <c:v>6</c:v>
                </c:pt>
                <c:pt idx="144">
                  <c:v>6</c:v>
                </c:pt>
                <c:pt idx="145">
                  <c:v>6</c:v>
                </c:pt>
                <c:pt idx="146">
                  <c:v>6</c:v>
                </c:pt>
                <c:pt idx="147">
                  <c:v>6</c:v>
                </c:pt>
                <c:pt idx="148">
                  <c:v>5</c:v>
                </c:pt>
                <c:pt idx="149">
                  <c:v>5</c:v>
                </c:pt>
                <c:pt idx="150">
                  <c:v>4.5</c:v>
                </c:pt>
                <c:pt idx="151">
                  <c:v>4.5</c:v>
                </c:pt>
                <c:pt idx="152">
                  <c:v>4.5</c:v>
                </c:pt>
                <c:pt idx="153">
                  <c:v>4.5</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4</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4</c:v>
                </c:pt>
                <c:pt idx="190">
                  <c:v>4</c:v>
                </c:pt>
                <c:pt idx="191">
                  <c:v>4</c:v>
                </c:pt>
                <c:pt idx="192">
                  <c:v>4</c:v>
                </c:pt>
                <c:pt idx="193">
                  <c:v>4</c:v>
                </c:pt>
                <c:pt idx="194">
                  <c:v>4</c:v>
                </c:pt>
                <c:pt idx="195">
                  <c:v>4</c:v>
                </c:pt>
                <c:pt idx="196">
                  <c:v>4</c:v>
                </c:pt>
                <c:pt idx="197">
                  <c:v>4</c:v>
                </c:pt>
                <c:pt idx="198">
                  <c:v>4.5</c:v>
                </c:pt>
                <c:pt idx="199">
                  <c:v>4.5</c:v>
                </c:pt>
                <c:pt idx="200">
                  <c:v>4.5</c:v>
                </c:pt>
                <c:pt idx="201">
                  <c:v>4.5</c:v>
                </c:pt>
                <c:pt idx="202">
                  <c:v>4.5</c:v>
                </c:pt>
                <c:pt idx="203">
                  <c:v>4.5</c:v>
                </c:pt>
                <c:pt idx="204">
                  <c:v>4.5</c:v>
                </c:pt>
                <c:pt idx="205">
                  <c:v>5</c:v>
                </c:pt>
                <c:pt idx="206">
                  <c:v>5</c:v>
                </c:pt>
                <c:pt idx="207">
                  <c:v>5</c:v>
                </c:pt>
                <c:pt idx="208">
                  <c:v>5</c:v>
                </c:pt>
                <c:pt idx="209">
                  <c:v>5</c:v>
                </c:pt>
                <c:pt idx="210">
                  <c:v>5</c:v>
                </c:pt>
                <c:pt idx="211">
                  <c:v>5</c:v>
                </c:pt>
                <c:pt idx="212">
                  <c:v>5</c:v>
                </c:pt>
                <c:pt idx="213">
                  <c:v>5</c:v>
                </c:pt>
                <c:pt idx="214">
                  <c:v>6.25</c:v>
                </c:pt>
                <c:pt idx="215">
                  <c:v>6.25</c:v>
                </c:pt>
                <c:pt idx="216">
                  <c:v>6.25</c:v>
                </c:pt>
                <c:pt idx="217">
                  <c:v>6.25</c:v>
                </c:pt>
                <c:pt idx="218">
                  <c:v>6.25</c:v>
                </c:pt>
                <c:pt idx="219">
                  <c:v>6.25</c:v>
                </c:pt>
                <c:pt idx="220">
                  <c:v>6.25</c:v>
                </c:pt>
                <c:pt idx="221">
                  <c:v>6.25</c:v>
                </c:pt>
                <c:pt idx="222">
                  <c:v>5.5</c:v>
                </c:pt>
                <c:pt idx="223">
                  <c:v>5</c:v>
                </c:pt>
                <c:pt idx="224">
                  <c:v>5</c:v>
                </c:pt>
                <c:pt idx="225">
                  <c:v>4.5</c:v>
                </c:pt>
                <c:pt idx="226">
                  <c:v>4</c:v>
                </c:pt>
                <c:pt idx="227">
                  <c:v>4</c:v>
                </c:pt>
                <c:pt idx="228">
                  <c:v>4</c:v>
                </c:pt>
                <c:pt idx="229">
                  <c:v>3.5</c:v>
                </c:pt>
                <c:pt idx="230">
                  <c:v>3.5</c:v>
                </c:pt>
                <c:pt idx="231">
                  <c:v>3.5</c:v>
                </c:pt>
                <c:pt idx="232">
                  <c:v>3.5</c:v>
                </c:pt>
                <c:pt idx="233">
                  <c:v>3.5</c:v>
                </c:pt>
                <c:pt idx="234">
                  <c:v>3.5</c:v>
                </c:pt>
                <c:pt idx="235">
                  <c:v>3.5</c:v>
                </c:pt>
                <c:pt idx="236">
                  <c:v>3.5</c:v>
                </c:pt>
                <c:pt idx="237">
                  <c:v>3.5</c:v>
                </c:pt>
                <c:pt idx="238">
                  <c:v>3.5</c:v>
                </c:pt>
                <c:pt idx="239">
                  <c:v>3.5</c:v>
                </c:pt>
                <c:pt idx="240">
                  <c:v>3.5</c:v>
                </c:pt>
                <c:pt idx="241">
                  <c:v>3.5</c:v>
                </c:pt>
                <c:pt idx="242">
                  <c:v>3.5</c:v>
                </c:pt>
                <c:pt idx="243">
                  <c:v>3.5</c:v>
                </c:pt>
                <c:pt idx="244">
                  <c:v>3.5</c:v>
                </c:pt>
                <c:pt idx="245">
                  <c:v>3.5</c:v>
                </c:pt>
                <c:pt idx="246">
                  <c:v>3.5</c:v>
                </c:pt>
                <c:pt idx="247">
                  <c:v>3.5</c:v>
                </c:pt>
                <c:pt idx="248">
                  <c:v>4</c:v>
                </c:pt>
                <c:pt idx="249">
                  <c:v>5</c:v>
                </c:pt>
                <c:pt idx="250">
                  <c:v>5</c:v>
                </c:pt>
                <c:pt idx="251">
                  <c:v>6</c:v>
                </c:pt>
                <c:pt idx="252">
                  <c:v>6</c:v>
                </c:pt>
                <c:pt idx="253">
                  <c:v>6</c:v>
                </c:pt>
                <c:pt idx="254">
                  <c:v>7.5</c:v>
                </c:pt>
                <c:pt idx="255">
                  <c:v>7.5</c:v>
                </c:pt>
                <c:pt idx="256">
                  <c:v>7.5</c:v>
                </c:pt>
                <c:pt idx="257">
                  <c:v>9</c:v>
                </c:pt>
                <c:pt idx="258">
                  <c:v>9</c:v>
                </c:pt>
                <c:pt idx="259">
                  <c:v>9</c:v>
                </c:pt>
                <c:pt idx="260">
                  <c:v>9.5</c:v>
                </c:pt>
                <c:pt idx="261">
                  <c:v>9.5</c:v>
                </c:pt>
                <c:pt idx="262">
                  <c:v>9.5</c:v>
                </c:pt>
                <c:pt idx="263">
                  <c:v>9.5</c:v>
                </c:pt>
                <c:pt idx="264">
                  <c:v>9</c:v>
                </c:pt>
                <c:pt idx="265">
                  <c:v>9</c:v>
                </c:pt>
                <c:pt idx="266">
                  <c:v>9</c:v>
                </c:pt>
                <c:pt idx="267">
                  <c:v>9</c:v>
                </c:pt>
                <c:pt idx="268">
                  <c:v>8</c:v>
                </c:pt>
                <c:pt idx="269">
                  <c:v>7.5</c:v>
                </c:pt>
                <c:pt idx="270">
                  <c:v>7.5</c:v>
                </c:pt>
                <c:pt idx="271">
                  <c:v>7.5</c:v>
                </c:pt>
                <c:pt idx="272">
                  <c:v>7.5</c:v>
                </c:pt>
                <c:pt idx="273">
                  <c:v>6.5</c:v>
                </c:pt>
                <c:pt idx="274">
                  <c:v>6.5</c:v>
                </c:pt>
                <c:pt idx="275">
                  <c:v>6.5</c:v>
                </c:pt>
                <c:pt idx="276">
                  <c:v>6.5</c:v>
                </c:pt>
                <c:pt idx="277">
                  <c:v>6.5</c:v>
                </c:pt>
                <c:pt idx="278">
                  <c:v>6.5</c:v>
                </c:pt>
                <c:pt idx="279">
                  <c:v>5.5</c:v>
                </c:pt>
                <c:pt idx="280">
                  <c:v>5.5</c:v>
                </c:pt>
                <c:pt idx="281">
                  <c:v>5</c:v>
                </c:pt>
                <c:pt idx="282">
                  <c:v>5</c:v>
                </c:pt>
                <c:pt idx="283">
                  <c:v>4</c:v>
                </c:pt>
                <c:pt idx="284">
                  <c:v>4</c:v>
                </c:pt>
                <c:pt idx="285">
                  <c:v>4</c:v>
                </c:pt>
                <c:pt idx="286">
                  <c:v>4</c:v>
                </c:pt>
                <c:pt idx="287">
                  <c:v>4</c:v>
                </c:pt>
                <c:pt idx="288">
                  <c:v>4</c:v>
                </c:pt>
                <c:pt idx="289">
                  <c:v>4</c:v>
                </c:pt>
                <c:pt idx="290">
                  <c:v>4</c:v>
                </c:pt>
                <c:pt idx="291">
                  <c:v>5</c:v>
                </c:pt>
                <c:pt idx="292">
                  <c:v>6</c:v>
                </c:pt>
                <c:pt idx="293">
                  <c:v>6.5</c:v>
                </c:pt>
                <c:pt idx="294">
                  <c:v>7</c:v>
                </c:pt>
                <c:pt idx="295">
                  <c:v>7</c:v>
                </c:pt>
                <c:pt idx="296">
                  <c:v>7</c:v>
                </c:pt>
                <c:pt idx="297">
                  <c:v>7</c:v>
                </c:pt>
                <c:pt idx="298">
                  <c:v>8</c:v>
                </c:pt>
                <c:pt idx="299">
                  <c:v>9</c:v>
                </c:pt>
                <c:pt idx="300">
                  <c:v>9</c:v>
                </c:pt>
                <c:pt idx="301">
                  <c:v>9</c:v>
                </c:pt>
                <c:pt idx="302">
                  <c:v>9</c:v>
                </c:pt>
                <c:pt idx="303">
                  <c:v>9</c:v>
                </c:pt>
                <c:pt idx="304">
                  <c:v>9</c:v>
                </c:pt>
                <c:pt idx="305">
                  <c:v>9</c:v>
                </c:pt>
                <c:pt idx="306">
                  <c:v>9</c:v>
                </c:pt>
                <c:pt idx="307">
                  <c:v>9</c:v>
                </c:pt>
                <c:pt idx="308">
                  <c:v>9</c:v>
                </c:pt>
                <c:pt idx="309">
                  <c:v>9</c:v>
                </c:pt>
                <c:pt idx="310">
                  <c:v>9</c:v>
                </c:pt>
                <c:pt idx="311">
                  <c:v>9</c:v>
                </c:pt>
                <c:pt idx="312">
                  <c:v>9</c:v>
                </c:pt>
                <c:pt idx="313">
                  <c:v>9</c:v>
                </c:pt>
                <c:pt idx="314">
                  <c:v>9</c:v>
                </c:pt>
                <c:pt idx="315">
                  <c:v>8.5</c:v>
                </c:pt>
                <c:pt idx="316">
                  <c:v>8.5</c:v>
                </c:pt>
                <c:pt idx="317">
                  <c:v>8</c:v>
                </c:pt>
                <c:pt idx="318">
                  <c:v>8</c:v>
                </c:pt>
                <c:pt idx="319">
                  <c:v>7.5</c:v>
                </c:pt>
                <c:pt idx="320">
                  <c:v>6.5</c:v>
                </c:pt>
                <c:pt idx="321">
                  <c:v>6</c:v>
                </c:pt>
                <c:pt idx="322">
                  <c:v>5.5</c:v>
                </c:pt>
                <c:pt idx="323">
                  <c:v>5.5</c:v>
                </c:pt>
                <c:pt idx="324">
                  <c:v>5.5</c:v>
                </c:pt>
                <c:pt idx="325">
                  <c:v>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c:v>
                </c:pt>
                <c:pt idx="349">
                  <c:v>4</c:v>
                </c:pt>
                <c:pt idx="350">
                  <c:v>4</c:v>
                </c:pt>
                <c:pt idx="351">
                  <c:v>4</c:v>
                </c:pt>
                <c:pt idx="352">
                  <c:v>4</c:v>
                </c:pt>
                <c:pt idx="353">
                  <c:v>3.5</c:v>
                </c:pt>
                <c:pt idx="354">
                  <c:v>3.5</c:v>
                </c:pt>
                <c:pt idx="355">
                  <c:v>3.5</c:v>
                </c:pt>
                <c:pt idx="356">
                  <c:v>3.5</c:v>
                </c:pt>
                <c:pt idx="357">
                  <c:v>3.5</c:v>
                </c:pt>
                <c:pt idx="358">
                  <c:v>3.5</c:v>
                </c:pt>
                <c:pt idx="359">
                  <c:v>3.5</c:v>
                </c:pt>
                <c:pt idx="360">
                  <c:v>3.5</c:v>
                </c:pt>
                <c:pt idx="361">
                  <c:v>3.5</c:v>
                </c:pt>
                <c:pt idx="362">
                  <c:v>3.5</c:v>
                </c:pt>
                <c:pt idx="363">
                  <c:v>3.5</c:v>
                </c:pt>
                <c:pt idx="364">
                  <c:v>3.5</c:v>
                </c:pt>
                <c:pt idx="365">
                  <c:v>3.5</c:v>
                </c:pt>
                <c:pt idx="366">
                  <c:v>4</c:v>
                </c:pt>
                <c:pt idx="367">
                  <c:v>4</c:v>
                </c:pt>
                <c:pt idx="368">
                  <c:v>5</c:v>
                </c:pt>
                <c:pt idx="369">
                  <c:v>5</c:v>
                </c:pt>
                <c:pt idx="370">
                  <c:v>5</c:v>
                </c:pt>
                <c:pt idx="371">
                  <c:v>5.5</c:v>
                </c:pt>
                <c:pt idx="372">
                  <c:v>6</c:v>
                </c:pt>
                <c:pt idx="373">
                  <c:v>6</c:v>
                </c:pt>
                <c:pt idx="374">
                  <c:v>6</c:v>
                </c:pt>
                <c:pt idx="375">
                  <c:v>6</c:v>
                </c:pt>
                <c:pt idx="376">
                  <c:v>7</c:v>
                </c:pt>
                <c:pt idx="377">
                  <c:v>7</c:v>
                </c:pt>
                <c:pt idx="378">
                  <c:v>7</c:v>
                </c:pt>
                <c:pt idx="379">
                  <c:v>8.5</c:v>
                </c:pt>
                <c:pt idx="380">
                  <c:v>8.5</c:v>
                </c:pt>
                <c:pt idx="381">
                  <c:v>8.5</c:v>
                </c:pt>
                <c:pt idx="382">
                  <c:v>9.5</c:v>
                </c:pt>
                <c:pt idx="383">
                  <c:v>9.5</c:v>
                </c:pt>
                <c:pt idx="384">
                  <c:v>9.5</c:v>
                </c:pt>
                <c:pt idx="385">
                  <c:v>9.5</c:v>
                </c:pt>
                <c:pt idx="386">
                  <c:v>9</c:v>
                </c:pt>
                <c:pt idx="387">
                  <c:v>9</c:v>
                </c:pt>
                <c:pt idx="388">
                  <c:v>9</c:v>
                </c:pt>
                <c:pt idx="389">
                  <c:v>9</c:v>
                </c:pt>
                <c:pt idx="390">
                  <c:v>9</c:v>
                </c:pt>
                <c:pt idx="391">
                  <c:v>9</c:v>
                </c:pt>
                <c:pt idx="392">
                  <c:v>9</c:v>
                </c:pt>
                <c:pt idx="393">
                  <c:v>9</c:v>
                </c:pt>
                <c:pt idx="394">
                  <c:v>9</c:v>
                </c:pt>
                <c:pt idx="395">
                  <c:v>9</c:v>
                </c:pt>
                <c:pt idx="396">
                  <c:v>9</c:v>
                </c:pt>
                <c:pt idx="397">
                  <c:v>9</c:v>
                </c:pt>
                <c:pt idx="398">
                  <c:v>9</c:v>
                </c:pt>
                <c:pt idx="399">
                  <c:v>9</c:v>
                </c:pt>
                <c:pt idx="400">
                  <c:v>9</c:v>
                </c:pt>
                <c:pt idx="401">
                  <c:v>9</c:v>
                </c:pt>
                <c:pt idx="402">
                  <c:v>9</c:v>
                </c:pt>
                <c:pt idx="403">
                  <c:v>9</c:v>
                </c:pt>
                <c:pt idx="404">
                  <c:v>9</c:v>
                </c:pt>
                <c:pt idx="405">
                  <c:v>9</c:v>
                </c:pt>
                <c:pt idx="406">
                  <c:v>9</c:v>
                </c:pt>
                <c:pt idx="407">
                  <c:v>9</c:v>
                </c:pt>
                <c:pt idx="408">
                  <c:v>9</c:v>
                </c:pt>
                <c:pt idx="409">
                  <c:v>8</c:v>
                </c:pt>
                <c:pt idx="410">
                  <c:v>8</c:v>
                </c:pt>
                <c:pt idx="411">
                  <c:v>7</c:v>
                </c:pt>
                <c:pt idx="412">
                  <c:v>7</c:v>
                </c:pt>
                <c:pt idx="413">
                  <c:v>6</c:v>
                </c:pt>
                <c:pt idx="414">
                  <c:v>6</c:v>
                </c:pt>
                <c:pt idx="415">
                  <c:v>6</c:v>
                </c:pt>
                <c:pt idx="416">
                  <c:v>5</c:v>
                </c:pt>
                <c:pt idx="417">
                  <c:v>5</c:v>
                </c:pt>
                <c:pt idx="418">
                  <c:v>5</c:v>
                </c:pt>
                <c:pt idx="419">
                  <c:v>5</c:v>
                </c:pt>
                <c:pt idx="420">
                  <c:v>5</c:v>
                </c:pt>
                <c:pt idx="421">
                  <c:v>5</c:v>
                </c:pt>
                <c:pt idx="422">
                  <c:v>5.5</c:v>
                </c:pt>
                <c:pt idx="423">
                  <c:v>5.5</c:v>
                </c:pt>
                <c:pt idx="424">
                  <c:v>5.5</c:v>
                </c:pt>
                <c:pt idx="425">
                  <c:v>5.5</c:v>
                </c:pt>
                <c:pt idx="426">
                  <c:v>5.5</c:v>
                </c:pt>
                <c:pt idx="427">
                  <c:v>5.5</c:v>
                </c:pt>
                <c:pt idx="428">
                  <c:v>5.5</c:v>
                </c:pt>
                <c:pt idx="429">
                  <c:v>5.5</c:v>
                </c:pt>
                <c:pt idx="430">
                  <c:v>5.5</c:v>
                </c:pt>
                <c:pt idx="431">
                  <c:v>5.5</c:v>
                </c:pt>
                <c:pt idx="432">
                  <c:v>5.5</c:v>
                </c:pt>
                <c:pt idx="433">
                  <c:v>5.5</c:v>
                </c:pt>
                <c:pt idx="434">
                  <c:v>5.5</c:v>
                </c:pt>
                <c:pt idx="435">
                  <c:v>5.5</c:v>
                </c:pt>
                <c:pt idx="436">
                  <c:v>5.5</c:v>
                </c:pt>
                <c:pt idx="437">
                  <c:v>5.5</c:v>
                </c:pt>
                <c:pt idx="438">
                  <c:v>5.5</c:v>
                </c:pt>
                <c:pt idx="439">
                  <c:v>6</c:v>
                </c:pt>
                <c:pt idx="440">
                  <c:v>6</c:v>
                </c:pt>
                <c:pt idx="441">
                  <c:v>6</c:v>
                </c:pt>
                <c:pt idx="442">
                  <c:v>6</c:v>
                </c:pt>
                <c:pt idx="443">
                  <c:v>6</c:v>
                </c:pt>
                <c:pt idx="444">
                  <c:v>6</c:v>
                </c:pt>
                <c:pt idx="445">
                  <c:v>5.5</c:v>
                </c:pt>
                <c:pt idx="446">
                  <c:v>5.5</c:v>
                </c:pt>
                <c:pt idx="447">
                  <c:v>5.5</c:v>
                </c:pt>
                <c:pt idx="448">
                  <c:v>5.5</c:v>
                </c:pt>
                <c:pt idx="449">
                  <c:v>5.5</c:v>
                </c:pt>
                <c:pt idx="450">
                  <c:v>5.5</c:v>
                </c:pt>
                <c:pt idx="451">
                  <c:v>5.5</c:v>
                </c:pt>
                <c:pt idx="452">
                  <c:v>5.5</c:v>
                </c:pt>
                <c:pt idx="453">
                  <c:v>5.5</c:v>
                </c:pt>
                <c:pt idx="454">
                  <c:v>5.5</c:v>
                </c:pt>
                <c:pt idx="455">
                  <c:v>5.5</c:v>
                </c:pt>
                <c:pt idx="456">
                  <c:v>5.5</c:v>
                </c:pt>
                <c:pt idx="457">
                  <c:v>5.5</c:v>
                </c:pt>
                <c:pt idx="458">
                  <c:v>5.5</c:v>
                </c:pt>
                <c:pt idx="459">
                  <c:v>5.5</c:v>
                </c:pt>
                <c:pt idx="460">
                  <c:v>5.5</c:v>
                </c:pt>
                <c:pt idx="461">
                  <c:v>5.5</c:v>
                </c:pt>
                <c:pt idx="462">
                  <c:v>5</c:v>
                </c:pt>
                <c:pt idx="463">
                  <c:v>5</c:v>
                </c:pt>
                <c:pt idx="464">
                  <c:v>5</c:v>
                </c:pt>
                <c:pt idx="465">
                  <c:v>5</c:v>
                </c:pt>
                <c:pt idx="466">
                  <c:v>5</c:v>
                </c:pt>
                <c:pt idx="467">
                  <c:v>5</c:v>
                </c:pt>
                <c:pt idx="468">
                  <c:v>5</c:v>
                </c:pt>
                <c:pt idx="469">
                  <c:v>5</c:v>
                </c:pt>
                <c:pt idx="470">
                  <c:v>5</c:v>
                </c:pt>
                <c:pt idx="471">
                  <c:v>5</c:v>
                </c:pt>
                <c:pt idx="472">
                  <c:v>4.5</c:v>
                </c:pt>
                <c:pt idx="473">
                  <c:v>4.5</c:v>
                </c:pt>
                <c:pt idx="474">
                  <c:v>4.5</c:v>
                </c:pt>
                <c:pt idx="475">
                  <c:v>4.5</c:v>
                </c:pt>
                <c:pt idx="476">
                  <c:v>4.5</c:v>
                </c:pt>
                <c:pt idx="477">
                  <c:v>4.5</c:v>
                </c:pt>
                <c:pt idx="478">
                  <c:v>4.5</c:v>
                </c:pt>
                <c:pt idx="479">
                  <c:v>4.5</c:v>
                </c:pt>
                <c:pt idx="480">
                  <c:v>5</c:v>
                </c:pt>
                <c:pt idx="481">
                  <c:v>5</c:v>
                </c:pt>
                <c:pt idx="482">
                  <c:v>5</c:v>
                </c:pt>
                <c:pt idx="483">
                  <c:v>5</c:v>
                </c:pt>
                <c:pt idx="484">
                  <c:v>5</c:v>
                </c:pt>
                <c:pt idx="485">
                  <c:v>5.5</c:v>
                </c:pt>
                <c:pt idx="486">
                  <c:v>6</c:v>
                </c:pt>
                <c:pt idx="487">
                  <c:v>6</c:v>
                </c:pt>
                <c:pt idx="488">
                  <c:v>6</c:v>
                </c:pt>
                <c:pt idx="489">
                  <c:v>6.5</c:v>
                </c:pt>
                <c:pt idx="490">
                  <c:v>6.5</c:v>
                </c:pt>
                <c:pt idx="491">
                  <c:v>7</c:v>
                </c:pt>
                <c:pt idx="492">
                  <c:v>7</c:v>
                </c:pt>
                <c:pt idx="493">
                  <c:v>7</c:v>
                </c:pt>
                <c:pt idx="494">
                  <c:v>7</c:v>
                </c:pt>
                <c:pt idx="495">
                  <c:v>8</c:v>
                </c:pt>
                <c:pt idx="496">
                  <c:v>8</c:v>
                </c:pt>
                <c:pt idx="497">
                  <c:v>8</c:v>
                </c:pt>
                <c:pt idx="498">
                  <c:v>8</c:v>
                </c:pt>
                <c:pt idx="499">
                  <c:v>8</c:v>
                </c:pt>
                <c:pt idx="500">
                  <c:v>8</c:v>
                </c:pt>
                <c:pt idx="501">
                  <c:v>8</c:v>
                </c:pt>
                <c:pt idx="502">
                  <c:v>8</c:v>
                </c:pt>
                <c:pt idx="503">
                  <c:v>8</c:v>
                </c:pt>
                <c:pt idx="504">
                  <c:v>8</c:v>
                </c:pt>
                <c:pt idx="505">
                  <c:v>8</c:v>
                </c:pt>
                <c:pt idx="506">
                  <c:v>8</c:v>
                </c:pt>
                <c:pt idx="507">
                  <c:v>8</c:v>
                </c:pt>
                <c:pt idx="508">
                  <c:v>8.5</c:v>
                </c:pt>
                <c:pt idx="509">
                  <c:v>8.5</c:v>
                </c:pt>
                <c:pt idx="510">
                  <c:v>8.5</c:v>
                </c:pt>
                <c:pt idx="511">
                  <c:v>9</c:v>
                </c:pt>
                <c:pt idx="512">
                  <c:v>9</c:v>
                </c:pt>
                <c:pt idx="513">
                  <c:v>9</c:v>
                </c:pt>
                <c:pt idx="514">
                  <c:v>9</c:v>
                </c:pt>
                <c:pt idx="515">
                  <c:v>9</c:v>
                </c:pt>
                <c:pt idx="516">
                  <c:v>9</c:v>
                </c:pt>
                <c:pt idx="517">
                  <c:v>9.25</c:v>
                </c:pt>
                <c:pt idx="518">
                  <c:v>9.25</c:v>
                </c:pt>
                <c:pt idx="519">
                  <c:v>9.25</c:v>
                </c:pt>
                <c:pt idx="520">
                  <c:v>9.25</c:v>
                </c:pt>
                <c:pt idx="521">
                  <c:v>9.75</c:v>
                </c:pt>
                <c:pt idx="522">
                  <c:v>9.75</c:v>
                </c:pt>
                <c:pt idx="523">
                  <c:v>9.75</c:v>
                </c:pt>
                <c:pt idx="524">
                  <c:v>9.75</c:v>
                </c:pt>
                <c:pt idx="525">
                  <c:v>9.75</c:v>
                </c:pt>
                <c:pt idx="526">
                  <c:v>9.75</c:v>
                </c:pt>
                <c:pt idx="527">
                  <c:v>9.75</c:v>
                </c:pt>
                <c:pt idx="528">
                  <c:v>9.75</c:v>
                </c:pt>
                <c:pt idx="529">
                  <c:v>9.75</c:v>
                </c:pt>
                <c:pt idx="530">
                  <c:v>9.5</c:v>
                </c:pt>
                <c:pt idx="531">
                  <c:v>9.5</c:v>
                </c:pt>
                <c:pt idx="532">
                  <c:v>9.5</c:v>
                </c:pt>
                <c:pt idx="533">
                  <c:v>9.5</c:v>
                </c:pt>
                <c:pt idx="534">
                  <c:v>9.5</c:v>
                </c:pt>
                <c:pt idx="535">
                  <c:v>9</c:v>
                </c:pt>
                <c:pt idx="536">
                  <c:v>9</c:v>
                </c:pt>
                <c:pt idx="537">
                  <c:v>8.5</c:v>
                </c:pt>
                <c:pt idx="538">
                  <c:v>8.5</c:v>
                </c:pt>
                <c:pt idx="539">
                  <c:v>8.5</c:v>
                </c:pt>
                <c:pt idx="540">
                  <c:v>7.75</c:v>
                </c:pt>
                <c:pt idx="541">
                  <c:v>7.75</c:v>
                </c:pt>
                <c:pt idx="542">
                  <c:v>7.25</c:v>
                </c:pt>
                <c:pt idx="543">
                  <c:v>6.75</c:v>
                </c:pt>
                <c:pt idx="544">
                  <c:v>6.75</c:v>
                </c:pt>
                <c:pt idx="545">
                  <c:v>6.75</c:v>
                </c:pt>
                <c:pt idx="546">
                  <c:v>6.75</c:v>
                </c:pt>
                <c:pt idx="547">
                  <c:v>6.75</c:v>
                </c:pt>
                <c:pt idx="548">
                  <c:v>6.75</c:v>
                </c:pt>
                <c:pt idx="549">
                  <c:v>6.5</c:v>
                </c:pt>
                <c:pt idx="550">
                  <c:v>6</c:v>
                </c:pt>
                <c:pt idx="551">
                  <c:v>6</c:v>
                </c:pt>
                <c:pt idx="552">
                  <c:v>6</c:v>
                </c:pt>
                <c:pt idx="553">
                  <c:v>6</c:v>
                </c:pt>
                <c:pt idx="554">
                  <c:v>6</c:v>
                </c:pt>
                <c:pt idx="555">
                  <c:v>6</c:v>
                </c:pt>
                <c:pt idx="556">
                  <c:v>6</c:v>
                </c:pt>
                <c:pt idx="557">
                  <c:v>6</c:v>
                </c:pt>
                <c:pt idx="558">
                  <c:v>6</c:v>
                </c:pt>
                <c:pt idx="559">
                  <c:v>6</c:v>
                </c:pt>
                <c:pt idx="560">
                  <c:v>6</c:v>
                </c:pt>
                <c:pt idx="561">
                  <c:v>6</c:v>
                </c:pt>
                <c:pt idx="562">
                  <c:v>6</c:v>
                </c:pt>
                <c:pt idx="563">
                  <c:v>6</c:v>
                </c:pt>
                <c:pt idx="564">
                  <c:v>6</c:v>
                </c:pt>
                <c:pt idx="565">
                  <c:v>5.5</c:v>
                </c:pt>
                <c:pt idx="566">
                  <c:v>5.5</c:v>
                </c:pt>
                <c:pt idx="567">
                  <c:v>5.5</c:v>
                </c:pt>
                <c:pt idx="568">
                  <c:v>5.5</c:v>
                </c:pt>
                <c:pt idx="569">
                  <c:v>5</c:v>
                </c:pt>
                <c:pt idx="570">
                  <c:v>5</c:v>
                </c:pt>
                <c:pt idx="571">
                  <c:v>5</c:v>
                </c:pt>
                <c:pt idx="572">
                  <c:v>5</c:v>
                </c:pt>
                <c:pt idx="573">
                  <c:v>4.5</c:v>
                </c:pt>
                <c:pt idx="574">
                  <c:v>4.5</c:v>
                </c:pt>
                <c:pt idx="575">
                  <c:v>4.5</c:v>
                </c:pt>
                <c:pt idx="576">
                  <c:v>4.5</c:v>
                </c:pt>
                <c:pt idx="577">
                  <c:v>4.5</c:v>
                </c:pt>
                <c:pt idx="578">
                  <c:v>4.5</c:v>
                </c:pt>
                <c:pt idx="579">
                  <c:v>4.5</c:v>
                </c:pt>
                <c:pt idx="580">
                  <c:v>4.5</c:v>
                </c:pt>
                <c:pt idx="581">
                  <c:v>4.5</c:v>
                </c:pt>
                <c:pt idx="582">
                  <c:v>4.5</c:v>
                </c:pt>
                <c:pt idx="583">
                  <c:v>4.5</c:v>
                </c:pt>
                <c:pt idx="584">
                  <c:v>4.5</c:v>
                </c:pt>
                <c:pt idx="585">
                  <c:v>4.5</c:v>
                </c:pt>
                <c:pt idx="586">
                  <c:v>4.5</c:v>
                </c:pt>
                <c:pt idx="587">
                  <c:v>4.5</c:v>
                </c:pt>
                <c:pt idx="588">
                  <c:v>4.5</c:v>
                </c:pt>
                <c:pt idx="589">
                  <c:v>4.5</c:v>
                </c:pt>
                <c:pt idx="590">
                  <c:v>4.5</c:v>
                </c:pt>
                <c:pt idx="591">
                  <c:v>4.5</c:v>
                </c:pt>
                <c:pt idx="592">
                  <c:v>4.5</c:v>
                </c:pt>
                <c:pt idx="593">
                  <c:v>4.5</c:v>
                </c:pt>
                <c:pt idx="594">
                  <c:v>4.5</c:v>
                </c:pt>
                <c:pt idx="595">
                  <c:v>4.5</c:v>
                </c:pt>
                <c:pt idx="596">
                  <c:v>4.5</c:v>
                </c:pt>
                <c:pt idx="597">
                  <c:v>4.5</c:v>
                </c:pt>
                <c:pt idx="598">
                  <c:v>4.5</c:v>
                </c:pt>
                <c:pt idx="599">
                  <c:v>4.5</c:v>
                </c:pt>
                <c:pt idx="600">
                  <c:v>4.5</c:v>
                </c:pt>
                <c:pt idx="601">
                  <c:v>4.5</c:v>
                </c:pt>
                <c:pt idx="602">
                  <c:v>4.5</c:v>
                </c:pt>
                <c:pt idx="603">
                  <c:v>4.5</c:v>
                </c:pt>
                <c:pt idx="604">
                  <c:v>4.5</c:v>
                </c:pt>
                <c:pt idx="605">
                  <c:v>4.5</c:v>
                </c:pt>
                <c:pt idx="606">
                  <c:v>3</c:v>
                </c:pt>
                <c:pt idx="607">
                  <c:v>3</c:v>
                </c:pt>
                <c:pt idx="608">
                  <c:v>3</c:v>
                </c:pt>
                <c:pt idx="609">
                  <c:v>2.5</c:v>
                </c:pt>
                <c:pt idx="610">
                  <c:v>2.5</c:v>
                </c:pt>
                <c:pt idx="611">
                  <c:v>2.5</c:v>
                </c:pt>
                <c:pt idx="612">
                  <c:v>2.5</c:v>
                </c:pt>
                <c:pt idx="613">
                  <c:v>2.5</c:v>
                </c:pt>
                <c:pt idx="614">
                  <c:v>2.5</c:v>
                </c:pt>
                <c:pt idx="615">
                  <c:v>2.5</c:v>
                </c:pt>
                <c:pt idx="616">
                  <c:v>3</c:v>
                </c:pt>
                <c:pt idx="617">
                  <c:v>3</c:v>
                </c:pt>
                <c:pt idx="618">
                  <c:v>3</c:v>
                </c:pt>
                <c:pt idx="619">
                  <c:v>3.25</c:v>
                </c:pt>
                <c:pt idx="620">
                  <c:v>3.5</c:v>
                </c:pt>
                <c:pt idx="621">
                  <c:v>3.5</c:v>
                </c:pt>
                <c:pt idx="622">
                  <c:v>3.75</c:v>
                </c:pt>
                <c:pt idx="623">
                  <c:v>4.25</c:v>
                </c:pt>
                <c:pt idx="624">
                  <c:v>4.25</c:v>
                </c:pt>
                <c:pt idx="625">
                  <c:v>4.25</c:v>
                </c:pt>
                <c:pt idx="626">
                  <c:v>4.5</c:v>
                </c:pt>
                <c:pt idx="627">
                  <c:v>4.75</c:v>
                </c:pt>
                <c:pt idx="628">
                  <c:v>4.75</c:v>
                </c:pt>
                <c:pt idx="629">
                  <c:v>4.75</c:v>
                </c:pt>
                <c:pt idx="630">
                  <c:v>4.75</c:v>
                </c:pt>
                <c:pt idx="631">
                  <c:v>4.75</c:v>
                </c:pt>
                <c:pt idx="632">
                  <c:v>4.75</c:v>
                </c:pt>
                <c:pt idx="633">
                  <c:v>4.75</c:v>
                </c:pt>
                <c:pt idx="634">
                  <c:v>4.5</c:v>
                </c:pt>
                <c:pt idx="635">
                  <c:v>4.5</c:v>
                </c:pt>
                <c:pt idx="636">
                  <c:v>4.5</c:v>
                </c:pt>
                <c:pt idx="637">
                  <c:v>4.5</c:v>
                </c:pt>
                <c:pt idx="638">
                  <c:v>3.75</c:v>
                </c:pt>
                <c:pt idx="639">
                  <c:v>3.75</c:v>
                </c:pt>
                <c:pt idx="640">
                  <c:v>3.25</c:v>
                </c:pt>
                <c:pt idx="641">
                  <c:v>3.25</c:v>
                </c:pt>
                <c:pt idx="642">
                  <c:v>3.25</c:v>
                </c:pt>
                <c:pt idx="643">
                  <c:v>3.25</c:v>
                </c:pt>
                <c:pt idx="644">
                  <c:v>3.25</c:v>
                </c:pt>
                <c:pt idx="645">
                  <c:v>3.25</c:v>
                </c:pt>
                <c:pt idx="646">
                  <c:v>3.25</c:v>
                </c:pt>
                <c:pt idx="647">
                  <c:v>3.25</c:v>
                </c:pt>
                <c:pt idx="648">
                  <c:v>3.25</c:v>
                </c:pt>
                <c:pt idx="649">
                  <c:v>3.25</c:v>
                </c:pt>
                <c:pt idx="650">
                  <c:v>3.25</c:v>
                </c:pt>
                <c:pt idx="651">
                  <c:v>3.25</c:v>
                </c:pt>
                <c:pt idx="652">
                  <c:v>3.25</c:v>
                </c:pt>
                <c:pt idx="653">
                  <c:v>2.75</c:v>
                </c:pt>
                <c:pt idx="654">
                  <c:v>2.75</c:v>
                </c:pt>
                <c:pt idx="655">
                  <c:v>2.75</c:v>
                </c:pt>
                <c:pt idx="656">
                  <c:v>2.5</c:v>
                </c:pt>
                <c:pt idx="657">
                  <c:v>2.5</c:v>
                </c:pt>
                <c:pt idx="658">
                  <c:v>2.5</c:v>
                </c:pt>
                <c:pt idx="659">
                  <c:v>2</c:v>
                </c:pt>
                <c:pt idx="660">
                  <c:v>2</c:v>
                </c:pt>
                <c:pt idx="661">
                  <c:v>2</c:v>
                </c:pt>
                <c:pt idx="662">
                  <c:v>2</c:v>
                </c:pt>
                <c:pt idx="663">
                  <c:v>2</c:v>
                </c:pt>
                <c:pt idx="664">
                  <c:v>2</c:v>
                </c:pt>
                <c:pt idx="665">
                  <c:v>2</c:v>
                </c:pt>
                <c:pt idx="666">
                  <c:v>2</c:v>
                </c:pt>
                <c:pt idx="667">
                  <c:v>2</c:v>
                </c:pt>
                <c:pt idx="668">
                  <c:v>2</c:v>
                </c:pt>
                <c:pt idx="669">
                  <c:v>2</c:v>
                </c:pt>
                <c:pt idx="670">
                  <c:v>2</c:v>
                </c:pt>
                <c:pt idx="671">
                  <c:v>2</c:v>
                </c:pt>
                <c:pt idx="672">
                  <c:v>2</c:v>
                </c:pt>
                <c:pt idx="673">
                  <c:v>2</c:v>
                </c:pt>
                <c:pt idx="674">
                  <c:v>2</c:v>
                </c:pt>
                <c:pt idx="675">
                  <c:v>2</c:v>
                </c:pt>
                <c:pt idx="676">
                  <c:v>2</c:v>
                </c:pt>
                <c:pt idx="677">
                  <c:v>2</c:v>
                </c:pt>
                <c:pt idx="678">
                  <c:v>2</c:v>
                </c:pt>
                <c:pt idx="679">
                  <c:v>2</c:v>
                </c:pt>
                <c:pt idx="680">
                  <c:v>2</c:v>
                </c:pt>
                <c:pt idx="681">
                  <c:v>2</c:v>
                </c:pt>
                <c:pt idx="682">
                  <c:v>2</c:v>
                </c:pt>
                <c:pt idx="683">
                  <c:v>2</c:v>
                </c:pt>
                <c:pt idx="684">
                  <c:v>2</c:v>
                </c:pt>
                <c:pt idx="685">
                  <c:v>2</c:v>
                </c:pt>
                <c:pt idx="686">
                  <c:v>2</c:v>
                </c:pt>
                <c:pt idx="687">
                  <c:v>2</c:v>
                </c:pt>
                <c:pt idx="688">
                  <c:v>2</c:v>
                </c:pt>
                <c:pt idx="689">
                  <c:v>2.25</c:v>
                </c:pt>
                <c:pt idx="690">
                  <c:v>2.25</c:v>
                </c:pt>
                <c:pt idx="691">
                  <c:v>2.25</c:v>
                </c:pt>
                <c:pt idx="692">
                  <c:v>2.5</c:v>
                </c:pt>
                <c:pt idx="693">
                  <c:v>2.5</c:v>
                </c:pt>
                <c:pt idx="694">
                  <c:v>2.5</c:v>
                </c:pt>
                <c:pt idx="695">
                  <c:v>2.75</c:v>
                </c:pt>
                <c:pt idx="696">
                  <c:v>2.75</c:v>
                </c:pt>
                <c:pt idx="697">
                  <c:v>3</c:v>
                </c:pt>
                <c:pt idx="698">
                  <c:v>3</c:v>
                </c:pt>
                <c:pt idx="699">
                  <c:v>3.25</c:v>
                </c:pt>
                <c:pt idx="700">
                  <c:v>3.25</c:v>
                </c:pt>
                <c:pt idx="701">
                  <c:v>3.5</c:v>
                </c:pt>
                <c:pt idx="702">
                  <c:v>3.5</c:v>
                </c:pt>
                <c:pt idx="703">
                  <c:v>3.5</c:v>
                </c:pt>
                <c:pt idx="704">
                  <c:v>3.75</c:v>
                </c:pt>
                <c:pt idx="705">
                  <c:v>3.75</c:v>
                </c:pt>
                <c:pt idx="706">
                  <c:v>3.75</c:v>
                </c:pt>
                <c:pt idx="707">
                  <c:v>4</c:v>
                </c:pt>
                <c:pt idx="708">
                  <c:v>4</c:v>
                </c:pt>
                <c:pt idx="709">
                  <c:v>4</c:v>
                </c:pt>
                <c:pt idx="710">
                  <c:v>4</c:v>
                </c:pt>
                <c:pt idx="711">
                  <c:v>4</c:v>
                </c:pt>
                <c:pt idx="712">
                  <c:v>4</c:v>
                </c:pt>
                <c:pt idx="713">
                  <c:v>4</c:v>
                </c:pt>
                <c:pt idx="714">
                  <c:v>4</c:v>
                </c:pt>
                <c:pt idx="715">
                  <c:v>4</c:v>
                </c:pt>
                <c:pt idx="716">
                  <c:v>4</c:v>
                </c:pt>
                <c:pt idx="717">
                  <c:v>4</c:v>
                </c:pt>
                <c:pt idx="718">
                  <c:v>4</c:v>
                </c:pt>
                <c:pt idx="719">
                  <c:v>4</c:v>
                </c:pt>
                <c:pt idx="720">
                  <c:v>4.25</c:v>
                </c:pt>
                <c:pt idx="721">
                  <c:v>4.25</c:v>
                </c:pt>
                <c:pt idx="722">
                  <c:v>4.25</c:v>
                </c:pt>
                <c:pt idx="723">
                  <c:v>3.75</c:v>
                </c:pt>
                <c:pt idx="724">
                  <c:v>3.25</c:v>
                </c:pt>
                <c:pt idx="725">
                  <c:v>2.5</c:v>
                </c:pt>
                <c:pt idx="726">
                  <c:v>2</c:v>
                </c:pt>
                <c:pt idx="727">
                  <c:v>2</c:v>
                </c:pt>
                <c:pt idx="728">
                  <c:v>1.5</c:v>
                </c:pt>
                <c:pt idx="729">
                  <c:v>1.25</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1.25</c:v>
                </c:pt>
                <c:pt idx="754">
                  <c:v>1.25</c:v>
                </c:pt>
                <c:pt idx="755">
                  <c:v>1.25</c:v>
                </c:pt>
                <c:pt idx="756">
                  <c:v>1.5</c:v>
                </c:pt>
                <c:pt idx="757">
                  <c:v>1.5</c:v>
                </c:pt>
                <c:pt idx="758">
                  <c:v>1.5</c:v>
                </c:pt>
                <c:pt idx="759">
                  <c:v>1.5</c:v>
                </c:pt>
                <c:pt idx="760">
                  <c:v>1.25</c:v>
                </c:pt>
                <c:pt idx="761">
                  <c:v>1</c:v>
                </c:pt>
                <c:pt idx="762">
                  <c:v>1</c:v>
                </c:pt>
                <c:pt idx="763">
                  <c:v>1</c:v>
                </c:pt>
                <c:pt idx="764">
                  <c:v>1</c:v>
                </c:pt>
                <c:pt idx="765">
                  <c:v>1</c:v>
                </c:pt>
                <c:pt idx="766">
                  <c:v>1</c:v>
                </c:pt>
                <c:pt idx="767">
                  <c:v>1</c:v>
                </c:pt>
                <c:pt idx="768">
                  <c:v>0.75</c:v>
                </c:pt>
                <c:pt idx="769">
                  <c:v>0.75</c:v>
                </c:pt>
                <c:pt idx="770">
                  <c:v>0.75</c:v>
                </c:pt>
                <c:pt idx="771">
                  <c:v>0.75</c:v>
                </c:pt>
                <c:pt idx="772">
                  <c:v>0.75</c:v>
                </c:pt>
                <c:pt idx="773">
                  <c:v>0.75</c:v>
                </c:pt>
                <c:pt idx="774">
                  <c:v>0.75</c:v>
                </c:pt>
                <c:pt idx="775">
                  <c:v>0.75</c:v>
                </c:pt>
                <c:pt idx="776">
                  <c:v>0.75</c:v>
                </c:pt>
                <c:pt idx="777">
                  <c:v>0.75</c:v>
                </c:pt>
                <c:pt idx="778">
                  <c:v>0.5</c:v>
                </c:pt>
                <c:pt idx="779">
                  <c:v>0.5</c:v>
                </c:pt>
                <c:pt idx="780">
                  <c:v>0.5</c:v>
                </c:pt>
                <c:pt idx="781">
                  <c:v>0.5</c:v>
                </c:pt>
                <c:pt idx="782">
                  <c:v>0.5</c:v>
                </c:pt>
                <c:pt idx="783">
                  <c:v>0.5</c:v>
                </c:pt>
                <c:pt idx="784">
                  <c:v>0.25</c:v>
                </c:pt>
                <c:pt idx="785">
                  <c:v>0.25</c:v>
                </c:pt>
                <c:pt idx="786">
                  <c:v>0.25</c:v>
                </c:pt>
                <c:pt idx="787">
                  <c:v>0.25</c:v>
                </c:pt>
                <c:pt idx="788">
                  <c:v>0.25</c:v>
                </c:pt>
                <c:pt idx="789">
                  <c:v>0.25</c:v>
                </c:pt>
                <c:pt idx="790">
                  <c:v>0.25</c:v>
                </c:pt>
                <c:pt idx="791">
                  <c:v>0.15</c:v>
                </c:pt>
                <c:pt idx="792">
                  <c:v>0.15</c:v>
                </c:pt>
                <c:pt idx="793">
                  <c:v>0.15</c:v>
                </c:pt>
                <c:pt idx="794">
                  <c:v>0.05</c:v>
                </c:pt>
                <c:pt idx="795">
                  <c:v>0.05</c:v>
                </c:pt>
                <c:pt idx="796">
                  <c:v>0.05</c:v>
                </c:pt>
                <c:pt idx="797">
                  <c:v>0.05</c:v>
                </c:pt>
                <c:pt idx="798">
                  <c:v>0.05</c:v>
                </c:pt>
                <c:pt idx="799">
                  <c:v>0.05</c:v>
                </c:pt>
                <c:pt idx="800">
                  <c:v>0.05</c:v>
                </c:pt>
                <c:pt idx="801">
                  <c:v>0.05</c:v>
                </c:pt>
                <c:pt idx="802">
                  <c:v>0.05</c:v>
                </c:pt>
                <c:pt idx="803">
                  <c:v>0.05</c:v>
                </c:pt>
                <c:pt idx="804">
                  <c:v>0.05</c:v>
                </c:pt>
                <c:pt idx="805">
                  <c:v>0.05</c:v>
                </c:pt>
                <c:pt idx="806">
                  <c:v>0.05</c:v>
                </c:pt>
                <c:pt idx="807">
                  <c:v>0.05</c:v>
                </c:pt>
                <c:pt idx="808">
                  <c:v>0.05</c:v>
                </c:pt>
                <c:pt idx="809">
                  <c:v>0.05</c:v>
                </c:pt>
                <c:pt idx="810">
                  <c:v>0.05</c:v>
                </c:pt>
                <c:pt idx="811">
                  <c:v>0.05</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numCache>
            </c:numRef>
          </c:val>
          <c:smooth val="0"/>
          <c:extLst>
            <c:ext xmlns:c16="http://schemas.microsoft.com/office/drawing/2014/chart" uri="{C3380CC4-5D6E-409C-BE32-E72D297353CC}">
              <c16:uniqueId val="{00000000-4199-483B-9242-4383E3F24CE3}"/>
            </c:ext>
          </c:extLst>
        </c:ser>
        <c:ser>
          <c:idx val="1"/>
          <c:order val="1"/>
          <c:tx>
            <c:v>Rendite 10-jähriger Bundesanleihen</c:v>
          </c:tx>
          <c:spPr>
            <a:ln w="28575" cap="rnd">
              <a:solidFill>
                <a:schemeClr val="accent2"/>
              </a:solidFill>
              <a:round/>
            </a:ln>
            <a:effectLst/>
          </c:spPr>
          <c:marker>
            <c:symbol val="none"/>
          </c:marker>
          <c:cat>
            <c:strRef>
              <c:f>Tabelle1!$A$6:$A$869</c:f>
              <c:strCache>
                <c:ptCount val="864"/>
                <c:pt idx="0">
                  <c:v>1948-07</c:v>
                </c:pt>
                <c:pt idx="1">
                  <c:v>1948-08</c:v>
                </c:pt>
                <c:pt idx="2">
                  <c:v>1948-09</c:v>
                </c:pt>
                <c:pt idx="3">
                  <c:v>1948-10</c:v>
                </c:pt>
                <c:pt idx="4">
                  <c:v>1948-11</c:v>
                </c:pt>
                <c:pt idx="5">
                  <c:v>1948-12</c:v>
                </c:pt>
                <c:pt idx="6">
                  <c:v>1949-01</c:v>
                </c:pt>
                <c:pt idx="7">
                  <c:v>1949-02</c:v>
                </c:pt>
                <c:pt idx="8">
                  <c:v>1949-03</c:v>
                </c:pt>
                <c:pt idx="9">
                  <c:v>1949-04</c:v>
                </c:pt>
                <c:pt idx="10">
                  <c:v>1949-05</c:v>
                </c:pt>
                <c:pt idx="11">
                  <c:v>1949-06</c:v>
                </c:pt>
                <c:pt idx="12">
                  <c:v>1949-07</c:v>
                </c:pt>
                <c:pt idx="13">
                  <c:v>1949-08</c:v>
                </c:pt>
                <c:pt idx="14">
                  <c:v>1949-09</c:v>
                </c:pt>
                <c:pt idx="15">
                  <c:v>1949-10</c:v>
                </c:pt>
                <c:pt idx="16">
                  <c:v>1949-11</c:v>
                </c:pt>
                <c:pt idx="17">
                  <c:v>1949-12</c:v>
                </c:pt>
                <c:pt idx="18">
                  <c:v>1950-01</c:v>
                </c:pt>
                <c:pt idx="19">
                  <c:v>1950-02</c:v>
                </c:pt>
                <c:pt idx="20">
                  <c:v>1950-03</c:v>
                </c:pt>
                <c:pt idx="21">
                  <c:v>1950-04</c:v>
                </c:pt>
                <c:pt idx="22">
                  <c:v>1950-05</c:v>
                </c:pt>
                <c:pt idx="23">
                  <c:v>1950-06</c:v>
                </c:pt>
                <c:pt idx="24">
                  <c:v>1950-07</c:v>
                </c:pt>
                <c:pt idx="25">
                  <c:v>1950-08</c:v>
                </c:pt>
                <c:pt idx="26">
                  <c:v>1950-09</c:v>
                </c:pt>
                <c:pt idx="27">
                  <c:v>1950-10</c:v>
                </c:pt>
                <c:pt idx="28">
                  <c:v>1950-11</c:v>
                </c:pt>
                <c:pt idx="29">
                  <c:v>1950-12</c:v>
                </c:pt>
                <c:pt idx="30">
                  <c:v>1951-01</c:v>
                </c:pt>
                <c:pt idx="31">
                  <c:v>1951-02</c:v>
                </c:pt>
                <c:pt idx="32">
                  <c:v>1951-03</c:v>
                </c:pt>
                <c:pt idx="33">
                  <c:v>1951-04</c:v>
                </c:pt>
                <c:pt idx="34">
                  <c:v>1951-05</c:v>
                </c:pt>
                <c:pt idx="35">
                  <c:v>1951-06</c:v>
                </c:pt>
                <c:pt idx="36">
                  <c:v>1951-07</c:v>
                </c:pt>
                <c:pt idx="37">
                  <c:v>1951-08</c:v>
                </c:pt>
                <c:pt idx="38">
                  <c:v>1951-09</c:v>
                </c:pt>
                <c:pt idx="39">
                  <c:v>1951-10</c:v>
                </c:pt>
                <c:pt idx="40">
                  <c:v>1951-11</c:v>
                </c:pt>
                <c:pt idx="41">
                  <c:v>1951-12</c:v>
                </c:pt>
                <c:pt idx="42">
                  <c:v>1952-01</c:v>
                </c:pt>
                <c:pt idx="43">
                  <c:v>1952-02</c:v>
                </c:pt>
                <c:pt idx="44">
                  <c:v>1952-03</c:v>
                </c:pt>
                <c:pt idx="45">
                  <c:v>1952-04</c:v>
                </c:pt>
                <c:pt idx="46">
                  <c:v>1952-05</c:v>
                </c:pt>
                <c:pt idx="47">
                  <c:v>1952-06</c:v>
                </c:pt>
                <c:pt idx="48">
                  <c:v>1952-07</c:v>
                </c:pt>
                <c:pt idx="49">
                  <c:v>1952-08</c:v>
                </c:pt>
                <c:pt idx="50">
                  <c:v>1952-09</c:v>
                </c:pt>
                <c:pt idx="51">
                  <c:v>1952-10</c:v>
                </c:pt>
                <c:pt idx="52">
                  <c:v>1952-11</c:v>
                </c:pt>
                <c:pt idx="53">
                  <c:v>1952-12</c:v>
                </c:pt>
                <c:pt idx="54">
                  <c:v>1953-01</c:v>
                </c:pt>
                <c:pt idx="55">
                  <c:v>1953-02</c:v>
                </c:pt>
                <c:pt idx="56">
                  <c:v>1953-03</c:v>
                </c:pt>
                <c:pt idx="57">
                  <c:v>1953-04</c:v>
                </c:pt>
                <c:pt idx="58">
                  <c:v>1953-05</c:v>
                </c:pt>
                <c:pt idx="59">
                  <c:v>1953-06</c:v>
                </c:pt>
                <c:pt idx="60">
                  <c:v>1953-07</c:v>
                </c:pt>
                <c:pt idx="61">
                  <c:v>1953-08</c:v>
                </c:pt>
                <c:pt idx="62">
                  <c:v>1953-09</c:v>
                </c:pt>
                <c:pt idx="63">
                  <c:v>1953-10</c:v>
                </c:pt>
                <c:pt idx="64">
                  <c:v>1953-11</c:v>
                </c:pt>
                <c:pt idx="65">
                  <c:v>1953-12</c:v>
                </c:pt>
                <c:pt idx="66">
                  <c:v>1954-01</c:v>
                </c:pt>
                <c:pt idx="67">
                  <c:v>1954-02</c:v>
                </c:pt>
                <c:pt idx="68">
                  <c:v>1954-03</c:v>
                </c:pt>
                <c:pt idx="69">
                  <c:v>1954-04</c:v>
                </c:pt>
                <c:pt idx="70">
                  <c:v>1954-05</c:v>
                </c:pt>
                <c:pt idx="71">
                  <c:v>1954-06</c:v>
                </c:pt>
                <c:pt idx="72">
                  <c:v>1954-07</c:v>
                </c:pt>
                <c:pt idx="73">
                  <c:v>1954-08</c:v>
                </c:pt>
                <c:pt idx="74">
                  <c:v>1954-09</c:v>
                </c:pt>
                <c:pt idx="75">
                  <c:v>1954-10</c:v>
                </c:pt>
                <c:pt idx="76">
                  <c:v>1954-11</c:v>
                </c:pt>
                <c:pt idx="77">
                  <c:v>1954-12</c:v>
                </c:pt>
                <c:pt idx="78">
                  <c:v>1955-01</c:v>
                </c:pt>
                <c:pt idx="79">
                  <c:v>1955-02</c:v>
                </c:pt>
                <c:pt idx="80">
                  <c:v>1955-03</c:v>
                </c:pt>
                <c:pt idx="81">
                  <c:v>1955-04</c:v>
                </c:pt>
                <c:pt idx="82">
                  <c:v>1955-05</c:v>
                </c:pt>
                <c:pt idx="83">
                  <c:v>1955-06</c:v>
                </c:pt>
                <c:pt idx="84">
                  <c:v>1955-07</c:v>
                </c:pt>
                <c:pt idx="85">
                  <c:v>1955-08</c:v>
                </c:pt>
                <c:pt idx="86">
                  <c:v>1955-09</c:v>
                </c:pt>
                <c:pt idx="87">
                  <c:v>1955-10</c:v>
                </c:pt>
                <c:pt idx="88">
                  <c:v>1955-11</c:v>
                </c:pt>
                <c:pt idx="89">
                  <c:v>1955-12</c:v>
                </c:pt>
                <c:pt idx="90">
                  <c:v>1956-01</c:v>
                </c:pt>
                <c:pt idx="91">
                  <c:v>1956-02</c:v>
                </c:pt>
                <c:pt idx="92">
                  <c:v>1956-03</c:v>
                </c:pt>
                <c:pt idx="93">
                  <c:v>1956-04</c:v>
                </c:pt>
                <c:pt idx="94">
                  <c:v>1956-05</c:v>
                </c:pt>
                <c:pt idx="95">
                  <c:v>1956-06</c:v>
                </c:pt>
                <c:pt idx="96">
                  <c:v>1956-07</c:v>
                </c:pt>
                <c:pt idx="97">
                  <c:v>1956-08</c:v>
                </c:pt>
                <c:pt idx="98">
                  <c:v>1956-09</c:v>
                </c:pt>
                <c:pt idx="99">
                  <c:v>1956-10</c:v>
                </c:pt>
                <c:pt idx="100">
                  <c:v>1956-11</c:v>
                </c:pt>
                <c:pt idx="101">
                  <c:v>1956-12</c:v>
                </c:pt>
                <c:pt idx="102">
                  <c:v>1957-01</c:v>
                </c:pt>
                <c:pt idx="103">
                  <c:v>1957-02</c:v>
                </c:pt>
                <c:pt idx="104">
                  <c:v>1957-03</c:v>
                </c:pt>
                <c:pt idx="105">
                  <c:v>1957-04</c:v>
                </c:pt>
                <c:pt idx="106">
                  <c:v>1957-05</c:v>
                </c:pt>
                <c:pt idx="107">
                  <c:v>1957-06</c:v>
                </c:pt>
                <c:pt idx="108">
                  <c:v>1957-07</c:v>
                </c:pt>
                <c:pt idx="109">
                  <c:v>1957-08</c:v>
                </c:pt>
                <c:pt idx="110">
                  <c:v>1957-09</c:v>
                </c:pt>
                <c:pt idx="111">
                  <c:v>1957-10</c:v>
                </c:pt>
                <c:pt idx="112">
                  <c:v>1957-11</c:v>
                </c:pt>
                <c:pt idx="113">
                  <c:v>1957-12</c:v>
                </c:pt>
                <c:pt idx="114">
                  <c:v>1958-01</c:v>
                </c:pt>
                <c:pt idx="115">
                  <c:v>1958-02</c:v>
                </c:pt>
                <c:pt idx="116">
                  <c:v>1958-03</c:v>
                </c:pt>
                <c:pt idx="117">
                  <c:v>1958-04</c:v>
                </c:pt>
                <c:pt idx="118">
                  <c:v>1958-05</c:v>
                </c:pt>
                <c:pt idx="119">
                  <c:v>1958-06</c:v>
                </c:pt>
                <c:pt idx="120">
                  <c:v>1958-07</c:v>
                </c:pt>
                <c:pt idx="121">
                  <c:v>1958-08</c:v>
                </c:pt>
                <c:pt idx="122">
                  <c:v>1958-09</c:v>
                </c:pt>
                <c:pt idx="123">
                  <c:v>1958-10</c:v>
                </c:pt>
                <c:pt idx="124">
                  <c:v>1958-11</c:v>
                </c:pt>
                <c:pt idx="125">
                  <c:v>1958-12</c:v>
                </c:pt>
                <c:pt idx="126">
                  <c:v>1959-01</c:v>
                </c:pt>
                <c:pt idx="127">
                  <c:v>1959-02</c:v>
                </c:pt>
                <c:pt idx="128">
                  <c:v>1959-03</c:v>
                </c:pt>
                <c:pt idx="129">
                  <c:v>1959-04</c:v>
                </c:pt>
                <c:pt idx="130">
                  <c:v>1959-05</c:v>
                </c:pt>
                <c:pt idx="131">
                  <c:v>1959-06</c:v>
                </c:pt>
                <c:pt idx="132">
                  <c:v>1959-07</c:v>
                </c:pt>
                <c:pt idx="133">
                  <c:v>1959-08</c:v>
                </c:pt>
                <c:pt idx="134">
                  <c:v>1959-09</c:v>
                </c:pt>
                <c:pt idx="135">
                  <c:v>1959-10</c:v>
                </c:pt>
                <c:pt idx="136">
                  <c:v>1959-11</c:v>
                </c:pt>
                <c:pt idx="137">
                  <c:v>1959-12</c:v>
                </c:pt>
                <c:pt idx="138">
                  <c:v>1960-01</c:v>
                </c:pt>
                <c:pt idx="139">
                  <c:v>1960-02</c:v>
                </c:pt>
                <c:pt idx="140">
                  <c:v>1960-03</c:v>
                </c:pt>
                <c:pt idx="141">
                  <c:v>1960-04</c:v>
                </c:pt>
                <c:pt idx="142">
                  <c:v>1960-05</c:v>
                </c:pt>
                <c:pt idx="143">
                  <c:v>1960-06</c:v>
                </c:pt>
                <c:pt idx="144">
                  <c:v>1960-07</c:v>
                </c:pt>
                <c:pt idx="145">
                  <c:v>1960-08</c:v>
                </c:pt>
                <c:pt idx="146">
                  <c:v>1960-09</c:v>
                </c:pt>
                <c:pt idx="147">
                  <c:v>1960-10</c:v>
                </c:pt>
                <c:pt idx="148">
                  <c:v>1960-11</c:v>
                </c:pt>
                <c:pt idx="149">
                  <c:v>1960-12</c:v>
                </c:pt>
                <c:pt idx="150">
                  <c:v>1961-01</c:v>
                </c:pt>
                <c:pt idx="151">
                  <c:v>1961-02</c:v>
                </c:pt>
                <c:pt idx="152">
                  <c:v>1961-03</c:v>
                </c:pt>
                <c:pt idx="153">
                  <c:v>1961-04</c:v>
                </c:pt>
                <c:pt idx="154">
                  <c:v>1961-05</c:v>
                </c:pt>
                <c:pt idx="155">
                  <c:v>1961-06</c:v>
                </c:pt>
                <c:pt idx="156">
                  <c:v>1961-07</c:v>
                </c:pt>
                <c:pt idx="157">
                  <c:v>1961-08</c:v>
                </c:pt>
                <c:pt idx="158">
                  <c:v>1961-09</c:v>
                </c:pt>
                <c:pt idx="159">
                  <c:v>1961-10</c:v>
                </c:pt>
                <c:pt idx="160">
                  <c:v>1961-11</c:v>
                </c:pt>
                <c:pt idx="161">
                  <c:v>1961-12</c:v>
                </c:pt>
                <c:pt idx="162">
                  <c:v>1962-01</c:v>
                </c:pt>
                <c:pt idx="163">
                  <c:v>1962-02</c:v>
                </c:pt>
                <c:pt idx="164">
                  <c:v>1962-03</c:v>
                </c:pt>
                <c:pt idx="165">
                  <c:v>1962-04</c:v>
                </c:pt>
                <c:pt idx="166">
                  <c:v>1962-05</c:v>
                </c:pt>
                <c:pt idx="167">
                  <c:v>1962-06</c:v>
                </c:pt>
                <c:pt idx="168">
                  <c:v>1962-07</c:v>
                </c:pt>
                <c:pt idx="169">
                  <c:v>1962-08</c:v>
                </c:pt>
                <c:pt idx="170">
                  <c:v>1962-09</c:v>
                </c:pt>
                <c:pt idx="171">
                  <c:v>1962-10</c:v>
                </c:pt>
                <c:pt idx="172">
                  <c:v>1962-11</c:v>
                </c:pt>
                <c:pt idx="173">
                  <c:v>1962-12</c:v>
                </c:pt>
                <c:pt idx="174">
                  <c:v>1963-01</c:v>
                </c:pt>
                <c:pt idx="175">
                  <c:v>1963-02</c:v>
                </c:pt>
                <c:pt idx="176">
                  <c:v>1963-03</c:v>
                </c:pt>
                <c:pt idx="177">
                  <c:v>1963-04</c:v>
                </c:pt>
                <c:pt idx="178">
                  <c:v>1963-05</c:v>
                </c:pt>
                <c:pt idx="179">
                  <c:v>1963-06</c:v>
                </c:pt>
                <c:pt idx="180">
                  <c:v>1963-07</c:v>
                </c:pt>
                <c:pt idx="181">
                  <c:v>1963-08</c:v>
                </c:pt>
                <c:pt idx="182">
                  <c:v>1963-09</c:v>
                </c:pt>
                <c:pt idx="183">
                  <c:v>1963-10</c:v>
                </c:pt>
                <c:pt idx="184">
                  <c:v>1963-11</c:v>
                </c:pt>
                <c:pt idx="185">
                  <c:v>1963-12</c:v>
                </c:pt>
                <c:pt idx="186">
                  <c:v>1964-01</c:v>
                </c:pt>
                <c:pt idx="187">
                  <c:v>1964-02</c:v>
                </c:pt>
                <c:pt idx="188">
                  <c:v>1964-03</c:v>
                </c:pt>
                <c:pt idx="189">
                  <c:v>1964-04</c:v>
                </c:pt>
                <c:pt idx="190">
                  <c:v>1964-05</c:v>
                </c:pt>
                <c:pt idx="191">
                  <c:v>1964-06</c:v>
                </c:pt>
                <c:pt idx="192">
                  <c:v>1964-07</c:v>
                </c:pt>
                <c:pt idx="193">
                  <c:v>1964-08</c:v>
                </c:pt>
                <c:pt idx="194">
                  <c:v>1964-09</c:v>
                </c:pt>
                <c:pt idx="195">
                  <c:v>1964-10</c:v>
                </c:pt>
                <c:pt idx="196">
                  <c:v>1964-11</c:v>
                </c:pt>
                <c:pt idx="197">
                  <c:v>1964-12</c:v>
                </c:pt>
                <c:pt idx="198">
                  <c:v>1965-01</c:v>
                </c:pt>
                <c:pt idx="199">
                  <c:v>1965-02</c:v>
                </c:pt>
                <c:pt idx="200">
                  <c:v>1965-03</c:v>
                </c:pt>
                <c:pt idx="201">
                  <c:v>1965-04</c:v>
                </c:pt>
                <c:pt idx="202">
                  <c:v>1965-05</c:v>
                </c:pt>
                <c:pt idx="203">
                  <c:v>1965-06</c:v>
                </c:pt>
                <c:pt idx="204">
                  <c:v>1965-07</c:v>
                </c:pt>
                <c:pt idx="205">
                  <c:v>1965-08</c:v>
                </c:pt>
                <c:pt idx="206">
                  <c:v>1965-09</c:v>
                </c:pt>
                <c:pt idx="207">
                  <c:v>1965-10</c:v>
                </c:pt>
                <c:pt idx="208">
                  <c:v>1965-11</c:v>
                </c:pt>
                <c:pt idx="209">
                  <c:v>1965-12</c:v>
                </c:pt>
                <c:pt idx="210">
                  <c:v>1966-01</c:v>
                </c:pt>
                <c:pt idx="211">
                  <c:v>1966-02</c:v>
                </c:pt>
                <c:pt idx="212">
                  <c:v>1966-03</c:v>
                </c:pt>
                <c:pt idx="213">
                  <c:v>1966-04</c:v>
                </c:pt>
                <c:pt idx="214">
                  <c:v>1966-05</c:v>
                </c:pt>
                <c:pt idx="215">
                  <c:v>1966-06</c:v>
                </c:pt>
                <c:pt idx="216">
                  <c:v>1966-07</c:v>
                </c:pt>
                <c:pt idx="217">
                  <c:v>1966-08</c:v>
                </c:pt>
                <c:pt idx="218">
                  <c:v>1966-09</c:v>
                </c:pt>
                <c:pt idx="219">
                  <c:v>1966-10</c:v>
                </c:pt>
                <c:pt idx="220">
                  <c:v>1966-11</c:v>
                </c:pt>
                <c:pt idx="221">
                  <c:v>1966-12</c:v>
                </c:pt>
                <c:pt idx="222">
                  <c:v>1967-01</c:v>
                </c:pt>
                <c:pt idx="223">
                  <c:v>1967-02</c:v>
                </c:pt>
                <c:pt idx="224">
                  <c:v>1967-03</c:v>
                </c:pt>
                <c:pt idx="225">
                  <c:v>1967-04</c:v>
                </c:pt>
                <c:pt idx="226">
                  <c:v>1967-05</c:v>
                </c:pt>
                <c:pt idx="227">
                  <c:v>1967-06</c:v>
                </c:pt>
                <c:pt idx="228">
                  <c:v>1967-07</c:v>
                </c:pt>
                <c:pt idx="229">
                  <c:v>1967-08</c:v>
                </c:pt>
                <c:pt idx="230">
                  <c:v>1967-09</c:v>
                </c:pt>
                <c:pt idx="231">
                  <c:v>1967-10</c:v>
                </c:pt>
                <c:pt idx="232">
                  <c:v>1967-11</c:v>
                </c:pt>
                <c:pt idx="233">
                  <c:v>1967-12</c:v>
                </c:pt>
                <c:pt idx="234">
                  <c:v>1968-01</c:v>
                </c:pt>
                <c:pt idx="235">
                  <c:v>1968-02</c:v>
                </c:pt>
                <c:pt idx="236">
                  <c:v>1968-03</c:v>
                </c:pt>
                <c:pt idx="237">
                  <c:v>1968-04</c:v>
                </c:pt>
                <c:pt idx="238">
                  <c:v>1968-05</c:v>
                </c:pt>
                <c:pt idx="239">
                  <c:v>1968-06</c:v>
                </c:pt>
                <c:pt idx="240">
                  <c:v>1968-07</c:v>
                </c:pt>
                <c:pt idx="241">
                  <c:v>1968-08</c:v>
                </c:pt>
                <c:pt idx="242">
                  <c:v>1968-09</c:v>
                </c:pt>
                <c:pt idx="243">
                  <c:v>1968-10</c:v>
                </c:pt>
                <c:pt idx="244">
                  <c:v>1968-11</c:v>
                </c:pt>
                <c:pt idx="245">
                  <c:v>1968-12</c:v>
                </c:pt>
                <c:pt idx="246">
                  <c:v>1969-01</c:v>
                </c:pt>
                <c:pt idx="247">
                  <c:v>1969-02</c:v>
                </c:pt>
                <c:pt idx="248">
                  <c:v>1969-03</c:v>
                </c:pt>
                <c:pt idx="249">
                  <c:v>1969-04</c:v>
                </c:pt>
                <c:pt idx="250">
                  <c:v>1969-05</c:v>
                </c:pt>
                <c:pt idx="251">
                  <c:v>1969-06</c:v>
                </c:pt>
                <c:pt idx="252">
                  <c:v>1969-07</c:v>
                </c:pt>
                <c:pt idx="253">
                  <c:v>1969-08</c:v>
                </c:pt>
                <c:pt idx="254">
                  <c:v>1969-09</c:v>
                </c:pt>
                <c:pt idx="255">
                  <c:v>1969-10</c:v>
                </c:pt>
                <c:pt idx="256">
                  <c:v>1969-11</c:v>
                </c:pt>
                <c:pt idx="257">
                  <c:v>1969-12</c:v>
                </c:pt>
                <c:pt idx="258">
                  <c:v>1970-01</c:v>
                </c:pt>
                <c:pt idx="259">
                  <c:v>1970-02</c:v>
                </c:pt>
                <c:pt idx="260">
                  <c:v>1970-03</c:v>
                </c:pt>
                <c:pt idx="261">
                  <c:v>1970-04</c:v>
                </c:pt>
                <c:pt idx="262">
                  <c:v>1970-05</c:v>
                </c:pt>
                <c:pt idx="263">
                  <c:v>1970-06</c:v>
                </c:pt>
                <c:pt idx="264">
                  <c:v>1970-07</c:v>
                </c:pt>
                <c:pt idx="265">
                  <c:v>1970-08</c:v>
                </c:pt>
                <c:pt idx="266">
                  <c:v>1970-09</c:v>
                </c:pt>
                <c:pt idx="267">
                  <c:v>1970-10</c:v>
                </c:pt>
                <c:pt idx="268">
                  <c:v>1970-11</c:v>
                </c:pt>
                <c:pt idx="269">
                  <c:v>1970-12</c:v>
                </c:pt>
                <c:pt idx="270">
                  <c:v>1971-01</c:v>
                </c:pt>
                <c:pt idx="271">
                  <c:v>1971-02</c:v>
                </c:pt>
                <c:pt idx="272">
                  <c:v>1971-03</c:v>
                </c:pt>
                <c:pt idx="273">
                  <c:v>1971-04</c:v>
                </c:pt>
                <c:pt idx="274">
                  <c:v>1971-05</c:v>
                </c:pt>
                <c:pt idx="275">
                  <c:v>1971-06</c:v>
                </c:pt>
                <c:pt idx="276">
                  <c:v>1971-07</c:v>
                </c:pt>
                <c:pt idx="277">
                  <c:v>1971-08</c:v>
                </c:pt>
                <c:pt idx="278">
                  <c:v>1971-09</c:v>
                </c:pt>
                <c:pt idx="279">
                  <c:v>1971-10</c:v>
                </c:pt>
                <c:pt idx="280">
                  <c:v>1971-11</c:v>
                </c:pt>
                <c:pt idx="281">
                  <c:v>1971-12</c:v>
                </c:pt>
                <c:pt idx="282">
                  <c:v>1972-01</c:v>
                </c:pt>
                <c:pt idx="283">
                  <c:v>1972-02</c:v>
                </c:pt>
                <c:pt idx="284">
                  <c:v>1972-03</c:v>
                </c:pt>
                <c:pt idx="285">
                  <c:v>1972-04</c:v>
                </c:pt>
                <c:pt idx="286">
                  <c:v>1972-05</c:v>
                </c:pt>
                <c:pt idx="287">
                  <c:v>1972-06</c:v>
                </c:pt>
                <c:pt idx="288">
                  <c:v>1972-07</c:v>
                </c:pt>
                <c:pt idx="289">
                  <c:v>1972-08</c:v>
                </c:pt>
                <c:pt idx="290">
                  <c:v>1972-09</c:v>
                </c:pt>
                <c:pt idx="291">
                  <c:v>1972-10</c:v>
                </c:pt>
                <c:pt idx="292">
                  <c:v>1972-11</c:v>
                </c:pt>
                <c:pt idx="293">
                  <c:v>1972-12</c:v>
                </c:pt>
                <c:pt idx="294">
                  <c:v>1973-01</c:v>
                </c:pt>
                <c:pt idx="295">
                  <c:v>1973-02</c:v>
                </c:pt>
                <c:pt idx="296">
                  <c:v>1973-03</c:v>
                </c:pt>
                <c:pt idx="297">
                  <c:v>1973-04</c:v>
                </c:pt>
                <c:pt idx="298">
                  <c:v>1973-05</c:v>
                </c:pt>
                <c:pt idx="299">
                  <c:v>1973-06</c:v>
                </c:pt>
                <c:pt idx="300">
                  <c:v>1973-07</c:v>
                </c:pt>
                <c:pt idx="301">
                  <c:v>1973-08</c:v>
                </c:pt>
                <c:pt idx="302">
                  <c:v>1973-09</c:v>
                </c:pt>
                <c:pt idx="303">
                  <c:v>1973-10</c:v>
                </c:pt>
                <c:pt idx="304">
                  <c:v>1973-11</c:v>
                </c:pt>
                <c:pt idx="305">
                  <c:v>1973-12</c:v>
                </c:pt>
                <c:pt idx="306">
                  <c:v>1974-01</c:v>
                </c:pt>
                <c:pt idx="307">
                  <c:v>1974-02</c:v>
                </c:pt>
                <c:pt idx="308">
                  <c:v>1974-03</c:v>
                </c:pt>
                <c:pt idx="309">
                  <c:v>1974-04</c:v>
                </c:pt>
                <c:pt idx="310">
                  <c:v>1974-05</c:v>
                </c:pt>
                <c:pt idx="311">
                  <c:v>1974-06</c:v>
                </c:pt>
                <c:pt idx="312">
                  <c:v>1974-07</c:v>
                </c:pt>
                <c:pt idx="313">
                  <c:v>1974-08</c:v>
                </c:pt>
                <c:pt idx="314">
                  <c:v>1974-09</c:v>
                </c:pt>
                <c:pt idx="315">
                  <c:v>1974-10</c:v>
                </c:pt>
                <c:pt idx="316">
                  <c:v>1974-11</c:v>
                </c:pt>
                <c:pt idx="317">
                  <c:v>1974-12</c:v>
                </c:pt>
                <c:pt idx="318">
                  <c:v>1975-01</c:v>
                </c:pt>
                <c:pt idx="319">
                  <c:v>1975-02</c:v>
                </c:pt>
                <c:pt idx="320">
                  <c:v>1975-03</c:v>
                </c:pt>
                <c:pt idx="321">
                  <c:v>1975-04</c:v>
                </c:pt>
                <c:pt idx="322">
                  <c:v>1975-05</c:v>
                </c:pt>
                <c:pt idx="323">
                  <c:v>1975-06</c:v>
                </c:pt>
                <c:pt idx="324">
                  <c:v>1975-07</c:v>
                </c:pt>
                <c:pt idx="325">
                  <c:v>1975-08</c:v>
                </c:pt>
                <c:pt idx="326">
                  <c:v>1975-09</c:v>
                </c:pt>
                <c:pt idx="327">
                  <c:v>1975-10</c:v>
                </c:pt>
                <c:pt idx="328">
                  <c:v>1975-11</c:v>
                </c:pt>
                <c:pt idx="329">
                  <c:v>1975-12</c:v>
                </c:pt>
                <c:pt idx="330">
                  <c:v>1976-01</c:v>
                </c:pt>
                <c:pt idx="331">
                  <c:v>1976-02</c:v>
                </c:pt>
                <c:pt idx="332">
                  <c:v>1976-03</c:v>
                </c:pt>
                <c:pt idx="333">
                  <c:v>1976-04</c:v>
                </c:pt>
                <c:pt idx="334">
                  <c:v>1976-05</c:v>
                </c:pt>
                <c:pt idx="335">
                  <c:v>1976-06</c:v>
                </c:pt>
                <c:pt idx="336">
                  <c:v>1976-07</c:v>
                </c:pt>
                <c:pt idx="337">
                  <c:v>1976-08</c:v>
                </c:pt>
                <c:pt idx="338">
                  <c:v>1976-09</c:v>
                </c:pt>
                <c:pt idx="339">
                  <c:v>1976-10</c:v>
                </c:pt>
                <c:pt idx="340">
                  <c:v>1976-11</c:v>
                </c:pt>
                <c:pt idx="341">
                  <c:v>1976-12</c:v>
                </c:pt>
                <c:pt idx="342">
                  <c:v>1977-01</c:v>
                </c:pt>
                <c:pt idx="343">
                  <c:v>1977-02</c:v>
                </c:pt>
                <c:pt idx="344">
                  <c:v>1977-03</c:v>
                </c:pt>
                <c:pt idx="345">
                  <c:v>1977-04</c:v>
                </c:pt>
                <c:pt idx="346">
                  <c:v>1977-05</c:v>
                </c:pt>
                <c:pt idx="347">
                  <c:v>1977-06</c:v>
                </c:pt>
                <c:pt idx="348">
                  <c:v>1977-07</c:v>
                </c:pt>
                <c:pt idx="349">
                  <c:v>1977-08</c:v>
                </c:pt>
                <c:pt idx="350">
                  <c:v>1977-09</c:v>
                </c:pt>
                <c:pt idx="351">
                  <c:v>1977-10</c:v>
                </c:pt>
                <c:pt idx="352">
                  <c:v>1977-11</c:v>
                </c:pt>
                <c:pt idx="353">
                  <c:v>1977-12</c:v>
                </c:pt>
                <c:pt idx="354">
                  <c:v>1978-01</c:v>
                </c:pt>
                <c:pt idx="355">
                  <c:v>1978-02</c:v>
                </c:pt>
                <c:pt idx="356">
                  <c:v>1978-03</c:v>
                </c:pt>
                <c:pt idx="357">
                  <c:v>1978-04</c:v>
                </c:pt>
                <c:pt idx="358">
                  <c:v>1978-05</c:v>
                </c:pt>
                <c:pt idx="359">
                  <c:v>1978-06</c:v>
                </c:pt>
                <c:pt idx="360">
                  <c:v>1978-07</c:v>
                </c:pt>
                <c:pt idx="361">
                  <c:v>1978-08</c:v>
                </c:pt>
                <c:pt idx="362">
                  <c:v>1978-09</c:v>
                </c:pt>
                <c:pt idx="363">
                  <c:v>1978-10</c:v>
                </c:pt>
                <c:pt idx="364">
                  <c:v>1978-11</c:v>
                </c:pt>
                <c:pt idx="365">
                  <c:v>1978-12</c:v>
                </c:pt>
                <c:pt idx="366">
                  <c:v>1979-01</c:v>
                </c:pt>
                <c:pt idx="367">
                  <c:v>1979-02</c:v>
                </c:pt>
                <c:pt idx="368">
                  <c:v>1979-03</c:v>
                </c:pt>
                <c:pt idx="369">
                  <c:v>1979-04</c:v>
                </c:pt>
                <c:pt idx="370">
                  <c:v>1979-05</c:v>
                </c:pt>
                <c:pt idx="371">
                  <c:v>1979-06</c:v>
                </c:pt>
                <c:pt idx="372">
                  <c:v>1979-07</c:v>
                </c:pt>
                <c:pt idx="373">
                  <c:v>1979-08</c:v>
                </c:pt>
                <c:pt idx="374">
                  <c:v>1979-09</c:v>
                </c:pt>
                <c:pt idx="375">
                  <c:v>1979-10</c:v>
                </c:pt>
                <c:pt idx="376">
                  <c:v>1979-11</c:v>
                </c:pt>
                <c:pt idx="377">
                  <c:v>1979-12</c:v>
                </c:pt>
                <c:pt idx="378">
                  <c:v>1980-01</c:v>
                </c:pt>
                <c:pt idx="379">
                  <c:v>1980-02</c:v>
                </c:pt>
                <c:pt idx="380">
                  <c:v>1980-03</c:v>
                </c:pt>
                <c:pt idx="381">
                  <c:v>1980-04</c:v>
                </c:pt>
                <c:pt idx="382">
                  <c:v>1980-05</c:v>
                </c:pt>
                <c:pt idx="383">
                  <c:v>1980-06</c:v>
                </c:pt>
                <c:pt idx="384">
                  <c:v>1980-07</c:v>
                </c:pt>
                <c:pt idx="385">
                  <c:v>1980-08</c:v>
                </c:pt>
                <c:pt idx="386">
                  <c:v>1980-09</c:v>
                </c:pt>
                <c:pt idx="387">
                  <c:v>1980-10</c:v>
                </c:pt>
                <c:pt idx="388">
                  <c:v>1980-11</c:v>
                </c:pt>
                <c:pt idx="389">
                  <c:v>1980-12</c:v>
                </c:pt>
                <c:pt idx="390">
                  <c:v>1981-01</c:v>
                </c:pt>
                <c:pt idx="391">
                  <c:v>1981-02</c:v>
                </c:pt>
                <c:pt idx="392">
                  <c:v>1981-03</c:v>
                </c:pt>
                <c:pt idx="393">
                  <c:v>1981-04</c:v>
                </c:pt>
                <c:pt idx="394">
                  <c:v>1981-05</c:v>
                </c:pt>
                <c:pt idx="395">
                  <c:v>1981-06</c:v>
                </c:pt>
                <c:pt idx="396">
                  <c:v>1981-07</c:v>
                </c:pt>
                <c:pt idx="397">
                  <c:v>1981-08</c:v>
                </c:pt>
                <c:pt idx="398">
                  <c:v>1981-09</c:v>
                </c:pt>
                <c:pt idx="399">
                  <c:v>1981-10</c:v>
                </c:pt>
                <c:pt idx="400">
                  <c:v>1981-11</c:v>
                </c:pt>
                <c:pt idx="401">
                  <c:v>1981-12</c:v>
                </c:pt>
                <c:pt idx="402">
                  <c:v>1982-01</c:v>
                </c:pt>
                <c:pt idx="403">
                  <c:v>1982-02</c:v>
                </c:pt>
                <c:pt idx="404">
                  <c:v>1982-03</c:v>
                </c:pt>
                <c:pt idx="405">
                  <c:v>1982-04</c:v>
                </c:pt>
                <c:pt idx="406">
                  <c:v>1982-05</c:v>
                </c:pt>
                <c:pt idx="407">
                  <c:v>1982-06</c:v>
                </c:pt>
                <c:pt idx="408">
                  <c:v>1982-07</c:v>
                </c:pt>
                <c:pt idx="409">
                  <c:v>1982-08</c:v>
                </c:pt>
                <c:pt idx="410">
                  <c:v>1982-09</c:v>
                </c:pt>
                <c:pt idx="411">
                  <c:v>1982-10</c:v>
                </c:pt>
                <c:pt idx="412">
                  <c:v>1982-11</c:v>
                </c:pt>
                <c:pt idx="413">
                  <c:v>1982-12</c:v>
                </c:pt>
                <c:pt idx="414">
                  <c:v>1983-01</c:v>
                </c:pt>
                <c:pt idx="415">
                  <c:v>1983-02</c:v>
                </c:pt>
                <c:pt idx="416">
                  <c:v>1983-03</c:v>
                </c:pt>
                <c:pt idx="417">
                  <c:v>1983-04</c:v>
                </c:pt>
                <c:pt idx="418">
                  <c:v>1983-05</c:v>
                </c:pt>
                <c:pt idx="419">
                  <c:v>1983-06</c:v>
                </c:pt>
                <c:pt idx="420">
                  <c:v>1983-07</c:v>
                </c:pt>
                <c:pt idx="421">
                  <c:v>1983-08</c:v>
                </c:pt>
                <c:pt idx="422">
                  <c:v>1983-09</c:v>
                </c:pt>
                <c:pt idx="423">
                  <c:v>1983-10</c:v>
                </c:pt>
                <c:pt idx="424">
                  <c:v>1983-11</c:v>
                </c:pt>
                <c:pt idx="425">
                  <c:v>1983-12</c:v>
                </c:pt>
                <c:pt idx="426">
                  <c:v>1984-01</c:v>
                </c:pt>
                <c:pt idx="427">
                  <c:v>1984-02</c:v>
                </c:pt>
                <c:pt idx="428">
                  <c:v>1984-03</c:v>
                </c:pt>
                <c:pt idx="429">
                  <c:v>1984-04</c:v>
                </c:pt>
                <c:pt idx="430">
                  <c:v>1984-05</c:v>
                </c:pt>
                <c:pt idx="431">
                  <c:v>1984-06</c:v>
                </c:pt>
                <c:pt idx="432">
                  <c:v>1984-07</c:v>
                </c:pt>
                <c:pt idx="433">
                  <c:v>1984-08</c:v>
                </c:pt>
                <c:pt idx="434">
                  <c:v>1984-09</c:v>
                </c:pt>
                <c:pt idx="435">
                  <c:v>1984-10</c:v>
                </c:pt>
                <c:pt idx="436">
                  <c:v>1984-11</c:v>
                </c:pt>
                <c:pt idx="437">
                  <c:v>1984-12</c:v>
                </c:pt>
                <c:pt idx="438">
                  <c:v>1985-01</c:v>
                </c:pt>
                <c:pt idx="439">
                  <c:v>1985-02</c:v>
                </c:pt>
                <c:pt idx="440">
                  <c:v>1985-03</c:v>
                </c:pt>
                <c:pt idx="441">
                  <c:v>1985-04</c:v>
                </c:pt>
                <c:pt idx="442">
                  <c:v>1985-05</c:v>
                </c:pt>
                <c:pt idx="443">
                  <c:v>1985-06</c:v>
                </c:pt>
                <c:pt idx="444">
                  <c:v>1985-07</c:v>
                </c:pt>
                <c:pt idx="445">
                  <c:v>1985-08</c:v>
                </c:pt>
                <c:pt idx="446">
                  <c:v>1985-09</c:v>
                </c:pt>
                <c:pt idx="447">
                  <c:v>1985-10</c:v>
                </c:pt>
                <c:pt idx="448">
                  <c:v>1985-11</c:v>
                </c:pt>
                <c:pt idx="449">
                  <c:v>1985-12</c:v>
                </c:pt>
                <c:pt idx="450">
                  <c:v>1986-01</c:v>
                </c:pt>
                <c:pt idx="451">
                  <c:v>1986-02</c:v>
                </c:pt>
                <c:pt idx="452">
                  <c:v>1986-03</c:v>
                </c:pt>
                <c:pt idx="453">
                  <c:v>1986-04</c:v>
                </c:pt>
                <c:pt idx="454">
                  <c:v>1986-05</c:v>
                </c:pt>
                <c:pt idx="455">
                  <c:v>1986-06</c:v>
                </c:pt>
                <c:pt idx="456">
                  <c:v>1986-07</c:v>
                </c:pt>
                <c:pt idx="457">
                  <c:v>1986-08</c:v>
                </c:pt>
                <c:pt idx="458">
                  <c:v>1986-09</c:v>
                </c:pt>
                <c:pt idx="459">
                  <c:v>1986-10</c:v>
                </c:pt>
                <c:pt idx="460">
                  <c:v>1986-11</c:v>
                </c:pt>
                <c:pt idx="461">
                  <c:v>1986-12</c:v>
                </c:pt>
                <c:pt idx="462">
                  <c:v>1987-01</c:v>
                </c:pt>
                <c:pt idx="463">
                  <c:v>1987-02</c:v>
                </c:pt>
                <c:pt idx="464">
                  <c:v>1987-03</c:v>
                </c:pt>
                <c:pt idx="465">
                  <c:v>1987-04</c:v>
                </c:pt>
                <c:pt idx="466">
                  <c:v>1987-05</c:v>
                </c:pt>
                <c:pt idx="467">
                  <c:v>1987-06</c:v>
                </c:pt>
                <c:pt idx="468">
                  <c:v>1987-07</c:v>
                </c:pt>
                <c:pt idx="469">
                  <c:v>1987-08</c:v>
                </c:pt>
                <c:pt idx="470">
                  <c:v>1987-09</c:v>
                </c:pt>
                <c:pt idx="471">
                  <c:v>1987-10</c:v>
                </c:pt>
                <c:pt idx="472">
                  <c:v>1987-11</c:v>
                </c:pt>
                <c:pt idx="473">
                  <c:v>1987-12</c:v>
                </c:pt>
                <c:pt idx="474">
                  <c:v>1988-01</c:v>
                </c:pt>
                <c:pt idx="475">
                  <c:v>1988-02</c:v>
                </c:pt>
                <c:pt idx="476">
                  <c:v>1988-03</c:v>
                </c:pt>
                <c:pt idx="477">
                  <c:v>1988-04</c:v>
                </c:pt>
                <c:pt idx="478">
                  <c:v>1988-05</c:v>
                </c:pt>
                <c:pt idx="479">
                  <c:v>1988-06</c:v>
                </c:pt>
                <c:pt idx="480">
                  <c:v>1988-07</c:v>
                </c:pt>
                <c:pt idx="481">
                  <c:v>1988-08</c:v>
                </c:pt>
                <c:pt idx="482">
                  <c:v>1988-09</c:v>
                </c:pt>
                <c:pt idx="483">
                  <c:v>1988-10</c:v>
                </c:pt>
                <c:pt idx="484">
                  <c:v>1988-11</c:v>
                </c:pt>
                <c:pt idx="485">
                  <c:v>1988-12</c:v>
                </c:pt>
                <c:pt idx="486">
                  <c:v>1989-01</c:v>
                </c:pt>
                <c:pt idx="487">
                  <c:v>1989-02</c:v>
                </c:pt>
                <c:pt idx="488">
                  <c:v>1989-03</c:v>
                </c:pt>
                <c:pt idx="489">
                  <c:v>1989-04</c:v>
                </c:pt>
                <c:pt idx="490">
                  <c:v>1989-05</c:v>
                </c:pt>
                <c:pt idx="491">
                  <c:v>1989-06</c:v>
                </c:pt>
                <c:pt idx="492">
                  <c:v>1989-07</c:v>
                </c:pt>
                <c:pt idx="493">
                  <c:v>1989-08</c:v>
                </c:pt>
                <c:pt idx="494">
                  <c:v>1989-09</c:v>
                </c:pt>
                <c:pt idx="495">
                  <c:v>1989-10</c:v>
                </c:pt>
                <c:pt idx="496">
                  <c:v>1989-11</c:v>
                </c:pt>
                <c:pt idx="497">
                  <c:v>1989-12</c:v>
                </c:pt>
                <c:pt idx="498">
                  <c:v>1990-01</c:v>
                </c:pt>
                <c:pt idx="499">
                  <c:v>1990-02</c:v>
                </c:pt>
                <c:pt idx="500">
                  <c:v>1990-03</c:v>
                </c:pt>
                <c:pt idx="501">
                  <c:v>1990-04</c:v>
                </c:pt>
                <c:pt idx="502">
                  <c:v>1990-05</c:v>
                </c:pt>
                <c:pt idx="503">
                  <c:v>1990-06</c:v>
                </c:pt>
                <c:pt idx="504">
                  <c:v>1990-07</c:v>
                </c:pt>
                <c:pt idx="505">
                  <c:v>1990-08</c:v>
                </c:pt>
                <c:pt idx="506">
                  <c:v>1990-09</c:v>
                </c:pt>
                <c:pt idx="507">
                  <c:v>1990-10</c:v>
                </c:pt>
                <c:pt idx="508">
                  <c:v>1990-11</c:v>
                </c:pt>
                <c:pt idx="509">
                  <c:v>1990-12</c:v>
                </c:pt>
                <c:pt idx="510">
                  <c:v>1991-01</c:v>
                </c:pt>
                <c:pt idx="511">
                  <c:v>1991-02</c:v>
                </c:pt>
                <c:pt idx="512">
                  <c:v>1991-03</c:v>
                </c:pt>
                <c:pt idx="513">
                  <c:v>1991-04</c:v>
                </c:pt>
                <c:pt idx="514">
                  <c:v>1991-05</c:v>
                </c:pt>
                <c:pt idx="515">
                  <c:v>1991-06</c:v>
                </c:pt>
                <c:pt idx="516">
                  <c:v>1991-07</c:v>
                </c:pt>
                <c:pt idx="517">
                  <c:v>1991-08</c:v>
                </c:pt>
                <c:pt idx="518">
                  <c:v>1991-09</c:v>
                </c:pt>
                <c:pt idx="519">
                  <c:v>1991-10</c:v>
                </c:pt>
                <c:pt idx="520">
                  <c:v>1991-11</c:v>
                </c:pt>
                <c:pt idx="521">
                  <c:v>1991-12</c:v>
                </c:pt>
                <c:pt idx="522">
                  <c:v>1992-01</c:v>
                </c:pt>
                <c:pt idx="523">
                  <c:v>1992-02</c:v>
                </c:pt>
                <c:pt idx="524">
                  <c:v>1992-03</c:v>
                </c:pt>
                <c:pt idx="525">
                  <c:v>1992-04</c:v>
                </c:pt>
                <c:pt idx="526">
                  <c:v>1992-05</c:v>
                </c:pt>
                <c:pt idx="527">
                  <c:v>1992-06</c:v>
                </c:pt>
                <c:pt idx="528">
                  <c:v>1992-07</c:v>
                </c:pt>
                <c:pt idx="529">
                  <c:v>1992-08</c:v>
                </c:pt>
                <c:pt idx="530">
                  <c:v>1992-09</c:v>
                </c:pt>
                <c:pt idx="531">
                  <c:v>1992-10</c:v>
                </c:pt>
                <c:pt idx="532">
                  <c:v>1992-11</c:v>
                </c:pt>
                <c:pt idx="533">
                  <c:v>1992-12</c:v>
                </c:pt>
                <c:pt idx="534">
                  <c:v>1993-01</c:v>
                </c:pt>
                <c:pt idx="535">
                  <c:v>1993-02</c:v>
                </c:pt>
                <c:pt idx="536">
                  <c:v>1993-03</c:v>
                </c:pt>
                <c:pt idx="537">
                  <c:v>1993-04</c:v>
                </c:pt>
                <c:pt idx="538">
                  <c:v>1993-05</c:v>
                </c:pt>
                <c:pt idx="539">
                  <c:v>1993-06</c:v>
                </c:pt>
                <c:pt idx="540">
                  <c:v>1993-07</c:v>
                </c:pt>
                <c:pt idx="541">
                  <c:v>1993-08</c:v>
                </c:pt>
                <c:pt idx="542">
                  <c:v>1993-09</c:v>
                </c:pt>
                <c:pt idx="543">
                  <c:v>1993-10</c:v>
                </c:pt>
                <c:pt idx="544">
                  <c:v>1993-11</c:v>
                </c:pt>
                <c:pt idx="545">
                  <c:v>1993-12</c:v>
                </c:pt>
                <c:pt idx="546">
                  <c:v>1994-01</c:v>
                </c:pt>
                <c:pt idx="547">
                  <c:v>1994-02</c:v>
                </c:pt>
                <c:pt idx="548">
                  <c:v>1994-03</c:v>
                </c:pt>
                <c:pt idx="549">
                  <c:v>1994-04</c:v>
                </c:pt>
                <c:pt idx="550">
                  <c:v>1994-05</c:v>
                </c:pt>
                <c:pt idx="551">
                  <c:v>1994-06</c:v>
                </c:pt>
                <c:pt idx="552">
                  <c:v>1994-07</c:v>
                </c:pt>
                <c:pt idx="553">
                  <c:v>1994-08</c:v>
                </c:pt>
                <c:pt idx="554">
                  <c:v>1994-09</c:v>
                </c:pt>
                <c:pt idx="555">
                  <c:v>1994-10</c:v>
                </c:pt>
                <c:pt idx="556">
                  <c:v>1994-11</c:v>
                </c:pt>
                <c:pt idx="557">
                  <c:v>1994-12</c:v>
                </c:pt>
                <c:pt idx="558">
                  <c:v>1995-01</c:v>
                </c:pt>
                <c:pt idx="559">
                  <c:v>1995-02</c:v>
                </c:pt>
                <c:pt idx="560">
                  <c:v>1995-03</c:v>
                </c:pt>
                <c:pt idx="561">
                  <c:v>1995-04</c:v>
                </c:pt>
                <c:pt idx="562">
                  <c:v>1995-05</c:v>
                </c:pt>
                <c:pt idx="563">
                  <c:v>1995-06</c:v>
                </c:pt>
                <c:pt idx="564">
                  <c:v>1995-07</c:v>
                </c:pt>
                <c:pt idx="565">
                  <c:v>1995-08</c:v>
                </c:pt>
                <c:pt idx="566">
                  <c:v>1995-09</c:v>
                </c:pt>
                <c:pt idx="567">
                  <c:v>1995-10</c:v>
                </c:pt>
                <c:pt idx="568">
                  <c:v>1995-11</c:v>
                </c:pt>
                <c:pt idx="569">
                  <c:v>1995-12</c:v>
                </c:pt>
                <c:pt idx="570">
                  <c:v>1996-01</c:v>
                </c:pt>
                <c:pt idx="571">
                  <c:v>1996-02</c:v>
                </c:pt>
                <c:pt idx="572">
                  <c:v>1996-03</c:v>
                </c:pt>
                <c:pt idx="573">
                  <c:v>1996-04</c:v>
                </c:pt>
                <c:pt idx="574">
                  <c:v>1996-05</c:v>
                </c:pt>
                <c:pt idx="575">
                  <c:v>1996-06</c:v>
                </c:pt>
                <c:pt idx="576">
                  <c:v>1996-07</c:v>
                </c:pt>
                <c:pt idx="577">
                  <c:v>1996-08</c:v>
                </c:pt>
                <c:pt idx="578">
                  <c:v>1996-09</c:v>
                </c:pt>
                <c:pt idx="579">
                  <c:v>1996-10</c:v>
                </c:pt>
                <c:pt idx="580">
                  <c:v>1996-11</c:v>
                </c:pt>
                <c:pt idx="581">
                  <c:v>1996-12</c:v>
                </c:pt>
                <c:pt idx="582">
                  <c:v>1997-01</c:v>
                </c:pt>
                <c:pt idx="583">
                  <c:v>1997-02</c:v>
                </c:pt>
                <c:pt idx="584">
                  <c:v>1997-03</c:v>
                </c:pt>
                <c:pt idx="585">
                  <c:v>1997-04</c:v>
                </c:pt>
                <c:pt idx="586">
                  <c:v>1997-05</c:v>
                </c:pt>
                <c:pt idx="587">
                  <c:v>1997-06</c:v>
                </c:pt>
                <c:pt idx="588">
                  <c:v>1997-07</c:v>
                </c:pt>
                <c:pt idx="589">
                  <c:v>1997-08</c:v>
                </c:pt>
                <c:pt idx="590">
                  <c:v>1997-09</c:v>
                </c:pt>
                <c:pt idx="591">
                  <c:v>1997-10</c:v>
                </c:pt>
                <c:pt idx="592">
                  <c:v>1997-11</c:v>
                </c:pt>
                <c:pt idx="593">
                  <c:v>1997-12</c:v>
                </c:pt>
                <c:pt idx="594">
                  <c:v>1998-01</c:v>
                </c:pt>
                <c:pt idx="595">
                  <c:v>1998-02</c:v>
                </c:pt>
                <c:pt idx="596">
                  <c:v>1998-03</c:v>
                </c:pt>
                <c:pt idx="597">
                  <c:v>1998-04</c:v>
                </c:pt>
                <c:pt idx="598">
                  <c:v>1998-05</c:v>
                </c:pt>
                <c:pt idx="599">
                  <c:v>1998-06</c:v>
                </c:pt>
                <c:pt idx="600">
                  <c:v>1998-07</c:v>
                </c:pt>
                <c:pt idx="601">
                  <c:v>1998-08</c:v>
                </c:pt>
                <c:pt idx="602">
                  <c:v>1998-09</c:v>
                </c:pt>
                <c:pt idx="603">
                  <c:v>1998-10</c:v>
                </c:pt>
                <c:pt idx="604">
                  <c:v>1998-11</c:v>
                </c:pt>
                <c:pt idx="605">
                  <c:v>1998-12</c:v>
                </c:pt>
                <c:pt idx="606">
                  <c:v>1999-01</c:v>
                </c:pt>
                <c:pt idx="607">
                  <c:v>1999-02</c:v>
                </c:pt>
                <c:pt idx="608">
                  <c:v>1999-03</c:v>
                </c:pt>
                <c:pt idx="609">
                  <c:v>1999-04</c:v>
                </c:pt>
                <c:pt idx="610">
                  <c:v>1999-05</c:v>
                </c:pt>
                <c:pt idx="611">
                  <c:v>1999-06</c:v>
                </c:pt>
                <c:pt idx="612">
                  <c:v>1999-07</c:v>
                </c:pt>
                <c:pt idx="613">
                  <c:v>1999-08</c:v>
                </c:pt>
                <c:pt idx="614">
                  <c:v>1999-09</c:v>
                </c:pt>
                <c:pt idx="615">
                  <c:v>1999-10</c:v>
                </c:pt>
                <c:pt idx="616">
                  <c:v>1999-11</c:v>
                </c:pt>
                <c:pt idx="617">
                  <c:v>1999-12</c:v>
                </c:pt>
                <c:pt idx="618">
                  <c:v>2000-01</c:v>
                </c:pt>
                <c:pt idx="619">
                  <c:v>2000-02</c:v>
                </c:pt>
                <c:pt idx="620">
                  <c:v>2000-03</c:v>
                </c:pt>
                <c:pt idx="621">
                  <c:v>2000-04</c:v>
                </c:pt>
                <c:pt idx="622">
                  <c:v>2000-05</c:v>
                </c:pt>
                <c:pt idx="623">
                  <c:v>2000-06</c:v>
                </c:pt>
                <c:pt idx="624">
                  <c:v>2000-07</c:v>
                </c:pt>
                <c:pt idx="625">
                  <c:v>2000-08</c:v>
                </c:pt>
                <c:pt idx="626">
                  <c:v>2000-09</c:v>
                </c:pt>
                <c:pt idx="627">
                  <c:v>2000-10</c:v>
                </c:pt>
                <c:pt idx="628">
                  <c:v>2000-11</c:v>
                </c:pt>
                <c:pt idx="629">
                  <c:v>2000-12</c:v>
                </c:pt>
                <c:pt idx="630">
                  <c:v>2001-01</c:v>
                </c:pt>
                <c:pt idx="631">
                  <c:v>2001-02</c:v>
                </c:pt>
                <c:pt idx="632">
                  <c:v>2001-03</c:v>
                </c:pt>
                <c:pt idx="633">
                  <c:v>2001-04</c:v>
                </c:pt>
                <c:pt idx="634">
                  <c:v>2001-05</c:v>
                </c:pt>
                <c:pt idx="635">
                  <c:v>2001-06</c:v>
                </c:pt>
                <c:pt idx="636">
                  <c:v>2001-07</c:v>
                </c:pt>
                <c:pt idx="637">
                  <c:v>2001-08</c:v>
                </c:pt>
                <c:pt idx="638">
                  <c:v>2001-09</c:v>
                </c:pt>
                <c:pt idx="639">
                  <c:v>2001-10</c:v>
                </c:pt>
                <c:pt idx="640">
                  <c:v>2001-11</c:v>
                </c:pt>
                <c:pt idx="641">
                  <c:v>2001-12</c:v>
                </c:pt>
                <c:pt idx="642">
                  <c:v>2002-01</c:v>
                </c:pt>
                <c:pt idx="643">
                  <c:v>2002-02</c:v>
                </c:pt>
                <c:pt idx="644">
                  <c:v>2002-03</c:v>
                </c:pt>
                <c:pt idx="645">
                  <c:v>2002-04</c:v>
                </c:pt>
                <c:pt idx="646">
                  <c:v>2002-05</c:v>
                </c:pt>
                <c:pt idx="647">
                  <c:v>2002-06</c:v>
                </c:pt>
                <c:pt idx="648">
                  <c:v>2002-07</c:v>
                </c:pt>
                <c:pt idx="649">
                  <c:v>2002-08</c:v>
                </c:pt>
                <c:pt idx="650">
                  <c:v>2002-09</c:v>
                </c:pt>
                <c:pt idx="651">
                  <c:v>2002-10</c:v>
                </c:pt>
                <c:pt idx="652">
                  <c:v>2002-11</c:v>
                </c:pt>
                <c:pt idx="653">
                  <c:v>2002-12</c:v>
                </c:pt>
                <c:pt idx="654">
                  <c:v>2003-01</c:v>
                </c:pt>
                <c:pt idx="655">
                  <c:v>2003-02</c:v>
                </c:pt>
                <c:pt idx="656">
                  <c:v>2003-03</c:v>
                </c:pt>
                <c:pt idx="657">
                  <c:v>2003-04</c:v>
                </c:pt>
                <c:pt idx="658">
                  <c:v>2003-05</c:v>
                </c:pt>
                <c:pt idx="659">
                  <c:v>2003-06</c:v>
                </c:pt>
                <c:pt idx="660">
                  <c:v>2003-07</c:v>
                </c:pt>
                <c:pt idx="661">
                  <c:v>2003-08</c:v>
                </c:pt>
                <c:pt idx="662">
                  <c:v>2003-09</c:v>
                </c:pt>
                <c:pt idx="663">
                  <c:v>2003-10</c:v>
                </c:pt>
                <c:pt idx="664">
                  <c:v>2003-11</c:v>
                </c:pt>
                <c:pt idx="665">
                  <c:v>2003-12</c:v>
                </c:pt>
                <c:pt idx="666">
                  <c:v>2004-01</c:v>
                </c:pt>
                <c:pt idx="667">
                  <c:v>2004-02</c:v>
                </c:pt>
                <c:pt idx="668">
                  <c:v>2004-03</c:v>
                </c:pt>
                <c:pt idx="669">
                  <c:v>2004-04</c:v>
                </c:pt>
                <c:pt idx="670">
                  <c:v>2004-05</c:v>
                </c:pt>
                <c:pt idx="671">
                  <c:v>2004-06</c:v>
                </c:pt>
                <c:pt idx="672">
                  <c:v>2004-07</c:v>
                </c:pt>
                <c:pt idx="673">
                  <c:v>2004-08</c:v>
                </c:pt>
                <c:pt idx="674">
                  <c:v>2004-09</c:v>
                </c:pt>
                <c:pt idx="675">
                  <c:v>2004-10</c:v>
                </c:pt>
                <c:pt idx="676">
                  <c:v>2004-11</c:v>
                </c:pt>
                <c:pt idx="677">
                  <c:v>2004-12</c:v>
                </c:pt>
                <c:pt idx="678">
                  <c:v>2005-01</c:v>
                </c:pt>
                <c:pt idx="679">
                  <c:v>2005-02</c:v>
                </c:pt>
                <c:pt idx="680">
                  <c:v>2005-03</c:v>
                </c:pt>
                <c:pt idx="681">
                  <c:v>2005-04</c:v>
                </c:pt>
                <c:pt idx="682">
                  <c:v>2005-05</c:v>
                </c:pt>
                <c:pt idx="683">
                  <c:v>2005-06</c:v>
                </c:pt>
                <c:pt idx="684">
                  <c:v>2005-07</c:v>
                </c:pt>
                <c:pt idx="685">
                  <c:v>2005-08</c:v>
                </c:pt>
                <c:pt idx="686">
                  <c:v>2005-09</c:v>
                </c:pt>
                <c:pt idx="687">
                  <c:v>2005-10</c:v>
                </c:pt>
                <c:pt idx="688">
                  <c:v>2005-11</c:v>
                </c:pt>
                <c:pt idx="689">
                  <c:v>2005-12</c:v>
                </c:pt>
                <c:pt idx="690">
                  <c:v>2006-01</c:v>
                </c:pt>
                <c:pt idx="691">
                  <c:v>2006-02</c:v>
                </c:pt>
                <c:pt idx="692">
                  <c:v>2006-03</c:v>
                </c:pt>
                <c:pt idx="693">
                  <c:v>2006-04</c:v>
                </c:pt>
                <c:pt idx="694">
                  <c:v>2006-05</c:v>
                </c:pt>
                <c:pt idx="695">
                  <c:v>2006-06</c:v>
                </c:pt>
                <c:pt idx="696">
                  <c:v>2006-07</c:v>
                </c:pt>
                <c:pt idx="697">
                  <c:v>2006-08</c:v>
                </c:pt>
                <c:pt idx="698">
                  <c:v>2006-09</c:v>
                </c:pt>
                <c:pt idx="699">
                  <c:v>2006-10</c:v>
                </c:pt>
                <c:pt idx="700">
                  <c:v>2006-11</c:v>
                </c:pt>
                <c:pt idx="701">
                  <c:v>2006-12</c:v>
                </c:pt>
                <c:pt idx="702">
                  <c:v>2007-01</c:v>
                </c:pt>
                <c:pt idx="703">
                  <c:v>2007-02</c:v>
                </c:pt>
                <c:pt idx="704">
                  <c:v>2007-03</c:v>
                </c:pt>
                <c:pt idx="705">
                  <c:v>2007-04</c:v>
                </c:pt>
                <c:pt idx="706">
                  <c:v>2007-05</c:v>
                </c:pt>
                <c:pt idx="707">
                  <c:v>2007-06</c:v>
                </c:pt>
                <c:pt idx="708">
                  <c:v>2007-07</c:v>
                </c:pt>
                <c:pt idx="709">
                  <c:v>2007-08</c:v>
                </c:pt>
                <c:pt idx="710">
                  <c:v>2007-09</c:v>
                </c:pt>
                <c:pt idx="711">
                  <c:v>2007-10</c:v>
                </c:pt>
                <c:pt idx="712">
                  <c:v>2007-11</c:v>
                </c:pt>
                <c:pt idx="713">
                  <c:v>2007-12</c:v>
                </c:pt>
                <c:pt idx="714">
                  <c:v>2008-01</c:v>
                </c:pt>
                <c:pt idx="715">
                  <c:v>2008-02</c:v>
                </c:pt>
                <c:pt idx="716">
                  <c:v>2008-03</c:v>
                </c:pt>
                <c:pt idx="717">
                  <c:v>2008-04</c:v>
                </c:pt>
                <c:pt idx="718">
                  <c:v>2008-05</c:v>
                </c:pt>
                <c:pt idx="719">
                  <c:v>2008-06</c:v>
                </c:pt>
                <c:pt idx="720">
                  <c:v>2008-07</c:v>
                </c:pt>
                <c:pt idx="721">
                  <c:v>2008-08</c:v>
                </c:pt>
                <c:pt idx="722">
                  <c:v>2008-09</c:v>
                </c:pt>
                <c:pt idx="723">
                  <c:v>2008-10</c:v>
                </c:pt>
                <c:pt idx="724">
                  <c:v>2008-11</c:v>
                </c:pt>
                <c:pt idx="725">
                  <c:v>2008-12</c:v>
                </c:pt>
                <c:pt idx="726">
                  <c:v>2009-01</c:v>
                </c:pt>
                <c:pt idx="727">
                  <c:v>2009-02</c:v>
                </c:pt>
                <c:pt idx="728">
                  <c:v>2009-03</c:v>
                </c:pt>
                <c:pt idx="729">
                  <c:v>2009-04</c:v>
                </c:pt>
                <c:pt idx="730">
                  <c:v>2009-05</c:v>
                </c:pt>
                <c:pt idx="731">
                  <c:v>2009-06</c:v>
                </c:pt>
                <c:pt idx="732">
                  <c:v>2009-07</c:v>
                </c:pt>
                <c:pt idx="733">
                  <c:v>2009-08</c:v>
                </c:pt>
                <c:pt idx="734">
                  <c:v>2009-09</c:v>
                </c:pt>
                <c:pt idx="735">
                  <c:v>2009-10</c:v>
                </c:pt>
                <c:pt idx="736">
                  <c:v>2009-11</c:v>
                </c:pt>
                <c:pt idx="737">
                  <c:v>2009-12</c:v>
                </c:pt>
                <c:pt idx="738">
                  <c:v>2010-01</c:v>
                </c:pt>
                <c:pt idx="739">
                  <c:v>2010-02</c:v>
                </c:pt>
                <c:pt idx="740">
                  <c:v>2010-03</c:v>
                </c:pt>
                <c:pt idx="741">
                  <c:v>2010-04</c:v>
                </c:pt>
                <c:pt idx="742">
                  <c:v>2010-05</c:v>
                </c:pt>
                <c:pt idx="743">
                  <c:v>2010-06</c:v>
                </c:pt>
                <c:pt idx="744">
                  <c:v>2010-07</c:v>
                </c:pt>
                <c:pt idx="745">
                  <c:v>2010-08</c:v>
                </c:pt>
                <c:pt idx="746">
                  <c:v>2010-09</c:v>
                </c:pt>
                <c:pt idx="747">
                  <c:v>2010-10</c:v>
                </c:pt>
                <c:pt idx="748">
                  <c:v>2010-11</c:v>
                </c:pt>
                <c:pt idx="749">
                  <c:v>2010-12</c:v>
                </c:pt>
                <c:pt idx="750">
                  <c:v>2011-01</c:v>
                </c:pt>
                <c:pt idx="751">
                  <c:v>2011-02</c:v>
                </c:pt>
                <c:pt idx="752">
                  <c:v>2011-03</c:v>
                </c:pt>
                <c:pt idx="753">
                  <c:v>2011-04</c:v>
                </c:pt>
                <c:pt idx="754">
                  <c:v>2011-05</c:v>
                </c:pt>
                <c:pt idx="755">
                  <c:v>2011-06</c:v>
                </c:pt>
                <c:pt idx="756">
                  <c:v>2011-07</c:v>
                </c:pt>
                <c:pt idx="757">
                  <c:v>2011-08</c:v>
                </c:pt>
                <c:pt idx="758">
                  <c:v>2011-09</c:v>
                </c:pt>
                <c:pt idx="759">
                  <c:v>2011-10</c:v>
                </c:pt>
                <c:pt idx="760">
                  <c:v>2011-11</c:v>
                </c:pt>
                <c:pt idx="761">
                  <c:v>2011-12</c:v>
                </c:pt>
                <c:pt idx="762">
                  <c:v>2012-01</c:v>
                </c:pt>
                <c:pt idx="763">
                  <c:v>2012-02</c:v>
                </c:pt>
                <c:pt idx="764">
                  <c:v>2012-03</c:v>
                </c:pt>
                <c:pt idx="765">
                  <c:v>2012-04</c:v>
                </c:pt>
                <c:pt idx="766">
                  <c:v>2012-05</c:v>
                </c:pt>
                <c:pt idx="767">
                  <c:v>2012-06</c:v>
                </c:pt>
                <c:pt idx="768">
                  <c:v>2012-07</c:v>
                </c:pt>
                <c:pt idx="769">
                  <c:v>2012-08</c:v>
                </c:pt>
                <c:pt idx="770">
                  <c:v>2012-09</c:v>
                </c:pt>
                <c:pt idx="771">
                  <c:v>2012-10</c:v>
                </c:pt>
                <c:pt idx="772">
                  <c:v>2012-11</c:v>
                </c:pt>
                <c:pt idx="773">
                  <c:v>2012-12</c:v>
                </c:pt>
                <c:pt idx="774">
                  <c:v>2013-01</c:v>
                </c:pt>
                <c:pt idx="775">
                  <c:v>2013-02</c:v>
                </c:pt>
                <c:pt idx="776">
                  <c:v>2013-03</c:v>
                </c:pt>
                <c:pt idx="777">
                  <c:v>2013-04</c:v>
                </c:pt>
                <c:pt idx="778">
                  <c:v>2013-05</c:v>
                </c:pt>
                <c:pt idx="779">
                  <c:v>2013-06</c:v>
                </c:pt>
                <c:pt idx="780">
                  <c:v>2013-07</c:v>
                </c:pt>
                <c:pt idx="781">
                  <c:v>2013-08</c:v>
                </c:pt>
                <c:pt idx="782">
                  <c:v>2013-09</c:v>
                </c:pt>
                <c:pt idx="783">
                  <c:v>2013-10</c:v>
                </c:pt>
                <c:pt idx="784">
                  <c:v>2013-11</c:v>
                </c:pt>
                <c:pt idx="785">
                  <c:v>2013-12</c:v>
                </c:pt>
                <c:pt idx="786">
                  <c:v>2014-01</c:v>
                </c:pt>
                <c:pt idx="787">
                  <c:v>2014-02</c:v>
                </c:pt>
                <c:pt idx="788">
                  <c:v>2014-03</c:v>
                </c:pt>
                <c:pt idx="789">
                  <c:v>2014-04</c:v>
                </c:pt>
                <c:pt idx="790">
                  <c:v>2014-05</c:v>
                </c:pt>
                <c:pt idx="791">
                  <c:v>2014-06</c:v>
                </c:pt>
                <c:pt idx="792">
                  <c:v>2014-07</c:v>
                </c:pt>
                <c:pt idx="793">
                  <c:v>2014-08</c:v>
                </c:pt>
                <c:pt idx="794">
                  <c:v>2014-09</c:v>
                </c:pt>
                <c:pt idx="795">
                  <c:v>2014-10</c:v>
                </c:pt>
                <c:pt idx="796">
                  <c:v>2014-11</c:v>
                </c:pt>
                <c:pt idx="797">
                  <c:v>2014-12</c:v>
                </c:pt>
                <c:pt idx="798">
                  <c:v>2015-01</c:v>
                </c:pt>
                <c:pt idx="799">
                  <c:v>2015-02</c:v>
                </c:pt>
                <c:pt idx="800">
                  <c:v>2015-03</c:v>
                </c:pt>
                <c:pt idx="801">
                  <c:v>2015-04</c:v>
                </c:pt>
                <c:pt idx="802">
                  <c:v>2015-05</c:v>
                </c:pt>
                <c:pt idx="803">
                  <c:v>2015-06</c:v>
                </c:pt>
                <c:pt idx="804">
                  <c:v>2015-07</c:v>
                </c:pt>
                <c:pt idx="805">
                  <c:v>2015-08</c:v>
                </c:pt>
                <c:pt idx="806">
                  <c:v>2015-09</c:v>
                </c:pt>
                <c:pt idx="807">
                  <c:v>2015-10</c:v>
                </c:pt>
                <c:pt idx="808">
                  <c:v>2015-11</c:v>
                </c:pt>
                <c:pt idx="809">
                  <c:v>2015-12</c:v>
                </c:pt>
                <c:pt idx="810">
                  <c:v>2016-01</c:v>
                </c:pt>
                <c:pt idx="811">
                  <c:v>2016-02</c:v>
                </c:pt>
                <c:pt idx="812">
                  <c:v>2016-03</c:v>
                </c:pt>
                <c:pt idx="813">
                  <c:v>2016-04</c:v>
                </c:pt>
                <c:pt idx="814">
                  <c:v>2016-05</c:v>
                </c:pt>
                <c:pt idx="815">
                  <c:v>2016-06</c:v>
                </c:pt>
                <c:pt idx="816">
                  <c:v>2016-07</c:v>
                </c:pt>
                <c:pt idx="817">
                  <c:v>2016-08</c:v>
                </c:pt>
                <c:pt idx="818">
                  <c:v>2016-09</c:v>
                </c:pt>
                <c:pt idx="819">
                  <c:v>2016-10</c:v>
                </c:pt>
                <c:pt idx="820">
                  <c:v>2016-11</c:v>
                </c:pt>
                <c:pt idx="821">
                  <c:v>2016-12</c:v>
                </c:pt>
                <c:pt idx="822">
                  <c:v>2017-01</c:v>
                </c:pt>
                <c:pt idx="823">
                  <c:v>2017-02</c:v>
                </c:pt>
                <c:pt idx="824">
                  <c:v>2017-03</c:v>
                </c:pt>
                <c:pt idx="825">
                  <c:v>2017-04</c:v>
                </c:pt>
                <c:pt idx="826">
                  <c:v>2017-05</c:v>
                </c:pt>
                <c:pt idx="827">
                  <c:v>2017-06</c:v>
                </c:pt>
                <c:pt idx="828">
                  <c:v>2017-07</c:v>
                </c:pt>
                <c:pt idx="829">
                  <c:v>2017-08</c:v>
                </c:pt>
                <c:pt idx="830">
                  <c:v>2017-09</c:v>
                </c:pt>
                <c:pt idx="831">
                  <c:v>2017-10</c:v>
                </c:pt>
                <c:pt idx="832">
                  <c:v>2017-11</c:v>
                </c:pt>
                <c:pt idx="833">
                  <c:v>2017-12</c:v>
                </c:pt>
                <c:pt idx="834">
                  <c:v>2018-01</c:v>
                </c:pt>
                <c:pt idx="835">
                  <c:v>2018-02</c:v>
                </c:pt>
                <c:pt idx="836">
                  <c:v>2018-03</c:v>
                </c:pt>
                <c:pt idx="837">
                  <c:v>2018-04</c:v>
                </c:pt>
                <c:pt idx="838">
                  <c:v>2018-05</c:v>
                </c:pt>
                <c:pt idx="839">
                  <c:v>2018-06</c:v>
                </c:pt>
                <c:pt idx="840">
                  <c:v>2018-07</c:v>
                </c:pt>
                <c:pt idx="841">
                  <c:v>2018-08</c:v>
                </c:pt>
                <c:pt idx="842">
                  <c:v>2018-09</c:v>
                </c:pt>
                <c:pt idx="843">
                  <c:v>2018-10</c:v>
                </c:pt>
                <c:pt idx="844">
                  <c:v>2018-11</c:v>
                </c:pt>
                <c:pt idx="845">
                  <c:v>2018-12</c:v>
                </c:pt>
                <c:pt idx="846">
                  <c:v>2019-01</c:v>
                </c:pt>
                <c:pt idx="847">
                  <c:v>2019-02</c:v>
                </c:pt>
                <c:pt idx="848">
                  <c:v>2019-03</c:v>
                </c:pt>
                <c:pt idx="849">
                  <c:v>2019-04</c:v>
                </c:pt>
                <c:pt idx="850">
                  <c:v>2019-05</c:v>
                </c:pt>
                <c:pt idx="851">
                  <c:v>2019-06</c:v>
                </c:pt>
                <c:pt idx="852">
                  <c:v>2019-07</c:v>
                </c:pt>
                <c:pt idx="853">
                  <c:v>2019-08</c:v>
                </c:pt>
                <c:pt idx="854">
                  <c:v>2019-09</c:v>
                </c:pt>
                <c:pt idx="855">
                  <c:v>2019-10</c:v>
                </c:pt>
                <c:pt idx="856">
                  <c:v>2019-11</c:v>
                </c:pt>
                <c:pt idx="857">
                  <c:v>2019-12</c:v>
                </c:pt>
                <c:pt idx="858">
                  <c:v>2020-01</c:v>
                </c:pt>
                <c:pt idx="859">
                  <c:v>2020-02</c:v>
                </c:pt>
                <c:pt idx="860">
                  <c:v>2020-03</c:v>
                </c:pt>
                <c:pt idx="861">
                  <c:v>2020-04</c:v>
                </c:pt>
                <c:pt idx="862">
                  <c:v>2020-05</c:v>
                </c:pt>
                <c:pt idx="863">
                  <c:v>2020-06</c:v>
                </c:pt>
              </c:strCache>
            </c:strRef>
          </c:cat>
          <c:val>
            <c:numRef>
              <c:f>Tabelle1!$C$6:$C$869</c:f>
              <c:numCache>
                <c:formatCode>General</c:formatCode>
                <c:ptCount val="864"/>
                <c:pt idx="290">
                  <c:v>8.08</c:v>
                </c:pt>
                <c:pt idx="291">
                  <c:v>8.36</c:v>
                </c:pt>
                <c:pt idx="292">
                  <c:v>8.5500000000000007</c:v>
                </c:pt>
                <c:pt idx="293">
                  <c:v>8.73</c:v>
                </c:pt>
                <c:pt idx="294">
                  <c:v>8.84</c:v>
                </c:pt>
                <c:pt idx="295">
                  <c:v>8.6199999999999992</c:v>
                </c:pt>
                <c:pt idx="296">
                  <c:v>8.74</c:v>
                </c:pt>
                <c:pt idx="297">
                  <c:v>8.82</c:v>
                </c:pt>
                <c:pt idx="298">
                  <c:v>9.6199999999999992</c:v>
                </c:pt>
                <c:pt idx="299">
                  <c:v>9.85</c:v>
                </c:pt>
                <c:pt idx="300">
                  <c:v>9.8699999999999992</c:v>
                </c:pt>
                <c:pt idx="301">
                  <c:v>9.42</c:v>
                </c:pt>
                <c:pt idx="302">
                  <c:v>9.58</c:v>
                </c:pt>
                <c:pt idx="303">
                  <c:v>9.41</c:v>
                </c:pt>
                <c:pt idx="304">
                  <c:v>9.67</c:v>
                </c:pt>
                <c:pt idx="305">
                  <c:v>9.83</c:v>
                </c:pt>
                <c:pt idx="306">
                  <c:v>9.65</c:v>
                </c:pt>
                <c:pt idx="307">
                  <c:v>10.52</c:v>
                </c:pt>
                <c:pt idx="308">
                  <c:v>10.52</c:v>
                </c:pt>
                <c:pt idx="309">
                  <c:v>10.46</c:v>
                </c:pt>
                <c:pt idx="310">
                  <c:v>10.78</c:v>
                </c:pt>
                <c:pt idx="311">
                  <c:v>11.22</c:v>
                </c:pt>
                <c:pt idx="312">
                  <c:v>11.3</c:v>
                </c:pt>
                <c:pt idx="313">
                  <c:v>11.17</c:v>
                </c:pt>
                <c:pt idx="314">
                  <c:v>11.17</c:v>
                </c:pt>
                <c:pt idx="315">
                  <c:v>10.97</c:v>
                </c:pt>
                <c:pt idx="316">
                  <c:v>10.48</c:v>
                </c:pt>
                <c:pt idx="317">
                  <c:v>10.039999999999999</c:v>
                </c:pt>
                <c:pt idx="318">
                  <c:v>9.49</c:v>
                </c:pt>
                <c:pt idx="319">
                  <c:v>9.4600000000000009</c:v>
                </c:pt>
                <c:pt idx="320">
                  <c:v>9.57</c:v>
                </c:pt>
                <c:pt idx="321">
                  <c:v>9.06</c:v>
                </c:pt>
                <c:pt idx="322">
                  <c:v>8.77</c:v>
                </c:pt>
                <c:pt idx="323">
                  <c:v>8.74</c:v>
                </c:pt>
                <c:pt idx="324">
                  <c:v>8.7100000000000009</c:v>
                </c:pt>
                <c:pt idx="325">
                  <c:v>8.7100000000000009</c:v>
                </c:pt>
                <c:pt idx="326">
                  <c:v>8.85</c:v>
                </c:pt>
                <c:pt idx="327">
                  <c:v>9.09</c:v>
                </c:pt>
                <c:pt idx="328">
                  <c:v>8.6</c:v>
                </c:pt>
                <c:pt idx="329">
                  <c:v>8.5299999999999994</c:v>
                </c:pt>
                <c:pt idx="330">
                  <c:v>8.5399999999999991</c:v>
                </c:pt>
                <c:pt idx="331">
                  <c:v>8.34</c:v>
                </c:pt>
                <c:pt idx="332">
                  <c:v>8.2799999999999994</c:v>
                </c:pt>
                <c:pt idx="333">
                  <c:v>8.5299999999999994</c:v>
                </c:pt>
                <c:pt idx="334">
                  <c:v>8.8800000000000008</c:v>
                </c:pt>
                <c:pt idx="335">
                  <c:v>8.84</c:v>
                </c:pt>
                <c:pt idx="336">
                  <c:v>8.92</c:v>
                </c:pt>
                <c:pt idx="337">
                  <c:v>8.67</c:v>
                </c:pt>
                <c:pt idx="338">
                  <c:v>8.35</c:v>
                </c:pt>
                <c:pt idx="339">
                  <c:v>8.14</c:v>
                </c:pt>
                <c:pt idx="340">
                  <c:v>7.65</c:v>
                </c:pt>
                <c:pt idx="341">
                  <c:v>7.76</c:v>
                </c:pt>
                <c:pt idx="342">
                  <c:v>7.42</c:v>
                </c:pt>
                <c:pt idx="343">
                  <c:v>7.39</c:v>
                </c:pt>
                <c:pt idx="344">
                  <c:v>7.08</c:v>
                </c:pt>
                <c:pt idx="345">
                  <c:v>6.75</c:v>
                </c:pt>
                <c:pt idx="346">
                  <c:v>6.86</c:v>
                </c:pt>
                <c:pt idx="347">
                  <c:v>6.83</c:v>
                </c:pt>
                <c:pt idx="348">
                  <c:v>6.63</c:v>
                </c:pt>
                <c:pt idx="349">
                  <c:v>6.56</c:v>
                </c:pt>
                <c:pt idx="350">
                  <c:v>6.5</c:v>
                </c:pt>
                <c:pt idx="351">
                  <c:v>6.5</c:v>
                </c:pt>
                <c:pt idx="352">
                  <c:v>6.44</c:v>
                </c:pt>
                <c:pt idx="353">
                  <c:v>6.34</c:v>
                </c:pt>
                <c:pt idx="354">
                  <c:v>6.27</c:v>
                </c:pt>
                <c:pt idx="355">
                  <c:v>6.05</c:v>
                </c:pt>
                <c:pt idx="356">
                  <c:v>5.97</c:v>
                </c:pt>
                <c:pt idx="357">
                  <c:v>6.05</c:v>
                </c:pt>
                <c:pt idx="358">
                  <c:v>6.06</c:v>
                </c:pt>
                <c:pt idx="359">
                  <c:v>6.19</c:v>
                </c:pt>
                <c:pt idx="360">
                  <c:v>6.54</c:v>
                </c:pt>
                <c:pt idx="361">
                  <c:v>6.42</c:v>
                </c:pt>
                <c:pt idx="362">
                  <c:v>6.39</c:v>
                </c:pt>
                <c:pt idx="363">
                  <c:v>6.61</c:v>
                </c:pt>
                <c:pt idx="364">
                  <c:v>6.72</c:v>
                </c:pt>
                <c:pt idx="365">
                  <c:v>6.82</c:v>
                </c:pt>
                <c:pt idx="366">
                  <c:v>7.14</c:v>
                </c:pt>
                <c:pt idx="367">
                  <c:v>7.36</c:v>
                </c:pt>
                <c:pt idx="368">
                  <c:v>7.41</c:v>
                </c:pt>
                <c:pt idx="369">
                  <c:v>7.68</c:v>
                </c:pt>
                <c:pt idx="370">
                  <c:v>8.07</c:v>
                </c:pt>
                <c:pt idx="371">
                  <c:v>8.11</c:v>
                </c:pt>
                <c:pt idx="372">
                  <c:v>7.75</c:v>
                </c:pt>
                <c:pt idx="373">
                  <c:v>7.57</c:v>
                </c:pt>
                <c:pt idx="374">
                  <c:v>7.45</c:v>
                </c:pt>
                <c:pt idx="375">
                  <c:v>8.0299999999999994</c:v>
                </c:pt>
                <c:pt idx="376">
                  <c:v>7.82</c:v>
                </c:pt>
                <c:pt idx="377">
                  <c:v>7.89</c:v>
                </c:pt>
                <c:pt idx="378">
                  <c:v>8.1</c:v>
                </c:pt>
                <c:pt idx="379">
                  <c:v>8.91</c:v>
                </c:pt>
                <c:pt idx="380">
                  <c:v>9.75</c:v>
                </c:pt>
                <c:pt idx="381">
                  <c:v>8.91</c:v>
                </c:pt>
                <c:pt idx="382">
                  <c:v>8.2100000000000009</c:v>
                </c:pt>
                <c:pt idx="383">
                  <c:v>7.97</c:v>
                </c:pt>
                <c:pt idx="384">
                  <c:v>7.74</c:v>
                </c:pt>
                <c:pt idx="385">
                  <c:v>7.91</c:v>
                </c:pt>
                <c:pt idx="386">
                  <c:v>8.23</c:v>
                </c:pt>
                <c:pt idx="387">
                  <c:v>8.4600000000000009</c:v>
                </c:pt>
                <c:pt idx="388">
                  <c:v>8.64</c:v>
                </c:pt>
                <c:pt idx="389">
                  <c:v>8.94</c:v>
                </c:pt>
                <c:pt idx="390">
                  <c:v>9.0399999999999991</c:v>
                </c:pt>
                <c:pt idx="391">
                  <c:v>10.24</c:v>
                </c:pt>
                <c:pt idx="392">
                  <c:v>9.6300000000000008</c:v>
                </c:pt>
                <c:pt idx="393">
                  <c:v>9.7200000000000006</c:v>
                </c:pt>
                <c:pt idx="394">
                  <c:v>10.220000000000001</c:v>
                </c:pt>
                <c:pt idx="395">
                  <c:v>9.8800000000000008</c:v>
                </c:pt>
                <c:pt idx="396">
                  <c:v>9.9600000000000009</c:v>
                </c:pt>
                <c:pt idx="397">
                  <c:v>10.06</c:v>
                </c:pt>
                <c:pt idx="398">
                  <c:v>9.98</c:v>
                </c:pt>
                <c:pt idx="399">
                  <c:v>9.85</c:v>
                </c:pt>
                <c:pt idx="400">
                  <c:v>9.61</c:v>
                </c:pt>
                <c:pt idx="401">
                  <c:v>9.61</c:v>
                </c:pt>
                <c:pt idx="402">
                  <c:v>9.67</c:v>
                </c:pt>
                <c:pt idx="403">
                  <c:v>9.64</c:v>
                </c:pt>
                <c:pt idx="404">
                  <c:v>9.17</c:v>
                </c:pt>
                <c:pt idx="405">
                  <c:v>8.6199999999999992</c:v>
                </c:pt>
                <c:pt idx="406">
                  <c:v>8.67</c:v>
                </c:pt>
                <c:pt idx="407">
                  <c:v>9.24</c:v>
                </c:pt>
                <c:pt idx="408">
                  <c:v>8.99</c:v>
                </c:pt>
                <c:pt idx="409">
                  <c:v>8.85</c:v>
                </c:pt>
                <c:pt idx="410">
                  <c:v>8.4600000000000009</c:v>
                </c:pt>
                <c:pt idx="411">
                  <c:v>8.14</c:v>
                </c:pt>
                <c:pt idx="412">
                  <c:v>8.08</c:v>
                </c:pt>
                <c:pt idx="413">
                  <c:v>7.82</c:v>
                </c:pt>
                <c:pt idx="414">
                  <c:v>8.0399999999999991</c:v>
                </c:pt>
                <c:pt idx="415">
                  <c:v>7.77</c:v>
                </c:pt>
                <c:pt idx="416">
                  <c:v>7.73</c:v>
                </c:pt>
                <c:pt idx="417">
                  <c:v>7.88</c:v>
                </c:pt>
                <c:pt idx="418">
                  <c:v>8.27</c:v>
                </c:pt>
                <c:pt idx="419">
                  <c:v>8.1300000000000008</c:v>
                </c:pt>
                <c:pt idx="420">
                  <c:v>8.33</c:v>
                </c:pt>
                <c:pt idx="421">
                  <c:v>8.65</c:v>
                </c:pt>
                <c:pt idx="422">
                  <c:v>8.49</c:v>
                </c:pt>
                <c:pt idx="423">
                  <c:v>8.51</c:v>
                </c:pt>
                <c:pt idx="424">
                  <c:v>8.5500000000000007</c:v>
                </c:pt>
                <c:pt idx="425">
                  <c:v>8.5</c:v>
                </c:pt>
                <c:pt idx="426">
                  <c:v>8.42</c:v>
                </c:pt>
                <c:pt idx="427">
                  <c:v>8.26</c:v>
                </c:pt>
                <c:pt idx="428">
                  <c:v>8.35</c:v>
                </c:pt>
                <c:pt idx="429">
                  <c:v>8.36</c:v>
                </c:pt>
                <c:pt idx="430">
                  <c:v>8.4600000000000009</c:v>
                </c:pt>
                <c:pt idx="431">
                  <c:v>8.3699999999999992</c:v>
                </c:pt>
                <c:pt idx="432">
                  <c:v>8.42</c:v>
                </c:pt>
                <c:pt idx="433">
                  <c:v>8.09</c:v>
                </c:pt>
                <c:pt idx="434">
                  <c:v>7.96</c:v>
                </c:pt>
                <c:pt idx="435">
                  <c:v>7.65</c:v>
                </c:pt>
                <c:pt idx="436">
                  <c:v>7.38</c:v>
                </c:pt>
                <c:pt idx="437">
                  <c:v>7.35</c:v>
                </c:pt>
                <c:pt idx="438">
                  <c:v>7.49</c:v>
                </c:pt>
                <c:pt idx="439">
                  <c:v>7.87</c:v>
                </c:pt>
                <c:pt idx="440">
                  <c:v>7.51</c:v>
                </c:pt>
                <c:pt idx="441">
                  <c:v>7.51</c:v>
                </c:pt>
                <c:pt idx="442">
                  <c:v>7.21</c:v>
                </c:pt>
                <c:pt idx="443">
                  <c:v>7.17</c:v>
                </c:pt>
                <c:pt idx="444">
                  <c:v>7.15</c:v>
                </c:pt>
                <c:pt idx="445">
                  <c:v>6.72</c:v>
                </c:pt>
                <c:pt idx="446">
                  <c:v>6.71</c:v>
                </c:pt>
                <c:pt idx="447">
                  <c:v>7.04</c:v>
                </c:pt>
                <c:pt idx="448">
                  <c:v>6.91</c:v>
                </c:pt>
                <c:pt idx="449">
                  <c:v>6.69</c:v>
                </c:pt>
                <c:pt idx="450">
                  <c:v>6.73</c:v>
                </c:pt>
                <c:pt idx="451">
                  <c:v>6.29</c:v>
                </c:pt>
                <c:pt idx="452">
                  <c:v>6.02</c:v>
                </c:pt>
                <c:pt idx="453">
                  <c:v>5.79</c:v>
                </c:pt>
                <c:pt idx="454">
                  <c:v>6.27</c:v>
                </c:pt>
                <c:pt idx="455">
                  <c:v>6.15</c:v>
                </c:pt>
                <c:pt idx="456">
                  <c:v>6.1</c:v>
                </c:pt>
                <c:pt idx="457">
                  <c:v>5.91</c:v>
                </c:pt>
                <c:pt idx="458">
                  <c:v>6.3</c:v>
                </c:pt>
                <c:pt idx="459">
                  <c:v>6.56</c:v>
                </c:pt>
                <c:pt idx="460">
                  <c:v>6.21</c:v>
                </c:pt>
                <c:pt idx="461">
                  <c:v>6.24</c:v>
                </c:pt>
                <c:pt idx="462">
                  <c:v>6.18</c:v>
                </c:pt>
                <c:pt idx="463">
                  <c:v>6.34</c:v>
                </c:pt>
                <c:pt idx="464">
                  <c:v>5.99</c:v>
                </c:pt>
                <c:pt idx="465">
                  <c:v>5.98</c:v>
                </c:pt>
                <c:pt idx="466">
                  <c:v>6</c:v>
                </c:pt>
                <c:pt idx="467">
                  <c:v>6.48</c:v>
                </c:pt>
                <c:pt idx="468">
                  <c:v>6.65</c:v>
                </c:pt>
                <c:pt idx="469">
                  <c:v>6.82</c:v>
                </c:pt>
                <c:pt idx="470">
                  <c:v>7.15</c:v>
                </c:pt>
                <c:pt idx="471">
                  <c:v>6.76</c:v>
                </c:pt>
                <c:pt idx="472">
                  <c:v>6.63</c:v>
                </c:pt>
                <c:pt idx="473">
                  <c:v>6.81</c:v>
                </c:pt>
                <c:pt idx="474">
                  <c:v>6.88</c:v>
                </c:pt>
                <c:pt idx="475">
                  <c:v>6.57</c:v>
                </c:pt>
                <c:pt idx="476">
                  <c:v>6.6</c:v>
                </c:pt>
                <c:pt idx="477">
                  <c:v>6.87</c:v>
                </c:pt>
                <c:pt idx="478">
                  <c:v>7.03</c:v>
                </c:pt>
                <c:pt idx="479">
                  <c:v>6.97</c:v>
                </c:pt>
                <c:pt idx="480">
                  <c:v>7.12</c:v>
                </c:pt>
                <c:pt idx="481">
                  <c:v>7.03</c:v>
                </c:pt>
                <c:pt idx="482">
                  <c:v>6.78</c:v>
                </c:pt>
                <c:pt idx="483">
                  <c:v>6.5</c:v>
                </c:pt>
                <c:pt idx="484">
                  <c:v>6.7</c:v>
                </c:pt>
                <c:pt idx="485">
                  <c:v>6.75</c:v>
                </c:pt>
                <c:pt idx="486">
                  <c:v>6.81</c:v>
                </c:pt>
                <c:pt idx="487">
                  <c:v>7.03</c:v>
                </c:pt>
                <c:pt idx="488">
                  <c:v>7.04</c:v>
                </c:pt>
                <c:pt idx="489">
                  <c:v>6.9</c:v>
                </c:pt>
                <c:pt idx="490">
                  <c:v>7.07</c:v>
                </c:pt>
                <c:pt idx="491">
                  <c:v>6.85</c:v>
                </c:pt>
                <c:pt idx="492">
                  <c:v>6.66</c:v>
                </c:pt>
                <c:pt idx="493">
                  <c:v>6.87</c:v>
                </c:pt>
                <c:pt idx="494">
                  <c:v>7.02</c:v>
                </c:pt>
                <c:pt idx="495">
                  <c:v>7.15</c:v>
                </c:pt>
                <c:pt idx="496">
                  <c:v>7.43</c:v>
                </c:pt>
                <c:pt idx="497">
                  <c:v>7.38</c:v>
                </c:pt>
                <c:pt idx="498">
                  <c:v>7.88</c:v>
                </c:pt>
                <c:pt idx="499">
                  <c:v>8.7799999999999994</c:v>
                </c:pt>
                <c:pt idx="500">
                  <c:v>8.5</c:v>
                </c:pt>
                <c:pt idx="501">
                  <c:v>8.9600000000000009</c:v>
                </c:pt>
                <c:pt idx="502">
                  <c:v>8.85</c:v>
                </c:pt>
                <c:pt idx="503">
                  <c:v>8.7799999999999994</c:v>
                </c:pt>
                <c:pt idx="504">
                  <c:v>8.59</c:v>
                </c:pt>
                <c:pt idx="505">
                  <c:v>9.0399999999999991</c:v>
                </c:pt>
                <c:pt idx="506">
                  <c:v>9.23</c:v>
                </c:pt>
                <c:pt idx="507">
                  <c:v>9.0399999999999991</c:v>
                </c:pt>
                <c:pt idx="508">
                  <c:v>8.85</c:v>
                </c:pt>
                <c:pt idx="509">
                  <c:v>9.09</c:v>
                </c:pt>
                <c:pt idx="510">
                  <c:v>8.61</c:v>
                </c:pt>
                <c:pt idx="511">
                  <c:v>8.31</c:v>
                </c:pt>
                <c:pt idx="512">
                  <c:v>8.4700000000000006</c:v>
                </c:pt>
                <c:pt idx="513">
                  <c:v>8.25</c:v>
                </c:pt>
                <c:pt idx="514">
                  <c:v>8.19</c:v>
                </c:pt>
                <c:pt idx="515">
                  <c:v>8.41</c:v>
                </c:pt>
                <c:pt idx="516">
                  <c:v>8.61</c:v>
                </c:pt>
                <c:pt idx="517">
                  <c:v>8.31</c:v>
                </c:pt>
                <c:pt idx="518">
                  <c:v>8.26</c:v>
                </c:pt>
                <c:pt idx="519">
                  <c:v>8.23</c:v>
                </c:pt>
                <c:pt idx="520">
                  <c:v>8.1199999999999992</c:v>
                </c:pt>
                <c:pt idx="521">
                  <c:v>7.91</c:v>
                </c:pt>
                <c:pt idx="522">
                  <c:v>7.7</c:v>
                </c:pt>
                <c:pt idx="523">
                  <c:v>7.65</c:v>
                </c:pt>
                <c:pt idx="524">
                  <c:v>7.73</c:v>
                </c:pt>
                <c:pt idx="525">
                  <c:v>7.85</c:v>
                </c:pt>
                <c:pt idx="526">
                  <c:v>7.82</c:v>
                </c:pt>
                <c:pt idx="527">
                  <c:v>7.92</c:v>
                </c:pt>
                <c:pt idx="528">
                  <c:v>7.96</c:v>
                </c:pt>
                <c:pt idx="529">
                  <c:v>7.87</c:v>
                </c:pt>
                <c:pt idx="530">
                  <c:v>7.46</c:v>
                </c:pt>
                <c:pt idx="531">
                  <c:v>7.24</c:v>
                </c:pt>
                <c:pt idx="532">
                  <c:v>7.17</c:v>
                </c:pt>
                <c:pt idx="533">
                  <c:v>7.06</c:v>
                </c:pt>
                <c:pt idx="534">
                  <c:v>6.96</c:v>
                </c:pt>
                <c:pt idx="535">
                  <c:v>6.69</c:v>
                </c:pt>
                <c:pt idx="536">
                  <c:v>6.75</c:v>
                </c:pt>
                <c:pt idx="537">
                  <c:v>6.82</c:v>
                </c:pt>
                <c:pt idx="538">
                  <c:v>6.89</c:v>
                </c:pt>
                <c:pt idx="539">
                  <c:v>6.73</c:v>
                </c:pt>
                <c:pt idx="540">
                  <c:v>6.59</c:v>
                </c:pt>
                <c:pt idx="541">
                  <c:v>6.25</c:v>
                </c:pt>
                <c:pt idx="542">
                  <c:v>6.24</c:v>
                </c:pt>
                <c:pt idx="543">
                  <c:v>6.02</c:v>
                </c:pt>
                <c:pt idx="544">
                  <c:v>6</c:v>
                </c:pt>
                <c:pt idx="545">
                  <c:v>5.84</c:v>
                </c:pt>
                <c:pt idx="546">
                  <c:v>5.91</c:v>
                </c:pt>
                <c:pt idx="547">
                  <c:v>6.49</c:v>
                </c:pt>
                <c:pt idx="548">
                  <c:v>6.67</c:v>
                </c:pt>
                <c:pt idx="549">
                  <c:v>6.98</c:v>
                </c:pt>
                <c:pt idx="550">
                  <c:v>7.29</c:v>
                </c:pt>
                <c:pt idx="551">
                  <c:v>7.29</c:v>
                </c:pt>
                <c:pt idx="552">
                  <c:v>7.27</c:v>
                </c:pt>
                <c:pt idx="553">
                  <c:v>7.54</c:v>
                </c:pt>
                <c:pt idx="554">
                  <c:v>7.81</c:v>
                </c:pt>
                <c:pt idx="555">
                  <c:v>7.79</c:v>
                </c:pt>
                <c:pt idx="556">
                  <c:v>7.62</c:v>
                </c:pt>
                <c:pt idx="557">
                  <c:v>7.81</c:v>
                </c:pt>
                <c:pt idx="558">
                  <c:v>7.62</c:v>
                </c:pt>
                <c:pt idx="559">
                  <c:v>7.51</c:v>
                </c:pt>
                <c:pt idx="560">
                  <c:v>7.48</c:v>
                </c:pt>
                <c:pt idx="561">
                  <c:v>7.32</c:v>
                </c:pt>
                <c:pt idx="562">
                  <c:v>6.93</c:v>
                </c:pt>
                <c:pt idx="563">
                  <c:v>7.35</c:v>
                </c:pt>
                <c:pt idx="564">
                  <c:v>7.17</c:v>
                </c:pt>
                <c:pt idx="565">
                  <c:v>7.07</c:v>
                </c:pt>
                <c:pt idx="566">
                  <c:v>7.08</c:v>
                </c:pt>
                <c:pt idx="567">
                  <c:v>6.86</c:v>
                </c:pt>
                <c:pt idx="568">
                  <c:v>6.61</c:v>
                </c:pt>
                <c:pt idx="569">
                  <c:v>6.4</c:v>
                </c:pt>
                <c:pt idx="570">
                  <c:v>6.24</c:v>
                </c:pt>
                <c:pt idx="571">
                  <c:v>6.79</c:v>
                </c:pt>
                <c:pt idx="572">
                  <c:v>6.81</c:v>
                </c:pt>
                <c:pt idx="573">
                  <c:v>6.67</c:v>
                </c:pt>
                <c:pt idx="574">
                  <c:v>6.81</c:v>
                </c:pt>
                <c:pt idx="575">
                  <c:v>6.9</c:v>
                </c:pt>
                <c:pt idx="576">
                  <c:v>6.71</c:v>
                </c:pt>
                <c:pt idx="577">
                  <c:v>6.75</c:v>
                </c:pt>
                <c:pt idx="578">
                  <c:v>6.45</c:v>
                </c:pt>
                <c:pt idx="579">
                  <c:v>6.39</c:v>
                </c:pt>
                <c:pt idx="580">
                  <c:v>6.1</c:v>
                </c:pt>
                <c:pt idx="581">
                  <c:v>6.18</c:v>
                </c:pt>
                <c:pt idx="582">
                  <c:v>6.15</c:v>
                </c:pt>
                <c:pt idx="583">
                  <c:v>5.79</c:v>
                </c:pt>
                <c:pt idx="584">
                  <c:v>6.18</c:v>
                </c:pt>
                <c:pt idx="585">
                  <c:v>6.12</c:v>
                </c:pt>
                <c:pt idx="586">
                  <c:v>6.24</c:v>
                </c:pt>
                <c:pt idx="587">
                  <c:v>5.96</c:v>
                </c:pt>
                <c:pt idx="588">
                  <c:v>5.76</c:v>
                </c:pt>
                <c:pt idx="589">
                  <c:v>5.93</c:v>
                </c:pt>
                <c:pt idx="590">
                  <c:v>5.72</c:v>
                </c:pt>
                <c:pt idx="591">
                  <c:v>5.79</c:v>
                </c:pt>
                <c:pt idx="592">
                  <c:v>5.7</c:v>
                </c:pt>
                <c:pt idx="593">
                  <c:v>5.48</c:v>
                </c:pt>
                <c:pt idx="594">
                  <c:v>5.23</c:v>
                </c:pt>
                <c:pt idx="595">
                  <c:v>5.09</c:v>
                </c:pt>
                <c:pt idx="596">
                  <c:v>5.0599999999999996</c:v>
                </c:pt>
                <c:pt idx="597">
                  <c:v>5.25</c:v>
                </c:pt>
                <c:pt idx="598">
                  <c:v>5.07</c:v>
                </c:pt>
                <c:pt idx="599">
                  <c:v>5</c:v>
                </c:pt>
                <c:pt idx="600">
                  <c:v>4.83</c:v>
                </c:pt>
                <c:pt idx="601">
                  <c:v>4.43</c:v>
                </c:pt>
                <c:pt idx="602">
                  <c:v>4.18</c:v>
                </c:pt>
                <c:pt idx="603">
                  <c:v>4.37</c:v>
                </c:pt>
                <c:pt idx="604">
                  <c:v>4.2</c:v>
                </c:pt>
                <c:pt idx="605">
                  <c:v>4.0999999999999996</c:v>
                </c:pt>
                <c:pt idx="606">
                  <c:v>3.85</c:v>
                </c:pt>
                <c:pt idx="607">
                  <c:v>4.22</c:v>
                </c:pt>
                <c:pt idx="608">
                  <c:v>4.25</c:v>
                </c:pt>
                <c:pt idx="609">
                  <c:v>4.05</c:v>
                </c:pt>
                <c:pt idx="610">
                  <c:v>4.33</c:v>
                </c:pt>
                <c:pt idx="611">
                  <c:v>4.76</c:v>
                </c:pt>
                <c:pt idx="612">
                  <c:v>4.96</c:v>
                </c:pt>
                <c:pt idx="613">
                  <c:v>5.14</c:v>
                </c:pt>
                <c:pt idx="614">
                  <c:v>5.34</c:v>
                </c:pt>
                <c:pt idx="615">
                  <c:v>5.37</c:v>
                </c:pt>
                <c:pt idx="616">
                  <c:v>5.33</c:v>
                </c:pt>
                <c:pt idx="617">
                  <c:v>5.46</c:v>
                </c:pt>
                <c:pt idx="618">
                  <c:v>5.72</c:v>
                </c:pt>
                <c:pt idx="619">
                  <c:v>5.61</c:v>
                </c:pt>
                <c:pt idx="620">
                  <c:v>5.32</c:v>
                </c:pt>
                <c:pt idx="621">
                  <c:v>5.48</c:v>
                </c:pt>
                <c:pt idx="622">
                  <c:v>5.37</c:v>
                </c:pt>
                <c:pt idx="623">
                  <c:v>5.34</c:v>
                </c:pt>
                <c:pt idx="624">
                  <c:v>5.33</c:v>
                </c:pt>
                <c:pt idx="625">
                  <c:v>5.36</c:v>
                </c:pt>
                <c:pt idx="626">
                  <c:v>5.31</c:v>
                </c:pt>
                <c:pt idx="627">
                  <c:v>5.31</c:v>
                </c:pt>
                <c:pt idx="628">
                  <c:v>5.14</c:v>
                </c:pt>
                <c:pt idx="629">
                  <c:v>4.96</c:v>
                </c:pt>
                <c:pt idx="630">
                  <c:v>4.8899999999999997</c:v>
                </c:pt>
                <c:pt idx="631">
                  <c:v>4.83</c:v>
                </c:pt>
                <c:pt idx="632">
                  <c:v>4.82</c:v>
                </c:pt>
                <c:pt idx="633">
                  <c:v>5.16</c:v>
                </c:pt>
                <c:pt idx="634">
                  <c:v>5.35</c:v>
                </c:pt>
                <c:pt idx="635">
                  <c:v>5.22</c:v>
                </c:pt>
                <c:pt idx="636">
                  <c:v>5.08</c:v>
                </c:pt>
                <c:pt idx="637">
                  <c:v>4.96</c:v>
                </c:pt>
                <c:pt idx="638">
                  <c:v>4.99</c:v>
                </c:pt>
                <c:pt idx="639">
                  <c:v>4.62</c:v>
                </c:pt>
                <c:pt idx="640">
                  <c:v>4.7699999999999996</c:v>
                </c:pt>
                <c:pt idx="641">
                  <c:v>5.12</c:v>
                </c:pt>
                <c:pt idx="642">
                  <c:v>5.08</c:v>
                </c:pt>
                <c:pt idx="643">
                  <c:v>5.07</c:v>
                </c:pt>
                <c:pt idx="644">
                  <c:v>5.35</c:v>
                </c:pt>
                <c:pt idx="645">
                  <c:v>5.23</c:v>
                </c:pt>
                <c:pt idx="646">
                  <c:v>5.27</c:v>
                </c:pt>
                <c:pt idx="647">
                  <c:v>5.07</c:v>
                </c:pt>
                <c:pt idx="648">
                  <c:v>4.9800000000000004</c:v>
                </c:pt>
                <c:pt idx="649">
                  <c:v>4.7</c:v>
                </c:pt>
                <c:pt idx="650">
                  <c:v>4.4800000000000004</c:v>
                </c:pt>
                <c:pt idx="651">
                  <c:v>4.7</c:v>
                </c:pt>
                <c:pt idx="652">
                  <c:v>4.71</c:v>
                </c:pt>
                <c:pt idx="653">
                  <c:v>4.4000000000000004</c:v>
                </c:pt>
                <c:pt idx="654">
                  <c:v>4.21</c:v>
                </c:pt>
                <c:pt idx="655">
                  <c:v>4.16</c:v>
                </c:pt>
                <c:pt idx="656">
                  <c:v>4.25</c:v>
                </c:pt>
                <c:pt idx="657">
                  <c:v>4.3600000000000003</c:v>
                </c:pt>
                <c:pt idx="658">
                  <c:v>3.9</c:v>
                </c:pt>
                <c:pt idx="659">
                  <c:v>4.09</c:v>
                </c:pt>
                <c:pt idx="660">
                  <c:v>4.25</c:v>
                </c:pt>
                <c:pt idx="661">
                  <c:v>4.34</c:v>
                </c:pt>
                <c:pt idx="662">
                  <c:v>4.26</c:v>
                </c:pt>
                <c:pt idx="663">
                  <c:v>4.5199999999999996</c:v>
                </c:pt>
                <c:pt idx="664">
                  <c:v>4.6100000000000003</c:v>
                </c:pt>
                <c:pt idx="665">
                  <c:v>4.4800000000000004</c:v>
                </c:pt>
                <c:pt idx="666">
                  <c:v>4.4800000000000004</c:v>
                </c:pt>
                <c:pt idx="667">
                  <c:v>4.25</c:v>
                </c:pt>
                <c:pt idx="668">
                  <c:v>4.18</c:v>
                </c:pt>
                <c:pt idx="669">
                  <c:v>4.4000000000000004</c:v>
                </c:pt>
                <c:pt idx="670">
                  <c:v>4.49</c:v>
                </c:pt>
                <c:pt idx="671">
                  <c:v>4.49</c:v>
                </c:pt>
                <c:pt idx="672">
                  <c:v>4.3899999999999997</c:v>
                </c:pt>
                <c:pt idx="673">
                  <c:v>4.21</c:v>
                </c:pt>
                <c:pt idx="674">
                  <c:v>4.13</c:v>
                </c:pt>
                <c:pt idx="675">
                  <c:v>4.01</c:v>
                </c:pt>
                <c:pt idx="676">
                  <c:v>3.9</c:v>
                </c:pt>
                <c:pt idx="677">
                  <c:v>3.79</c:v>
                </c:pt>
                <c:pt idx="678">
                  <c:v>3.64</c:v>
                </c:pt>
                <c:pt idx="679">
                  <c:v>3.78</c:v>
                </c:pt>
                <c:pt idx="680">
                  <c:v>3.78</c:v>
                </c:pt>
                <c:pt idx="681">
                  <c:v>3.51</c:v>
                </c:pt>
                <c:pt idx="682">
                  <c:v>3.36</c:v>
                </c:pt>
                <c:pt idx="683">
                  <c:v>3.24</c:v>
                </c:pt>
                <c:pt idx="684">
                  <c:v>3.26</c:v>
                </c:pt>
                <c:pt idx="685">
                  <c:v>3.21</c:v>
                </c:pt>
                <c:pt idx="686">
                  <c:v>3.26</c:v>
                </c:pt>
                <c:pt idx="687">
                  <c:v>3.49</c:v>
                </c:pt>
                <c:pt idx="688">
                  <c:v>3.49</c:v>
                </c:pt>
                <c:pt idx="689">
                  <c:v>3.34</c:v>
                </c:pt>
                <c:pt idx="690">
                  <c:v>3.56</c:v>
                </c:pt>
                <c:pt idx="691">
                  <c:v>3.58</c:v>
                </c:pt>
                <c:pt idx="692">
                  <c:v>3.84</c:v>
                </c:pt>
                <c:pt idx="693">
                  <c:v>4.08</c:v>
                </c:pt>
                <c:pt idx="694">
                  <c:v>4.03</c:v>
                </c:pt>
                <c:pt idx="695">
                  <c:v>4.17</c:v>
                </c:pt>
                <c:pt idx="696">
                  <c:v>4</c:v>
                </c:pt>
                <c:pt idx="697">
                  <c:v>3.87</c:v>
                </c:pt>
                <c:pt idx="698">
                  <c:v>3.73</c:v>
                </c:pt>
                <c:pt idx="699">
                  <c:v>3.84</c:v>
                </c:pt>
                <c:pt idx="700">
                  <c:v>3.77</c:v>
                </c:pt>
                <c:pt idx="701">
                  <c:v>3.99</c:v>
                </c:pt>
                <c:pt idx="702">
                  <c:v>4.1500000000000004</c:v>
                </c:pt>
                <c:pt idx="703">
                  <c:v>4.01</c:v>
                </c:pt>
                <c:pt idx="704">
                  <c:v>4.1100000000000003</c:v>
                </c:pt>
                <c:pt idx="705">
                  <c:v>4.28</c:v>
                </c:pt>
                <c:pt idx="706">
                  <c:v>4.4400000000000004</c:v>
                </c:pt>
                <c:pt idx="707">
                  <c:v>4.6100000000000003</c:v>
                </c:pt>
                <c:pt idx="708">
                  <c:v>4.42</c:v>
                </c:pt>
                <c:pt idx="709">
                  <c:v>4.3600000000000003</c:v>
                </c:pt>
                <c:pt idx="710">
                  <c:v>4.43</c:v>
                </c:pt>
                <c:pt idx="711">
                  <c:v>4.29</c:v>
                </c:pt>
                <c:pt idx="712">
                  <c:v>4.21</c:v>
                </c:pt>
                <c:pt idx="713">
                  <c:v>4.46</c:v>
                </c:pt>
                <c:pt idx="714">
                  <c:v>4.0999999999999996</c:v>
                </c:pt>
                <c:pt idx="715">
                  <c:v>4.0999999999999996</c:v>
                </c:pt>
                <c:pt idx="716">
                  <c:v>4.12</c:v>
                </c:pt>
                <c:pt idx="717">
                  <c:v>4.33</c:v>
                </c:pt>
                <c:pt idx="718">
                  <c:v>4.55</c:v>
                </c:pt>
                <c:pt idx="719">
                  <c:v>4.72</c:v>
                </c:pt>
                <c:pt idx="720">
                  <c:v>4.5599999999999996</c:v>
                </c:pt>
                <c:pt idx="721">
                  <c:v>4.2699999999999996</c:v>
                </c:pt>
                <c:pt idx="722">
                  <c:v>4.25</c:v>
                </c:pt>
                <c:pt idx="723">
                  <c:v>4.08</c:v>
                </c:pt>
                <c:pt idx="724">
                  <c:v>3.53</c:v>
                </c:pt>
                <c:pt idx="725">
                  <c:v>3.28</c:v>
                </c:pt>
                <c:pt idx="726">
                  <c:v>3.65</c:v>
                </c:pt>
                <c:pt idx="727">
                  <c:v>3.5</c:v>
                </c:pt>
                <c:pt idx="728">
                  <c:v>3.43</c:v>
                </c:pt>
                <c:pt idx="729">
                  <c:v>3.61</c:v>
                </c:pt>
                <c:pt idx="730">
                  <c:v>3.93</c:v>
                </c:pt>
                <c:pt idx="731">
                  <c:v>3.74</c:v>
                </c:pt>
                <c:pt idx="732">
                  <c:v>3.66</c:v>
                </c:pt>
                <c:pt idx="733">
                  <c:v>3.49</c:v>
                </c:pt>
                <c:pt idx="734">
                  <c:v>3.49</c:v>
                </c:pt>
                <c:pt idx="735">
                  <c:v>3.59</c:v>
                </c:pt>
                <c:pt idx="736">
                  <c:v>3.4</c:v>
                </c:pt>
                <c:pt idx="737">
                  <c:v>3.63</c:v>
                </c:pt>
                <c:pt idx="738">
                  <c:v>3.46</c:v>
                </c:pt>
                <c:pt idx="739">
                  <c:v>3.39</c:v>
                </c:pt>
                <c:pt idx="740">
                  <c:v>3.37</c:v>
                </c:pt>
                <c:pt idx="741">
                  <c:v>3.27</c:v>
                </c:pt>
                <c:pt idx="742">
                  <c:v>2.89</c:v>
                </c:pt>
                <c:pt idx="743">
                  <c:v>2.82</c:v>
                </c:pt>
                <c:pt idx="744">
                  <c:v>2.92</c:v>
                </c:pt>
                <c:pt idx="745">
                  <c:v>2.27</c:v>
                </c:pt>
                <c:pt idx="746">
                  <c:v>2.42</c:v>
                </c:pt>
                <c:pt idx="747">
                  <c:v>2.73</c:v>
                </c:pt>
                <c:pt idx="748">
                  <c:v>2.91</c:v>
                </c:pt>
                <c:pt idx="749">
                  <c:v>3.19</c:v>
                </c:pt>
                <c:pt idx="750">
                  <c:v>3.36</c:v>
                </c:pt>
                <c:pt idx="751">
                  <c:v>3.33</c:v>
                </c:pt>
                <c:pt idx="752">
                  <c:v>3.54</c:v>
                </c:pt>
                <c:pt idx="753">
                  <c:v>3.45</c:v>
                </c:pt>
                <c:pt idx="754">
                  <c:v>3.2</c:v>
                </c:pt>
                <c:pt idx="755">
                  <c:v>3.16</c:v>
                </c:pt>
                <c:pt idx="756">
                  <c:v>2.8</c:v>
                </c:pt>
                <c:pt idx="757">
                  <c:v>2.35</c:v>
                </c:pt>
                <c:pt idx="758">
                  <c:v>2.11</c:v>
                </c:pt>
                <c:pt idx="759">
                  <c:v>2.3199999999999998</c:v>
                </c:pt>
                <c:pt idx="760">
                  <c:v>2.5</c:v>
                </c:pt>
                <c:pt idx="761">
                  <c:v>1.99</c:v>
                </c:pt>
                <c:pt idx="762">
                  <c:v>1.99</c:v>
                </c:pt>
                <c:pt idx="763">
                  <c:v>1.97</c:v>
                </c:pt>
                <c:pt idx="764">
                  <c:v>1.99</c:v>
                </c:pt>
                <c:pt idx="765">
                  <c:v>1.8</c:v>
                </c:pt>
                <c:pt idx="766">
                  <c:v>1.38</c:v>
                </c:pt>
                <c:pt idx="767">
                  <c:v>1.73</c:v>
                </c:pt>
                <c:pt idx="768">
                  <c:v>1.45</c:v>
                </c:pt>
                <c:pt idx="769">
                  <c:v>1.46</c:v>
                </c:pt>
                <c:pt idx="770">
                  <c:v>1.54</c:v>
                </c:pt>
                <c:pt idx="771">
                  <c:v>1.6</c:v>
                </c:pt>
                <c:pt idx="772">
                  <c:v>1.47</c:v>
                </c:pt>
                <c:pt idx="773">
                  <c:v>1.38</c:v>
                </c:pt>
                <c:pt idx="774">
                  <c:v>1.65</c:v>
                </c:pt>
                <c:pt idx="775">
                  <c:v>1.52</c:v>
                </c:pt>
                <c:pt idx="776">
                  <c:v>1.32</c:v>
                </c:pt>
                <c:pt idx="777">
                  <c:v>1.26</c:v>
                </c:pt>
                <c:pt idx="778">
                  <c:v>1.51</c:v>
                </c:pt>
                <c:pt idx="779">
                  <c:v>1.76</c:v>
                </c:pt>
                <c:pt idx="780">
                  <c:v>1.76</c:v>
                </c:pt>
                <c:pt idx="781">
                  <c:v>1.94</c:v>
                </c:pt>
                <c:pt idx="782">
                  <c:v>1.82</c:v>
                </c:pt>
                <c:pt idx="783">
                  <c:v>1.75</c:v>
                </c:pt>
                <c:pt idx="784">
                  <c:v>1.82</c:v>
                </c:pt>
                <c:pt idx="785">
                  <c:v>2.11</c:v>
                </c:pt>
                <c:pt idx="786">
                  <c:v>1.73</c:v>
                </c:pt>
                <c:pt idx="787">
                  <c:v>1.67</c:v>
                </c:pt>
                <c:pt idx="788">
                  <c:v>1.65</c:v>
                </c:pt>
                <c:pt idx="789">
                  <c:v>1.61</c:v>
                </c:pt>
                <c:pt idx="790">
                  <c:v>1.42</c:v>
                </c:pt>
                <c:pt idx="791">
                  <c:v>1.31</c:v>
                </c:pt>
                <c:pt idx="792">
                  <c:v>1.21</c:v>
                </c:pt>
                <c:pt idx="793">
                  <c:v>0.95</c:v>
                </c:pt>
                <c:pt idx="794">
                  <c:v>0.99</c:v>
                </c:pt>
                <c:pt idx="795">
                  <c:v>0.89</c:v>
                </c:pt>
                <c:pt idx="796">
                  <c:v>0.75</c:v>
                </c:pt>
                <c:pt idx="797">
                  <c:v>0.6</c:v>
                </c:pt>
                <c:pt idx="798">
                  <c:v>0.35</c:v>
                </c:pt>
                <c:pt idx="799">
                  <c:v>0.33</c:v>
                </c:pt>
                <c:pt idx="800">
                  <c:v>0.22</c:v>
                </c:pt>
                <c:pt idx="801">
                  <c:v>0.36</c:v>
                </c:pt>
                <c:pt idx="802">
                  <c:v>0.56000000000000005</c:v>
                </c:pt>
                <c:pt idx="803">
                  <c:v>0.86</c:v>
                </c:pt>
                <c:pt idx="804">
                  <c:v>0.68</c:v>
                </c:pt>
                <c:pt idx="805">
                  <c:v>0.71</c:v>
                </c:pt>
                <c:pt idx="806">
                  <c:v>0.61</c:v>
                </c:pt>
                <c:pt idx="807">
                  <c:v>0.51</c:v>
                </c:pt>
                <c:pt idx="808">
                  <c:v>0.49</c:v>
                </c:pt>
                <c:pt idx="809">
                  <c:v>0.7</c:v>
                </c:pt>
                <c:pt idx="810">
                  <c:v>0.34</c:v>
                </c:pt>
                <c:pt idx="811">
                  <c:v>0.11</c:v>
                </c:pt>
                <c:pt idx="812">
                  <c:v>0.13</c:v>
                </c:pt>
                <c:pt idx="813">
                  <c:v>0.25</c:v>
                </c:pt>
                <c:pt idx="814">
                  <c:v>0.17</c:v>
                </c:pt>
                <c:pt idx="815">
                  <c:v>-0.14000000000000001</c:v>
                </c:pt>
                <c:pt idx="816">
                  <c:v>-0.15</c:v>
                </c:pt>
                <c:pt idx="817">
                  <c:v>-0.16</c:v>
                </c:pt>
                <c:pt idx="818">
                  <c:v>-0.21</c:v>
                </c:pt>
                <c:pt idx="819">
                  <c:v>0.13</c:v>
                </c:pt>
                <c:pt idx="820">
                  <c:v>0.2</c:v>
                </c:pt>
                <c:pt idx="821">
                  <c:v>0.22</c:v>
                </c:pt>
                <c:pt idx="822">
                  <c:v>0.46</c:v>
                </c:pt>
                <c:pt idx="823">
                  <c:v>0.18</c:v>
                </c:pt>
                <c:pt idx="824">
                  <c:v>0.33</c:v>
                </c:pt>
                <c:pt idx="825">
                  <c:v>0.34</c:v>
                </c:pt>
                <c:pt idx="826">
                  <c:v>0.33</c:v>
                </c:pt>
                <c:pt idx="827">
                  <c:v>0.48</c:v>
                </c:pt>
                <c:pt idx="828">
                  <c:v>0.55000000000000004</c:v>
                </c:pt>
                <c:pt idx="829">
                  <c:v>0.35</c:v>
                </c:pt>
                <c:pt idx="830">
                  <c:v>0.46</c:v>
                </c:pt>
                <c:pt idx="831">
                  <c:v>0.41</c:v>
                </c:pt>
                <c:pt idx="832">
                  <c:v>0.42</c:v>
                </c:pt>
                <c:pt idx="833">
                  <c:v>0.48</c:v>
                </c:pt>
                <c:pt idx="834">
                  <c:v>0.69</c:v>
                </c:pt>
                <c:pt idx="835">
                  <c:v>0.7</c:v>
                </c:pt>
                <c:pt idx="836">
                  <c:v>0.53</c:v>
                </c:pt>
                <c:pt idx="837">
                  <c:v>0.6</c:v>
                </c:pt>
                <c:pt idx="838">
                  <c:v>0.44</c:v>
                </c:pt>
                <c:pt idx="839">
                  <c:v>0.38</c:v>
                </c:pt>
                <c:pt idx="840">
                  <c:v>0.43</c:v>
                </c:pt>
                <c:pt idx="841">
                  <c:v>0.35</c:v>
                </c:pt>
                <c:pt idx="842">
                  <c:v>0.49</c:v>
                </c:pt>
                <c:pt idx="843">
                  <c:v>0.4</c:v>
                </c:pt>
                <c:pt idx="844">
                  <c:v>0.33</c:v>
                </c:pt>
                <c:pt idx="845">
                  <c:v>0.25</c:v>
                </c:pt>
                <c:pt idx="846">
                  <c:v>0.15</c:v>
                </c:pt>
                <c:pt idx="847">
                  <c:v>0.15</c:v>
                </c:pt>
                <c:pt idx="848">
                  <c:v>-7.0000000000000007E-2</c:v>
                </c:pt>
                <c:pt idx="849">
                  <c:v>0.03</c:v>
                </c:pt>
                <c:pt idx="850">
                  <c:v>-0.2</c:v>
                </c:pt>
                <c:pt idx="851">
                  <c:v>-0.31</c:v>
                </c:pt>
                <c:pt idx="852">
                  <c:v>-0.43</c:v>
                </c:pt>
                <c:pt idx="853">
                  <c:v>-0.71</c:v>
                </c:pt>
                <c:pt idx="854">
                  <c:v>-0.56999999999999995</c:v>
                </c:pt>
                <c:pt idx="855">
                  <c:v>-0.42</c:v>
                </c:pt>
                <c:pt idx="856">
                  <c:v>-0.37</c:v>
                </c:pt>
                <c:pt idx="857">
                  <c:v>-0.19</c:v>
                </c:pt>
                <c:pt idx="858">
                  <c:v>-0.42</c:v>
                </c:pt>
                <c:pt idx="859">
                  <c:v>-0.61</c:v>
                </c:pt>
                <c:pt idx="860">
                  <c:v>-0.47</c:v>
                </c:pt>
                <c:pt idx="861">
                  <c:v>-0.5</c:v>
                </c:pt>
                <c:pt idx="862">
                  <c:v>-0.41</c:v>
                </c:pt>
                <c:pt idx="863">
                  <c:v>-0.5</c:v>
                </c:pt>
              </c:numCache>
            </c:numRef>
          </c:val>
          <c:smooth val="0"/>
          <c:extLst>
            <c:ext xmlns:c16="http://schemas.microsoft.com/office/drawing/2014/chart" uri="{C3380CC4-5D6E-409C-BE32-E72D297353CC}">
              <c16:uniqueId val="{00000001-4199-483B-9242-4383E3F24CE3}"/>
            </c:ext>
          </c:extLst>
        </c:ser>
        <c:dLbls>
          <c:showLegendKey val="0"/>
          <c:showVal val="0"/>
          <c:showCatName val="0"/>
          <c:showSerName val="0"/>
          <c:showPercent val="0"/>
          <c:showBubbleSize val="0"/>
        </c:dLbls>
        <c:smooth val="0"/>
        <c:axId val="208109000"/>
        <c:axId val="208113704"/>
      </c:lineChart>
      <c:dateAx>
        <c:axId val="2081090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113704"/>
        <c:crosses val="autoZero"/>
        <c:auto val="0"/>
        <c:lblOffset val="100"/>
        <c:baseTimeUnit val="days"/>
        <c:majorUnit val="12"/>
      </c:dateAx>
      <c:valAx>
        <c:axId val="208113704"/>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109000"/>
        <c:crosses val="autoZero"/>
        <c:crossBetween val="midCat"/>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29F44D08-BF1F-40FD-BA37-092D7FBCEC41}" type="datetimeFigureOut">
              <a:rPr lang="de-DE" smtClean="0"/>
              <a:t>07.08.2023</a:t>
            </a:fld>
            <a:endParaRPr lang="de-DE"/>
          </a:p>
        </p:txBody>
      </p:sp>
      <p:sp>
        <p:nvSpPr>
          <p:cNvPr id="4" name="Fußzeilenplatzhalt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1B8E4FB2-1B1F-4541-9448-CCCFD77A92F2}" type="slidenum">
              <a:rPr lang="de-DE" smtClean="0"/>
              <a:t>‹Nr.›</a:t>
            </a:fld>
            <a:endParaRPr lang="de-DE"/>
          </a:p>
        </p:txBody>
      </p:sp>
    </p:spTree>
    <p:extLst>
      <p:ext uri="{BB962C8B-B14F-4D97-AF65-F5344CB8AC3E}">
        <p14:creationId xmlns:p14="http://schemas.microsoft.com/office/powerpoint/2010/main" val="3434386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4B2F1A62-BBFC-4B2D-9864-84077E260F0F}" type="datetimeFigureOut">
              <a:rPr lang="de-DE" smtClean="0"/>
              <a:t>07.08.2023</a:t>
            </a:fld>
            <a:endParaRPr lang="de-DE"/>
          </a:p>
        </p:txBody>
      </p:sp>
      <p:sp>
        <p:nvSpPr>
          <p:cNvPr id="4" name="Folienbildplatzhalt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D8EFF1B1-DDD1-458E-B114-8230973F7263}" type="slidenum">
              <a:rPr lang="de-DE" smtClean="0"/>
              <a:t>‹Nr.›</a:t>
            </a:fld>
            <a:endParaRPr lang="de-DE"/>
          </a:p>
        </p:txBody>
      </p:sp>
    </p:spTree>
    <p:extLst>
      <p:ext uri="{BB962C8B-B14F-4D97-AF65-F5344CB8AC3E}">
        <p14:creationId xmlns:p14="http://schemas.microsoft.com/office/powerpoint/2010/main" val="374025409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Formatvorlage des Untertitelmasters durch Klicken bearbeiten</a:t>
            </a:r>
            <a:endParaRPr lang="de-DE" dirty="0"/>
          </a:p>
        </p:txBody>
      </p:sp>
      <p:sp>
        <p:nvSpPr>
          <p:cNvPr id="8" name="Titel 7"/>
          <p:cNvSpPr>
            <a:spLocks noGrp="1"/>
          </p:cNvSpPr>
          <p:nvPr>
            <p:ph type="title"/>
          </p:nvPr>
        </p:nvSpPr>
        <p:spPr>
          <a:xfrm>
            <a:off x="1143000" y="273846"/>
            <a:ext cx="6858000" cy="1739150"/>
          </a:xfrm>
          <a:solidFill>
            <a:srgbClr val="FFC000"/>
          </a:solidFill>
        </p:spPr>
        <p:txBody>
          <a:bodyPr>
            <a:noAutofit/>
          </a:bodyPr>
          <a:lstStyle>
            <a:lvl1pPr algn="ctr">
              <a:defRPr sz="3600"/>
            </a:lvl1pPr>
          </a:lstStyle>
          <a:p>
            <a:r>
              <a:rPr lang="de-DE"/>
              <a:t>Titelmasterformat durch Klicken bearbeiten</a:t>
            </a:r>
            <a:endParaRPr lang="de-DE" dirty="0"/>
          </a:p>
        </p:txBody>
      </p:sp>
      <p:sp>
        <p:nvSpPr>
          <p:cNvPr id="9" name="Fußzeilenplatzhalter 8"/>
          <p:cNvSpPr>
            <a:spLocks noGrp="1"/>
          </p:cNvSpPr>
          <p:nvPr>
            <p:ph type="ftr" sz="quarter" idx="10"/>
          </p:nvPr>
        </p:nvSpPr>
        <p:spPr/>
        <p:txBody>
          <a:bodyPr/>
          <a:lstStyle/>
          <a:p>
            <a:r>
              <a:rPr lang="de-DE" dirty="0"/>
              <a:t>© Anselm Dohle-Beltinger 2020</a:t>
            </a:r>
          </a:p>
        </p:txBody>
      </p:sp>
      <p:sp>
        <p:nvSpPr>
          <p:cNvPr id="10" name="Foliennummernplatzhalter 9"/>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25186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1800"/>
            </a:lvl1pPr>
          </a:lstStyle>
          <a:p>
            <a:r>
              <a:rPr lang="de-DE"/>
              <a:t>Titelmasterformat durch Klicken bearbeiten</a:t>
            </a:r>
          </a:p>
        </p:txBody>
      </p:sp>
      <p:sp>
        <p:nvSpPr>
          <p:cNvPr id="3" name="Bildplatzhalter 2"/>
          <p:cNvSpPr>
            <a:spLocks noGrp="1"/>
          </p:cNvSpPr>
          <p:nvPr>
            <p:ph type="pic" idx="1"/>
          </p:nvPr>
        </p:nvSpPr>
        <p:spPr>
          <a:xfrm>
            <a:off x="3887391" y="740571"/>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4" name="Textplatzhalt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sp>
        <p:nvSpPr>
          <p:cNvPr id="8" name="Fußzeilenplatzhalter 7"/>
          <p:cNvSpPr>
            <a:spLocks noGrp="1"/>
          </p:cNvSpPr>
          <p:nvPr>
            <p:ph type="ftr" sz="quarter" idx="10"/>
          </p:nvPr>
        </p:nvSpPr>
        <p:spPr/>
        <p:txBody>
          <a:bodyPr/>
          <a:lstStyle/>
          <a:p>
            <a:r>
              <a:rPr lang="de-DE"/>
              <a:t>© Anselm Dohle-Beltinger 2020</a:t>
            </a:r>
          </a:p>
        </p:txBody>
      </p:sp>
      <p:sp>
        <p:nvSpPr>
          <p:cNvPr id="9" name="Foliennummernplatzhalter 8"/>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143954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p>
            <a:r>
              <a:rPr lang="de-DE"/>
              <a:t>© Anselm Dohle-Beltinger 2020</a:t>
            </a:r>
          </a:p>
        </p:txBody>
      </p:sp>
      <p:sp>
        <p:nvSpPr>
          <p:cNvPr id="8" name="Foliennummernplatzhalter 7"/>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174972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628650" y="1369219"/>
            <a:ext cx="6114228" cy="32635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p:cNvSpPr>
            <a:spLocks noGrp="1"/>
          </p:cNvSpPr>
          <p:nvPr>
            <p:ph type="ftr" sz="quarter" idx="10"/>
          </p:nvPr>
        </p:nvSpPr>
        <p:spPr/>
        <p:txBody>
          <a:bodyPr/>
          <a:lstStyle/>
          <a:p>
            <a:r>
              <a:rPr lang="de-DE"/>
              <a:t>© Anselm Dohle-Beltinger 2020</a:t>
            </a:r>
          </a:p>
        </p:txBody>
      </p:sp>
      <p:sp>
        <p:nvSpPr>
          <p:cNvPr id="8" name="Foliennummernplatzhalter 7"/>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144402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2063932"/>
            <a:ext cx="7886700" cy="1357925"/>
          </a:xfrm>
          <a:solidFill>
            <a:srgbClr val="FFC000"/>
          </a:solidFill>
        </p:spPr>
        <p:txBody>
          <a:bodyPr anchor="b"/>
          <a:lstStyle>
            <a:lvl1pPr algn="l">
              <a:defRPr sz="3375"/>
            </a:lvl1pPr>
          </a:lstStyle>
          <a:p>
            <a:r>
              <a:rPr lang="de-DE"/>
              <a:t>Titelmasterformat durch Klicken bearbeiten</a:t>
            </a:r>
            <a:endParaRPr lang="de-DE" dirty="0"/>
          </a:p>
        </p:txBody>
      </p:sp>
      <p:sp>
        <p:nvSpPr>
          <p:cNvPr id="3" name="Textplatzhalt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e-DE"/>
              <a:t>Textmasterformat bearbeiten</a:t>
            </a:r>
          </a:p>
        </p:txBody>
      </p:sp>
      <p:sp>
        <p:nvSpPr>
          <p:cNvPr id="7" name="Fußzeilenplatzhalter 6"/>
          <p:cNvSpPr>
            <a:spLocks noGrp="1"/>
          </p:cNvSpPr>
          <p:nvPr>
            <p:ph type="ftr" sz="quarter" idx="10"/>
          </p:nvPr>
        </p:nvSpPr>
        <p:spPr/>
        <p:txBody>
          <a:bodyPr/>
          <a:lstStyle/>
          <a:p>
            <a:r>
              <a:rPr lang="de-DE"/>
              <a:t>© Anselm Dohle-Beltinger 2020</a:t>
            </a:r>
          </a:p>
        </p:txBody>
      </p:sp>
      <p:sp>
        <p:nvSpPr>
          <p:cNvPr id="8" name="Foliennummernplatzhalter 7"/>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425339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8650" y="1369219"/>
            <a:ext cx="3886200" cy="32635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369219"/>
            <a:ext cx="3886200" cy="32635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p:cNvSpPr>
            <a:spLocks noGrp="1"/>
          </p:cNvSpPr>
          <p:nvPr>
            <p:ph type="ftr" sz="quarter" idx="10"/>
          </p:nvPr>
        </p:nvSpPr>
        <p:spPr/>
        <p:txBody>
          <a:bodyPr/>
          <a:lstStyle/>
          <a:p>
            <a:r>
              <a:rPr lang="de-DE"/>
              <a:t>© Anselm Dohle-Beltinger 2020</a:t>
            </a:r>
          </a:p>
        </p:txBody>
      </p:sp>
      <p:sp>
        <p:nvSpPr>
          <p:cNvPr id="9" name="Foliennummernplatzhalter 8"/>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367218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6"/>
            <a:ext cx="7886700" cy="994172"/>
          </a:xfrm>
        </p:spPr>
        <p:txBody>
          <a:bodyPr/>
          <a:lstStyle/>
          <a:p>
            <a:r>
              <a:rPr lang="de-DE"/>
              <a:t>Titelmasterformat durch Klicken bearbeiten</a:t>
            </a:r>
          </a:p>
        </p:txBody>
      </p:sp>
      <p:sp>
        <p:nvSpPr>
          <p:cNvPr id="3" name="Textplatzhalter 2"/>
          <p:cNvSpPr>
            <a:spLocks noGrp="1"/>
          </p:cNvSpPr>
          <p:nvPr>
            <p:ph type="body" idx="1"/>
          </p:nvPr>
        </p:nvSpPr>
        <p:spPr>
          <a:xfrm>
            <a:off x="629842" y="1260872"/>
            <a:ext cx="3868340" cy="617934"/>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4" name="Inhaltsplatzhalter 3"/>
          <p:cNvSpPr>
            <a:spLocks noGrp="1"/>
          </p:cNvSpPr>
          <p:nvPr>
            <p:ph sz="half" idx="2"/>
          </p:nvPr>
        </p:nvSpPr>
        <p:spPr>
          <a:xfrm>
            <a:off x="629842" y="1878806"/>
            <a:ext cx="3868340" cy="2763441"/>
          </a:xfrm>
        </p:spPr>
        <p:txBody>
          <a:bodyPr>
            <a:normAutofit/>
          </a:bodyPr>
          <a:lstStyle>
            <a:lvl1pPr>
              <a:defRPr sz="1800"/>
            </a:lvl1pPr>
            <a:lvl2pPr>
              <a:defRPr sz="1600"/>
            </a:lvl2pPr>
            <a:lvl3pPr>
              <a:defRPr sz="1400"/>
            </a:lvl3pPr>
            <a:lvl4pPr>
              <a:defRPr sz="1100"/>
            </a:lvl4pPr>
            <a:lvl5pPr>
              <a:defRPr sz="11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29151" y="1260872"/>
            <a:ext cx="3887391" cy="617934"/>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6" name="Inhaltsplatzhalter 5"/>
          <p:cNvSpPr>
            <a:spLocks noGrp="1"/>
          </p:cNvSpPr>
          <p:nvPr>
            <p:ph sz="quarter" idx="4"/>
          </p:nvPr>
        </p:nvSpPr>
        <p:spPr>
          <a:xfrm>
            <a:off x="4629151" y="1878806"/>
            <a:ext cx="3887391" cy="2763441"/>
          </a:xfrm>
        </p:spPr>
        <p:txBody>
          <a:bodyPr>
            <a:normAutofit/>
          </a:bodyPr>
          <a:lstStyle>
            <a:lvl1pPr>
              <a:defRPr sz="1800"/>
            </a:lvl1pPr>
            <a:lvl2pPr>
              <a:defRPr sz="1600"/>
            </a:lvl2pPr>
            <a:lvl3pPr>
              <a:defRPr sz="1400"/>
            </a:lvl3pPr>
            <a:lvl4pPr>
              <a:defRPr sz="1100"/>
            </a:lvl4pPr>
            <a:lvl5pPr>
              <a:defRPr sz="11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ußzeilenplatzhalter 9"/>
          <p:cNvSpPr>
            <a:spLocks noGrp="1"/>
          </p:cNvSpPr>
          <p:nvPr>
            <p:ph type="ftr" sz="quarter" idx="10"/>
          </p:nvPr>
        </p:nvSpPr>
        <p:spPr/>
        <p:txBody>
          <a:bodyPr/>
          <a:lstStyle/>
          <a:p>
            <a:r>
              <a:rPr lang="de-DE"/>
              <a:t>© Anselm Dohle-Beltinger 2020</a:t>
            </a:r>
          </a:p>
        </p:txBody>
      </p:sp>
      <p:sp>
        <p:nvSpPr>
          <p:cNvPr id="11" name="Foliennummernplatzhalter 10"/>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211166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6" name="Fußzeilenplatzhalter 5"/>
          <p:cNvSpPr>
            <a:spLocks noGrp="1"/>
          </p:cNvSpPr>
          <p:nvPr>
            <p:ph type="ftr" sz="quarter" idx="10"/>
          </p:nvPr>
        </p:nvSpPr>
        <p:spPr/>
        <p:txBody>
          <a:bodyPr/>
          <a:lstStyle/>
          <a:p>
            <a:r>
              <a:rPr lang="de-DE"/>
              <a:t>© Anselm Dohle-Beltinger 2020</a:t>
            </a:r>
          </a:p>
        </p:txBody>
      </p:sp>
      <p:sp>
        <p:nvSpPr>
          <p:cNvPr id="7" name="Foliennummernplatzhalter 6"/>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230743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r>
              <a:rPr lang="de-DE"/>
              <a:t>© Anselm Dohle-Beltinger 2020</a:t>
            </a:r>
          </a:p>
        </p:txBody>
      </p:sp>
      <p:sp>
        <p:nvSpPr>
          <p:cNvPr id="6" name="Foliennummernplatzhalter 5"/>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257882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1800"/>
            </a:lvl1pPr>
          </a:lstStyle>
          <a:p>
            <a:r>
              <a:rPr lang="de-DE"/>
              <a:t>Titelmasterformat durch Klicken bearbeiten</a:t>
            </a:r>
          </a:p>
        </p:txBody>
      </p:sp>
      <p:sp>
        <p:nvSpPr>
          <p:cNvPr id="3" name="Inhaltsplatzhalter 2"/>
          <p:cNvSpPr>
            <a:spLocks noGrp="1"/>
          </p:cNvSpPr>
          <p:nvPr>
            <p:ph idx="1"/>
          </p:nvPr>
        </p:nvSpPr>
        <p:spPr>
          <a:xfrm>
            <a:off x="3887391" y="740571"/>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sp>
        <p:nvSpPr>
          <p:cNvPr id="8" name="Fußzeilenplatzhalter 7"/>
          <p:cNvSpPr>
            <a:spLocks noGrp="1"/>
          </p:cNvSpPr>
          <p:nvPr>
            <p:ph type="ftr" sz="quarter" idx="10"/>
          </p:nvPr>
        </p:nvSpPr>
        <p:spPr/>
        <p:txBody>
          <a:bodyPr/>
          <a:lstStyle/>
          <a:p>
            <a:r>
              <a:rPr lang="de-DE"/>
              <a:t>© Anselm Dohle-Beltinger 2020</a:t>
            </a:r>
          </a:p>
        </p:txBody>
      </p:sp>
      <p:sp>
        <p:nvSpPr>
          <p:cNvPr id="9" name="Foliennummernplatzhalter 8"/>
          <p:cNvSpPr>
            <a:spLocks noGrp="1"/>
          </p:cNvSpPr>
          <p:nvPr>
            <p:ph type="sldNum" sz="quarter" idx="11"/>
          </p:nvPr>
        </p:nvSpPr>
        <p:spPr/>
        <p:txBody>
          <a:bodyPr/>
          <a:lstStyle/>
          <a:p>
            <a:fld id="{776BAF4D-FE96-443E-837B-4E3013AE95A4}" type="slidenum">
              <a:rPr lang="de-DE" smtClean="0"/>
              <a:t>‹Nr.›</a:t>
            </a:fld>
            <a:endParaRPr lang="de-DE"/>
          </a:p>
        </p:txBody>
      </p:sp>
    </p:spTree>
    <p:extLst>
      <p:ext uri="{BB962C8B-B14F-4D97-AF65-F5344CB8AC3E}">
        <p14:creationId xmlns:p14="http://schemas.microsoft.com/office/powerpoint/2010/main" val="361341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3846"/>
            <a:ext cx="7886700" cy="994172"/>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de-DE"/>
              <a:t>© Anselm Dohle-Beltinger 2020</a:t>
            </a:r>
          </a:p>
        </p:txBody>
      </p:sp>
      <p:sp>
        <p:nvSpPr>
          <p:cNvPr id="6" name="Foliennummernplatzhalt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fld id="{776BAF4D-FE96-443E-837B-4E3013AE95A4}" type="slidenum">
              <a:rPr lang="de-DE" smtClean="0"/>
              <a:pPr/>
              <a:t>‹Nr.›</a:t>
            </a:fld>
            <a:endParaRPr lang="de-DE"/>
          </a:p>
        </p:txBody>
      </p:sp>
    </p:spTree>
    <p:extLst>
      <p:ext uri="{BB962C8B-B14F-4D97-AF65-F5344CB8AC3E}">
        <p14:creationId xmlns:p14="http://schemas.microsoft.com/office/powerpoint/2010/main" val="4088231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hf hdr="0" dt="0"/>
  <p:txStyles>
    <p:titleStyle>
      <a:lvl1pPr algn="ctr" defTabSz="51435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0850" indent="-193675"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717550" indent="-203200"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hyperlink" Target="https://www.bis.org/publ/bcbs107ger.pdf" TargetMode="External"/><Relationship Id="rId5" Type="http://schemas.openxmlformats.org/officeDocument/2006/relationships/hyperlink" Target="https://www.reuters.com/article/reuters-ratings-guide/reuters-guide-to-credit-ratings-scales-and-terms-idUSRATINGS20080605" TargetMode="Externa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86.xml"/><Relationship Id="rId3" Type="http://schemas.openxmlformats.org/officeDocument/2006/relationships/slide" Target="slide13.xml"/><Relationship Id="rId7" Type="http://schemas.openxmlformats.org/officeDocument/2006/relationships/slide" Target="slide47.xml"/><Relationship Id="rId12" Type="http://schemas.openxmlformats.org/officeDocument/2006/relationships/slide" Target="slide7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65.xml"/><Relationship Id="rId5" Type="http://schemas.openxmlformats.org/officeDocument/2006/relationships/slide" Target="slide34.xml"/><Relationship Id="rId10" Type="http://schemas.openxmlformats.org/officeDocument/2006/relationships/slide" Target="slide64.xml"/><Relationship Id="rId4" Type="http://schemas.openxmlformats.org/officeDocument/2006/relationships/slide" Target="slide20.xml"/><Relationship Id="rId9" Type="http://schemas.openxmlformats.org/officeDocument/2006/relationships/slide" Target="slide58.xml"/><Relationship Id="rId14" Type="http://schemas.openxmlformats.org/officeDocument/2006/relationships/slide" Target="slide9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reuters.com/article/reuters-ratings-guide/reuters-guide-to-credit-ratings-scales-and-terms-idUSRATINGS20080605" TargetMode="External"/><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ft.com/content/8097ceca-1b60-11ea-97df-cc63de1d73f4" TargetMode="Externa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hyperlink" Target="https://www.ft.com/content/80072d10-5176-11ea-90ad-25e377c0ee1f" TargetMode="External"/><Relationship Id="rId11" Type="http://schemas.openxmlformats.org/officeDocument/2006/relationships/hyperlink" Target="https://www.ecb.europa.eu/stats/financial_markets_and_interest_rates/long_term_interest_rates/html/index.en.html" TargetMode="External"/><Relationship Id="rId5" Type="http://schemas.openxmlformats.org/officeDocument/2006/relationships/image" Target="../media/image3.emf"/><Relationship Id="rId10" Type="http://schemas.openxmlformats.org/officeDocument/2006/relationships/hyperlink" Target="https://www.bloomberg.com/markets/rates-bonds" TargetMode="External"/><Relationship Id="rId4" Type="http://schemas.openxmlformats.org/officeDocument/2006/relationships/package" Target="../embeddings/Microsoft_Excel_Worksheet1.xlsx"/><Relationship Id="rId9" Type="http://schemas.openxmlformats.org/officeDocument/2006/relationships/hyperlink" Target="https://tradingeconomics.com/germany/rat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e.wikipedia.org/wiki/Eurokris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emmi-benchmarks.eu/euribor-org/about-euribor.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mdirect.de/inf/anleihen/renditenvergleich/bonitaet.html?hist=5Y&amp;region=Europa&amp;region_old=Europa&amp;chart_type=0&amp;color_list=147de6&amp;color_list=&amp;color_list=&amp;color_list=&amp;color_list=&amp;color_list=&amp;color_list=b428cd&amp;selected_list=6&amp;color_list=0c9c2e&amp;selected_list=7&amp;color_list=&amp;color_list=&amp;color_list=&amp;color_list=&amp;color_list=&amp;color_list=&amp;color_list=&amp;color_list=&amp;color_list=b4e614&amp;selected_list=16&amp;color_list=ff4c5b&amp;selected_list=17&amp;color_list=&amp;color_list=&amp;color_list=&amp;color_list=&amp;color_list="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beltinger.de/vwl_barv/vwr_foli/dhbw-mat_3-4/r4-1_geldpolitische_grundlagen.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de.wikipedia.org/wiki/Bankansturm" TargetMode="External"/><Relationship Id="rId3" Type="http://schemas.openxmlformats.org/officeDocument/2006/relationships/hyperlink" Target="https://www.welt.de/wirtschaft/article2594610/Wirtschaftsweise-will-Finanzaufsicht-staerken.html" TargetMode="External"/><Relationship Id="rId7" Type="http://schemas.openxmlformats.org/officeDocument/2006/relationships/hyperlink" Target="https://www.dw.com/de/oktober-2008-das-milliardenschwere-versprechen-von-merkel-und-steinbr%C3%BCck/av-39838471" TargetMode="External"/><Relationship Id="rId12" Type="http://schemas.openxmlformats.org/officeDocument/2006/relationships/image" Target="../media/image13.jpeg"/><Relationship Id="rId2" Type="http://schemas.openxmlformats.org/officeDocument/2006/relationships/hyperlink" Target="https://www.wiwo.de/politik/deutschland/finanzkrise-wie-das-banken-rettungspaket-funktioniert/5475832.html" TargetMode="External"/><Relationship Id="rId1" Type="http://schemas.openxmlformats.org/officeDocument/2006/relationships/slideLayout" Target="../slideLayouts/slideLayout2.xml"/><Relationship Id="rId6" Type="http://schemas.openxmlformats.org/officeDocument/2006/relationships/hyperlink" Target="https://www.nzz.ch/steigende_nervositaet_am_interbankenmarkt-1.591065" TargetMode="External"/><Relationship Id="rId11" Type="http://schemas.openxmlformats.org/officeDocument/2006/relationships/image" Target="../media/image12.jpg"/><Relationship Id="rId5" Type="http://schemas.openxmlformats.org/officeDocument/2006/relationships/hyperlink" Target="https://www.zeit.de/wirtschaft/2011-11/interbankenmarkt-ezb" TargetMode="External"/><Relationship Id="rId10" Type="http://schemas.openxmlformats.org/officeDocument/2006/relationships/image" Target="../media/image11.jpg"/><Relationship Id="rId4" Type="http://schemas.openxmlformats.org/officeDocument/2006/relationships/hyperlink" Target="https://www.welt.de/welt_print/wirtschaft/article7528555/Banken-so-panisch-wie-nach-der-Lehman-Pleite.html" TargetMode="External"/><Relationship Id="rId9" Type="http://schemas.openxmlformats.org/officeDocument/2006/relationships/hyperlink" Target="https://www.dailymail.co.uk/news/article-481778/Police-called-break-Northern-Rock-panic-queues-customers-withdraw-millions.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510_mb01"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appsso.eurostat.ec.europa.eu/nui/show.do?query=BOOKMARK_DS-055104_QID_-3C232A79_UID_-3F171EB0&amp;layout=TIME,C,X,0;GEO,L,Y,0;UNIT,L,Z,0;COICOP,L,Z,1;INDICATORS,C,Z,2;&amp;zSelection=DS-055104INDICATORS,OBS_FLAG;DS-055104UNIT,RCH_A;DS-055104COICOP,TOT_X_NRG_FOOD_S;&amp;rankName1=UNIT_1_2_-1_2&amp;rankName2=INDICATORS_1_2_-1_2&amp;rankName3=COICOP_1_2_-1_2&amp;rankName4=TIME_1_0_0_0&amp;rankName5=GEO_1_2_0_1&amp;sortC=ASC_-1_FIRST&amp;rStp=&amp;cStp=&amp;rDCh=&amp;cDCh=&amp;rDM=true&amp;cDM=true&amp;footnes=false&amp;empty=false&amp;wai=false&amp;time_mode=ROLLING&amp;time_most_recent=false&amp;lang=EN&amp;cfo=###,###.###"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beltinger.de/vwl_barv/vwr_foli/dhbw-mat_3-4/r4-1_geldpolitische_grundlagen.pptx" TargetMode="Externa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hyperlink" Target="https://appsso.eurostat.ec.europa.eu/nui/show.do?query=BOOKMARK_DS-055104_QID_-3C232A79_UID_-3F171EB0&amp;layout=TIME,C,X,0;GEO,L,Y,0;UNIT,L,Z,0;COICOP,L,Z,1;INDICATORS,C,Z,2;&amp;zSelection=DS-055104INDICATORS,OBS_FLAG;DS-055104UNIT,RCH_A;DS-055104COICOP,TOT_X_NRG_FOOD_S;&amp;rankName1=UNIT_1_2_-1_2&amp;rankName2=INDICATORS_1_2_-1_2&amp;rankName3=COICOP_1_2_-1_2&amp;rankName4=TIME_1_0_0_0&amp;rankName5=GEO_1_2_0_1&amp;sortC=ASC_-1_FIRST&amp;rStp=&amp;cStp=&amp;rDCh=&amp;cDCh=&amp;rDM=true&amp;cDM=true&amp;footnes=false&amp;empty=false&amp;wai=false&amp;time_mode=ROLLING&amp;time_most_recent=false&amp;lang=EN&amp;cfo=###,###.###" TargetMode="External"/><Relationship Id="rId4" Type="http://schemas.openxmlformats.org/officeDocument/2006/relationships/hyperlink" Target="https://www.bundesbank.de/dynamic/action/de/statistiken/zeitreihen-datenbanken/zeitreihen-datenbank/759778/759778?listId=www_s510_mb01"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appsso.eurostat.ec.europa.eu/nui/show.do?query=BOOKMARK_DS-055104_QID_-3C232A79_UID_-3F171EB0&amp;layout=TIME,C,X,0;GEO,L,Y,0;UNIT,L,Z,0;COICOP,L,Z,1;INDICATORS,C,Z,2;&amp;zSelection=DS-055104INDICATORS,OBS_FLAG;DS-055104UNIT,RCH_A;DS-055104COICOP,TOT_X_NRG_FOOD_S;&amp;rankName1=UNIT_1_2_-1_2&amp;rankName2=INDICATORS_1_2_-1_2&amp;rankName3=COICOP_1_2_-1_2&amp;rankName4=TIME_1_0_0_0&amp;rankName5=GEO_1_2_0_1&amp;sortC=ASC_-1_FIRST&amp;rStp=&amp;cStp=&amp;rDCh=&amp;cDCh=&amp;rDM=true&amp;cDM=true&amp;footnes=false&amp;empty=false&amp;wai=false&amp;time_mode=ROLLING&amp;time_most_recent=false&amp;lang=EN&amp;cfo=###,###.###" TargetMode="External"/><Relationship Id="rId2" Type="http://schemas.openxmlformats.org/officeDocument/2006/relationships/hyperlink" Target="https://www.bundesbank.de/dynamic/action/de/statistiken/zeitreihen-datenbanken/zeitreihen-datenbank/759778/759778?listId=www_s510_mb01" TargetMode="Externa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www.lemonde.fr/blog/piketty/2020/05/12/the-age-of-green-money/"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dnb.nl/en/news/news-and-archive/dnbulletin-2020/dnb389714.jsp"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country.eiu.com/article.aspx?articleid=533087437&amp;Country=China&amp;topic=Economy&amp;subtopic=Fore_7" TargetMode="External"/><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274267"/>
            <a:ext cx="6858000" cy="1343025"/>
          </a:xfrm>
        </p:spPr>
        <p:txBody>
          <a:bodyPr>
            <a:normAutofit/>
          </a:bodyPr>
          <a:lstStyle/>
          <a:p>
            <a:r>
              <a:rPr lang="de-DE" sz="3600" dirty="0"/>
              <a:t>Geldpolitische Maßnahmen</a:t>
            </a:r>
          </a:p>
        </p:txBody>
      </p:sp>
      <p:sp>
        <p:nvSpPr>
          <p:cNvPr id="3" name="Untertitel 2"/>
          <p:cNvSpPr>
            <a:spLocks noGrp="1"/>
          </p:cNvSpPr>
          <p:nvPr>
            <p:ph type="subTitle"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1</a:t>
            </a:fld>
            <a:endParaRPr lang="de-DE"/>
          </a:p>
        </p:txBody>
      </p:sp>
    </p:spTree>
    <p:extLst>
      <p:ext uri="{BB962C8B-B14F-4D97-AF65-F5344CB8AC3E}">
        <p14:creationId xmlns:p14="http://schemas.microsoft.com/office/powerpoint/2010/main" val="219727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Schlechte Wirtschaft – „böse“ Banken</a:t>
            </a:r>
          </a:p>
        </p:txBody>
      </p:sp>
      <p:sp>
        <p:nvSpPr>
          <p:cNvPr id="5" name="Inhaltsplatzhalter 4"/>
          <p:cNvSpPr>
            <a:spLocks noGrp="1"/>
          </p:cNvSpPr>
          <p:nvPr>
            <p:ph idx="1"/>
          </p:nvPr>
        </p:nvSpPr>
        <p:spPr/>
        <p:txBody>
          <a:bodyPr>
            <a:normAutofit fontScale="92500" lnSpcReduction="20000"/>
          </a:bodyPr>
          <a:lstStyle/>
          <a:p>
            <a:pPr>
              <a:lnSpc>
                <a:spcPct val="110000"/>
              </a:lnSpc>
            </a:pPr>
            <a:r>
              <a:rPr lang="de-DE" dirty="0"/>
              <a:t>Unternehmen in der Krise erhalten nur selten Kredite, öfter Kündigungen von Krediten</a:t>
            </a:r>
          </a:p>
          <a:p>
            <a:pPr>
              <a:lnSpc>
                <a:spcPct val="110000"/>
              </a:lnSpc>
            </a:pPr>
            <a:r>
              <a:rPr lang="de-DE" dirty="0"/>
              <a:t>Ursachen: </a:t>
            </a:r>
          </a:p>
          <a:p>
            <a:pPr marL="450850" lvl="1" indent="-193675">
              <a:lnSpc>
                <a:spcPct val="110000"/>
              </a:lnSpc>
              <a:buFont typeface="Symbol" panose="05050102010706020507" pitchFamily="18" charset="2"/>
              <a:buChar char="-"/>
            </a:pPr>
            <a:r>
              <a:rPr lang="de-DE" dirty="0"/>
              <a:t>Verschlechterung der Liquidität und damit Rückzahlungsfähigkeit des Kunden</a:t>
            </a:r>
          </a:p>
          <a:p>
            <a:pPr marL="450850" lvl="1" indent="-193675">
              <a:lnSpc>
                <a:spcPct val="110000"/>
              </a:lnSpc>
              <a:buFont typeface="Symbol" panose="05050102010706020507" pitchFamily="18" charset="2"/>
              <a:buChar char="-"/>
            </a:pPr>
            <a:r>
              <a:rPr lang="de-DE" dirty="0"/>
              <a:t>Wertverschlechterung von Sicherheiten (z.B. Geschäftsimmobilien in Konjunkturflaute), die der Kunde gestellt hat</a:t>
            </a:r>
          </a:p>
          <a:p>
            <a:pPr marL="450850" lvl="1" indent="-193675">
              <a:lnSpc>
                <a:spcPct val="110000"/>
              </a:lnSpc>
              <a:buFont typeface="Symbol" panose="05050102010706020507" pitchFamily="18" charset="2"/>
              <a:buChar char="-"/>
            </a:pPr>
            <a:r>
              <a:rPr lang="de-DE" dirty="0"/>
              <a:t>Steigende Refinanzierungskosten der Bank</a:t>
            </a:r>
          </a:p>
          <a:p>
            <a:pPr marL="450850" lvl="1" indent="-193675">
              <a:lnSpc>
                <a:spcPct val="110000"/>
              </a:lnSpc>
              <a:buFont typeface="Symbol" panose="05050102010706020507" pitchFamily="18" charset="2"/>
              <a:buChar char="-"/>
            </a:pPr>
            <a:r>
              <a:rPr lang="de-DE" dirty="0"/>
              <a:t>Pflicht zur Absicherung der Kundeneinlagen</a:t>
            </a:r>
          </a:p>
          <a:p>
            <a:pPr marL="450850" lvl="1" indent="-193675">
              <a:lnSpc>
                <a:spcPct val="110000"/>
              </a:lnSpc>
              <a:buFont typeface="Symbol" panose="05050102010706020507" pitchFamily="18" charset="2"/>
              <a:buChar char="-"/>
            </a:pPr>
            <a:r>
              <a:rPr lang="de-DE" dirty="0"/>
              <a:t>Höhere Kapitalbindungskosten</a:t>
            </a:r>
          </a:p>
        </p:txBody>
      </p:sp>
      <p:sp>
        <p:nvSpPr>
          <p:cNvPr id="3" name="Fußzeilenplatzhalter 2"/>
          <p:cNvSpPr>
            <a:spLocks noGrp="1"/>
          </p:cNvSpPr>
          <p:nvPr>
            <p:ph type="ftr" sz="quarter" idx="10"/>
          </p:nvPr>
        </p:nvSpPr>
        <p:spPr/>
        <p:txBody>
          <a:bodyPr/>
          <a:lstStyle/>
          <a:p>
            <a:r>
              <a:rPr lang="de-DE"/>
              <a:t>© Anselm Dohle-Beltinger 2020</a:t>
            </a:r>
          </a:p>
        </p:txBody>
      </p:sp>
      <p:sp>
        <p:nvSpPr>
          <p:cNvPr id="4" name="Foliennummernplatzhalter 3"/>
          <p:cNvSpPr>
            <a:spLocks noGrp="1"/>
          </p:cNvSpPr>
          <p:nvPr>
            <p:ph type="sldNum" sz="quarter" idx="11"/>
          </p:nvPr>
        </p:nvSpPr>
        <p:spPr/>
        <p:txBody>
          <a:bodyPr/>
          <a:lstStyle/>
          <a:p>
            <a:fld id="{776BAF4D-FE96-443E-837B-4E3013AE95A4}" type="slidenum">
              <a:rPr lang="de-DE" smtClean="0"/>
              <a:t>10</a:t>
            </a:fld>
            <a:endParaRPr lang="de-DE"/>
          </a:p>
        </p:txBody>
      </p:sp>
      <p:sp>
        <p:nvSpPr>
          <p:cNvPr id="6" name="Textfeld 5">
            <a:extLst>
              <a:ext uri="{FF2B5EF4-FFF2-40B4-BE49-F238E27FC236}">
                <a16:creationId xmlns:a16="http://schemas.microsoft.com/office/drawing/2014/main" id="{39403DCC-6957-4CAF-B1C3-83FBA962EF7F}"/>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48725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p:cNvSpPr/>
          <p:nvPr/>
        </p:nvSpPr>
        <p:spPr>
          <a:xfrm>
            <a:off x="4410075" y="1329929"/>
            <a:ext cx="2700338" cy="27539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t>Fremd-</a:t>
            </a:r>
          </a:p>
          <a:p>
            <a:pPr algn="ctr">
              <a:defRPr/>
            </a:pPr>
            <a:endParaRPr lang="de-DE" sz="1013" dirty="0"/>
          </a:p>
          <a:p>
            <a:pPr algn="ctr">
              <a:defRPr/>
            </a:pPr>
            <a:endParaRPr lang="de-DE" sz="1013" dirty="0"/>
          </a:p>
          <a:p>
            <a:pPr algn="ctr">
              <a:defRPr/>
            </a:pPr>
            <a:endParaRPr lang="de-DE" sz="1013" dirty="0"/>
          </a:p>
          <a:p>
            <a:pPr algn="ctr">
              <a:defRPr/>
            </a:pPr>
            <a:endParaRPr lang="de-DE" sz="1013" dirty="0"/>
          </a:p>
          <a:p>
            <a:pPr algn="ctr">
              <a:defRPr/>
            </a:pPr>
            <a:endParaRPr lang="de-DE" sz="1013" dirty="0"/>
          </a:p>
          <a:p>
            <a:pPr algn="ctr">
              <a:defRPr/>
            </a:pPr>
            <a:r>
              <a:rPr lang="de-DE" sz="1013" dirty="0"/>
              <a:t>kapital</a:t>
            </a:r>
          </a:p>
        </p:txBody>
      </p:sp>
      <p:sp>
        <p:nvSpPr>
          <p:cNvPr id="22" name="Ellipse 21"/>
          <p:cNvSpPr/>
          <p:nvPr/>
        </p:nvSpPr>
        <p:spPr>
          <a:xfrm>
            <a:off x="4410075" y="1329929"/>
            <a:ext cx="2700338" cy="2753915"/>
          </a:xfrm>
          <a:prstGeom prst="ellipse">
            <a:avLst/>
          </a:prstGeom>
          <a:gradFill>
            <a:gsLst>
              <a:gs pos="54000">
                <a:srgbClr val="4F81BD"/>
              </a:gs>
              <a:gs pos="50000">
                <a:schemeClr val="accent1">
                  <a:tint val="44500"/>
                  <a:satMod val="160000"/>
                </a:schemeClr>
              </a:gs>
              <a:gs pos="100000">
                <a:schemeClr val="accent1">
                  <a:tint val="23500"/>
                  <a:satMod val="160000"/>
                </a:schemeClr>
              </a:gs>
            </a:gsLst>
            <a:path path="rect">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t>Fremd-</a:t>
            </a:r>
          </a:p>
          <a:p>
            <a:pPr algn="ctr">
              <a:defRPr/>
            </a:pPr>
            <a:endParaRPr lang="de-DE" sz="1013" dirty="0"/>
          </a:p>
          <a:p>
            <a:pPr algn="ctr">
              <a:defRPr/>
            </a:pPr>
            <a:endParaRPr lang="de-DE" sz="1013" dirty="0"/>
          </a:p>
          <a:p>
            <a:pPr algn="ctr">
              <a:defRPr/>
            </a:pPr>
            <a:endParaRPr lang="de-DE" sz="1013" dirty="0"/>
          </a:p>
          <a:p>
            <a:pPr algn="ctr">
              <a:defRPr/>
            </a:pPr>
            <a:endParaRPr lang="de-DE" sz="1013" dirty="0"/>
          </a:p>
          <a:p>
            <a:pPr algn="ctr">
              <a:defRPr/>
            </a:pPr>
            <a:endParaRPr lang="de-DE" sz="1013" dirty="0"/>
          </a:p>
          <a:p>
            <a:pPr algn="ctr">
              <a:defRPr/>
            </a:pPr>
            <a:r>
              <a:rPr lang="de-DE" sz="1013" dirty="0"/>
              <a:t>kapital</a:t>
            </a:r>
          </a:p>
        </p:txBody>
      </p:sp>
      <p:sp>
        <p:nvSpPr>
          <p:cNvPr id="27652" name="Titel 6"/>
          <p:cNvSpPr>
            <a:spLocks noGrp="1"/>
          </p:cNvSpPr>
          <p:nvPr>
            <p:ph type="title"/>
          </p:nvPr>
        </p:nvSpPr>
        <p:spPr/>
        <p:txBody>
          <a:bodyPr/>
          <a:lstStyle/>
          <a:p>
            <a:r>
              <a:rPr lang="de-DE" altLang="de-DE" dirty="0"/>
              <a:t>Zusammenhang Portfolioverschlechterung und Kreditvergabemöglichkeit</a:t>
            </a:r>
          </a:p>
        </p:txBody>
      </p:sp>
      <p:sp>
        <p:nvSpPr>
          <p:cNvPr id="8" name="Rechteck 7"/>
          <p:cNvSpPr/>
          <p:nvPr/>
        </p:nvSpPr>
        <p:spPr>
          <a:xfrm>
            <a:off x="1763316" y="2193131"/>
            <a:ext cx="1890713" cy="140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t>Fremdkapital von Kunden</a:t>
            </a:r>
          </a:p>
        </p:txBody>
      </p:sp>
      <p:sp>
        <p:nvSpPr>
          <p:cNvPr id="9" name="Rechteck 8"/>
          <p:cNvSpPr/>
          <p:nvPr/>
        </p:nvSpPr>
        <p:spPr>
          <a:xfrm>
            <a:off x="1763316" y="3598069"/>
            <a:ext cx="1890713" cy="48577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solidFill>
                  <a:schemeClr val="tx1"/>
                </a:solidFill>
              </a:rPr>
              <a:t>Eigenkapital</a:t>
            </a:r>
          </a:p>
        </p:txBody>
      </p:sp>
      <p:sp>
        <p:nvSpPr>
          <p:cNvPr id="12" name="Geschweifte Klammer links 11"/>
          <p:cNvSpPr/>
          <p:nvPr/>
        </p:nvSpPr>
        <p:spPr>
          <a:xfrm>
            <a:off x="1494235" y="1383506"/>
            <a:ext cx="215503" cy="27003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27659" name="Textfeld 12"/>
          <p:cNvSpPr txBox="1">
            <a:spLocks noChangeArrowheads="1"/>
          </p:cNvSpPr>
          <p:nvPr/>
        </p:nvSpPr>
        <p:spPr bwMode="auto">
          <a:xfrm>
            <a:off x="765572" y="2531632"/>
            <a:ext cx="890588"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t>Gesamt-liquidität</a:t>
            </a:r>
          </a:p>
        </p:txBody>
      </p:sp>
      <p:sp>
        <p:nvSpPr>
          <p:cNvPr id="14" name="Rechteck 13"/>
          <p:cNvSpPr/>
          <p:nvPr/>
        </p:nvSpPr>
        <p:spPr>
          <a:xfrm>
            <a:off x="1763316" y="1383506"/>
            <a:ext cx="1890713" cy="809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a:t>Fremdkapital </a:t>
            </a:r>
            <a:br>
              <a:rPr lang="de-DE" sz="1013"/>
            </a:br>
            <a:r>
              <a:rPr lang="de-DE" sz="1013"/>
              <a:t>von GB und ZB</a:t>
            </a:r>
            <a:endParaRPr lang="de-DE" sz="1013" dirty="0"/>
          </a:p>
        </p:txBody>
      </p:sp>
      <p:sp>
        <p:nvSpPr>
          <p:cNvPr id="15" name="Geschweifte Klammer rechts 14"/>
          <p:cNvSpPr/>
          <p:nvPr/>
        </p:nvSpPr>
        <p:spPr>
          <a:xfrm>
            <a:off x="6948488" y="1437085"/>
            <a:ext cx="432197" cy="27003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27662" name="Textfeld 15"/>
          <p:cNvSpPr txBox="1">
            <a:spLocks noChangeArrowheads="1"/>
          </p:cNvSpPr>
          <p:nvPr/>
        </p:nvSpPr>
        <p:spPr bwMode="auto">
          <a:xfrm>
            <a:off x="7422816" y="2581508"/>
            <a:ext cx="1427832" cy="68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t>Mögliches Kredit-volumen</a:t>
            </a:r>
          </a:p>
          <a:p>
            <a:pPr eaLnBrk="1" hangingPunct="1"/>
            <a:r>
              <a:rPr lang="de-DE" altLang="de-DE" sz="900" dirty="0"/>
              <a:t>Nicht  flächenkongruent dargestellt zur Liquidität</a:t>
            </a:r>
          </a:p>
        </p:txBody>
      </p:sp>
      <p:sp>
        <p:nvSpPr>
          <p:cNvPr id="30" name="Ellipse 29"/>
          <p:cNvSpPr/>
          <p:nvPr/>
        </p:nvSpPr>
        <p:spPr>
          <a:xfrm>
            <a:off x="5436394" y="2383036"/>
            <a:ext cx="647700" cy="6477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solidFill>
                  <a:schemeClr val="tx1"/>
                </a:solidFill>
              </a:rPr>
              <a:t>EK-Anteil</a:t>
            </a:r>
          </a:p>
        </p:txBody>
      </p:sp>
      <p:sp>
        <p:nvSpPr>
          <p:cNvPr id="2" name="Textfeld 1"/>
          <p:cNvSpPr txBox="1"/>
          <p:nvPr/>
        </p:nvSpPr>
        <p:spPr>
          <a:xfrm>
            <a:off x="210558" y="4287232"/>
            <a:ext cx="2567354" cy="646331"/>
          </a:xfrm>
          <a:prstGeom prst="rect">
            <a:avLst/>
          </a:prstGeom>
          <a:noFill/>
        </p:spPr>
        <p:txBody>
          <a:bodyPr wrap="square" lIns="0" tIns="0" rIns="0" bIns="0" rtlCol="0">
            <a:spAutoFit/>
          </a:bodyPr>
          <a:lstStyle/>
          <a:p>
            <a:r>
              <a:rPr lang="de-DE" sz="1400" dirty="0">
                <a:solidFill>
                  <a:schemeClr val="bg1">
                    <a:lumMod val="50000"/>
                  </a:schemeClr>
                </a:solidFill>
                <a:latin typeface="Arial" panose="020B0604020202020204" pitchFamily="34" charset="0"/>
                <a:cs typeface="Arial" panose="020B0604020202020204" pitchFamily="34" charset="0"/>
              </a:rPr>
              <a:t>Portfolio: hier Gesamtheit aller Geldanlagen, also v.a. Kredite an Bankkunden</a:t>
            </a:r>
          </a:p>
        </p:txBody>
      </p:sp>
      <p:sp>
        <p:nvSpPr>
          <p:cNvPr id="33"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34" name="Foliennummernplatzhalter 4"/>
          <p:cNvSpPr>
            <a:spLocks noGrp="1"/>
          </p:cNvSpPr>
          <p:nvPr>
            <p:ph type="sldNum" sz="quarter" idx="11"/>
          </p:nvPr>
        </p:nvSpPr>
        <p:spPr>
          <a:xfrm>
            <a:off x="6457950" y="4767264"/>
            <a:ext cx="2057400" cy="273844"/>
          </a:xfrm>
        </p:spPr>
        <p:txBody>
          <a:bodyPr/>
          <a:lstStyle/>
          <a:p>
            <a:fld id="{141BB277-F8FA-4DE1-9B6F-761B2F2CB2E6}" type="slidenum">
              <a:rPr lang="de-DE" smtClean="0"/>
              <a:t>11</a:t>
            </a:fld>
            <a:endParaRPr lang="de-DE" dirty="0"/>
          </a:p>
        </p:txBody>
      </p:sp>
      <p:sp>
        <p:nvSpPr>
          <p:cNvPr id="3" name="Textfeld 2"/>
          <p:cNvSpPr txBox="1"/>
          <p:nvPr/>
        </p:nvSpPr>
        <p:spPr>
          <a:xfrm>
            <a:off x="2777912" y="4109801"/>
            <a:ext cx="5483453" cy="738664"/>
          </a:xfrm>
          <a:prstGeom prst="rect">
            <a:avLst/>
          </a:prstGeom>
          <a:noFill/>
        </p:spPr>
        <p:txBody>
          <a:bodyPr wrap="square" lIns="0" tIns="0" rIns="0" bIns="0" rtlCol="0">
            <a:spAutoFit/>
          </a:bodyPr>
          <a:lstStyle/>
          <a:p>
            <a:r>
              <a:rPr lang="de-DE" sz="1600" dirty="0">
                <a:latin typeface="Arial" panose="020B0604020202020204" pitchFamily="34" charset="0"/>
                <a:cs typeface="Arial" panose="020B0604020202020204" pitchFamily="34" charset="0"/>
              </a:rPr>
              <a:t>Liquidität unverändert, aber mehr Eigenkapital je Kredit nötig bei schlechteren Kreditrisiken; Dadurch Reduzierung im Extremfall (ohne Totalausfälle) bis zu 2/3 des Volumens</a:t>
            </a:r>
          </a:p>
        </p:txBody>
      </p:sp>
      <p:sp>
        <p:nvSpPr>
          <p:cNvPr id="17" name="Textfeld 16">
            <a:extLst>
              <a:ext uri="{FF2B5EF4-FFF2-40B4-BE49-F238E27FC236}">
                <a16:creationId xmlns:a16="http://schemas.microsoft.com/office/drawing/2014/main" id="{FC574753-E2EE-49BB-9D8E-297382426590}"/>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1034352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mph" presetSubtype="0" fill="hold" grpId="0" nodeType="afterEffect">
                                  <p:stCondLst>
                                    <p:cond delay="0"/>
                                  </p:stCondLst>
                                  <p:childTnLst>
                                    <p:animScale>
                                      <p:cBhvr>
                                        <p:cTn id="6" dur="2000" fill="hold"/>
                                        <p:tgtEl>
                                          <p:spTgt spid="30"/>
                                        </p:tgtEl>
                                      </p:cBhvr>
                                      <p:by x="70000" y="7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2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Was lernen wir daraus für uns?</a:t>
            </a:r>
          </a:p>
        </p:txBody>
      </p:sp>
      <p:sp>
        <p:nvSpPr>
          <p:cNvPr id="6" name="Inhaltsplatzhalter 5"/>
          <p:cNvSpPr>
            <a:spLocks noGrp="1"/>
          </p:cNvSpPr>
          <p:nvPr>
            <p:ph idx="1"/>
          </p:nvPr>
        </p:nvSpPr>
        <p:spPr>
          <a:xfrm>
            <a:off x="485335" y="1369219"/>
            <a:ext cx="8173329" cy="3263504"/>
          </a:xfrm>
        </p:spPr>
        <p:txBody>
          <a:bodyPr/>
          <a:lstStyle/>
          <a:p>
            <a:r>
              <a:rPr lang="de-DE" dirty="0"/>
              <a:t>Die GB verleiht kaum eigenes, sondern zumeist Kundengeld</a:t>
            </a:r>
          </a:p>
          <a:p>
            <a:r>
              <a:rPr lang="de-DE" dirty="0"/>
              <a:t>Man sollte von der GB keine Risikobereitschaft verlangen, die über die Verlustbereitschaft der Guthaben-Kunden hinausgeht</a:t>
            </a:r>
          </a:p>
          <a:p>
            <a:r>
              <a:rPr lang="de-DE" dirty="0"/>
              <a:t>Der Spruch, dass Banken Regenschirme nur bei Sonnen-schein verleihen ist richtig, weil sie der Sachwalter ihrer Anleger sein sollen</a:t>
            </a:r>
          </a:p>
        </p:txBody>
      </p:sp>
      <p:sp>
        <p:nvSpPr>
          <p:cNvPr id="3" name="Fußzeilenplatzhalter 2"/>
          <p:cNvSpPr>
            <a:spLocks noGrp="1"/>
          </p:cNvSpPr>
          <p:nvPr>
            <p:ph type="ftr" sz="quarter" idx="10"/>
          </p:nvPr>
        </p:nvSpPr>
        <p:spPr/>
        <p:txBody>
          <a:bodyPr/>
          <a:lstStyle/>
          <a:p>
            <a:r>
              <a:rPr lang="de-DE"/>
              <a:t>© Anselm Dohle-Beltinger 2020</a:t>
            </a:r>
          </a:p>
        </p:txBody>
      </p:sp>
      <p:sp>
        <p:nvSpPr>
          <p:cNvPr id="4" name="Foliennummernplatzhalter 3"/>
          <p:cNvSpPr>
            <a:spLocks noGrp="1"/>
          </p:cNvSpPr>
          <p:nvPr>
            <p:ph type="sldNum" sz="quarter" idx="11"/>
          </p:nvPr>
        </p:nvSpPr>
        <p:spPr/>
        <p:txBody>
          <a:bodyPr/>
          <a:lstStyle/>
          <a:p>
            <a:fld id="{776BAF4D-FE96-443E-837B-4E3013AE95A4}" type="slidenum">
              <a:rPr lang="de-DE" smtClean="0"/>
              <a:t>12</a:t>
            </a:fld>
            <a:endParaRPr lang="de-DE"/>
          </a:p>
        </p:txBody>
      </p:sp>
    </p:spTree>
    <p:extLst>
      <p:ext uri="{BB962C8B-B14F-4D97-AF65-F5344CB8AC3E}">
        <p14:creationId xmlns:p14="http://schemas.microsoft.com/office/powerpoint/2010/main" val="53146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Geschäftsbanken und ihr Eigenkapital</a:t>
            </a:r>
          </a:p>
        </p:txBody>
      </p:sp>
      <p:sp>
        <p:nvSpPr>
          <p:cNvPr id="7" name="Textplatzhalter 6"/>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13</a:t>
            </a:fld>
            <a:endParaRPr lang="de-DE"/>
          </a:p>
        </p:txBody>
      </p:sp>
    </p:spTree>
    <p:extLst>
      <p:ext uri="{BB962C8B-B14F-4D97-AF65-F5344CB8AC3E}">
        <p14:creationId xmlns:p14="http://schemas.microsoft.com/office/powerpoint/2010/main" val="22821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2"/>
          <p:cNvSpPr>
            <a:spLocks noGrp="1"/>
          </p:cNvSpPr>
          <p:nvPr>
            <p:ph type="title"/>
          </p:nvPr>
        </p:nvSpPr>
        <p:spPr/>
        <p:txBody>
          <a:bodyPr/>
          <a:lstStyle/>
          <a:p>
            <a:pPr eaLnBrk="1" hangingPunct="1"/>
            <a:r>
              <a:rPr lang="de-DE" altLang="de-DE" dirty="0"/>
              <a:t>Eigenkapitalrichtlinien: Basel II + III</a:t>
            </a:r>
          </a:p>
        </p:txBody>
      </p:sp>
      <p:sp>
        <p:nvSpPr>
          <p:cNvPr id="4" name="Inhaltsplatzhalter 3"/>
          <p:cNvSpPr>
            <a:spLocks noGrp="1"/>
          </p:cNvSpPr>
          <p:nvPr>
            <p:ph idx="1"/>
          </p:nvPr>
        </p:nvSpPr>
        <p:spPr>
          <a:xfrm>
            <a:off x="503583" y="1285876"/>
            <a:ext cx="8011767" cy="3584298"/>
          </a:xfrm>
        </p:spPr>
        <p:txBody>
          <a:bodyPr rtlCol="0">
            <a:normAutofit fontScale="62500" lnSpcReduction="20000"/>
          </a:bodyPr>
          <a:lstStyle/>
          <a:p>
            <a:pPr>
              <a:lnSpc>
                <a:spcPct val="120000"/>
              </a:lnSpc>
              <a:defRPr/>
            </a:pPr>
            <a:r>
              <a:rPr lang="de-DE" dirty="0">
                <a:latin typeface="Arial" pitchFamily="34" charset="0"/>
                <a:cs typeface="Arial" pitchFamily="34" charset="0"/>
              </a:rPr>
              <a:t>Damit kein Bankkunde sein Kontoguthaben verliert, wenn von vielen Krediten wenige nicht zurückgezahlt werden, wurde vereinbart, dass Banken weltweit </a:t>
            </a:r>
            <a:r>
              <a:rPr lang="de-DE" dirty="0">
                <a:solidFill>
                  <a:srgbClr val="FF0000"/>
                </a:solidFill>
                <a:latin typeface="Arial" pitchFamily="34" charset="0"/>
                <a:cs typeface="Arial" pitchFamily="34" charset="0"/>
              </a:rPr>
              <a:t>für jedes Risikogeschäft Eigenkapital</a:t>
            </a:r>
            <a:r>
              <a:rPr lang="de-DE" dirty="0">
                <a:latin typeface="Arial" pitchFamily="34" charset="0"/>
                <a:cs typeface="Arial" pitchFamily="34" charset="0"/>
              </a:rPr>
              <a:t> (EK) bereitstellen müssen.</a:t>
            </a:r>
          </a:p>
          <a:p>
            <a:pPr>
              <a:lnSpc>
                <a:spcPct val="120000"/>
              </a:lnSpc>
              <a:defRPr/>
            </a:pPr>
            <a:r>
              <a:rPr lang="de-DE" dirty="0">
                <a:latin typeface="Arial" pitchFamily="34" charset="0"/>
                <a:cs typeface="Arial" pitchFamily="34" charset="0"/>
              </a:rPr>
              <a:t>Für „normale“ Kredite (Unternehmen ohne Rating) sind das (8%*50%=) 4% der Kreditsumme, für schlechte Kreditnehmer (8%*150%=) 12 % und bei Leistungsstörungen (durch gewinnmindernde Wertberichtigung bzw. Ausbuchung) 100% des Risikos bzw. der Kreditsumme</a:t>
            </a:r>
          </a:p>
          <a:p>
            <a:pPr>
              <a:lnSpc>
                <a:spcPct val="120000"/>
              </a:lnSpc>
              <a:defRPr/>
            </a:pPr>
            <a:r>
              <a:rPr lang="de-DE" dirty="0">
                <a:solidFill>
                  <a:srgbClr val="FF0000"/>
                </a:solidFill>
                <a:latin typeface="Arial" pitchFamily="34" charset="0"/>
                <a:cs typeface="Arial" pitchFamily="34" charset="0"/>
              </a:rPr>
              <a:t>Konsequenz</a:t>
            </a:r>
            <a:r>
              <a:rPr lang="de-DE" dirty="0">
                <a:latin typeface="Arial" pitchFamily="34" charset="0"/>
                <a:cs typeface="Arial" pitchFamily="34" charset="0"/>
              </a:rPr>
              <a:t>: </a:t>
            </a:r>
          </a:p>
          <a:p>
            <a:pPr lvl="1">
              <a:lnSpc>
                <a:spcPct val="120000"/>
              </a:lnSpc>
              <a:defRPr/>
            </a:pPr>
            <a:r>
              <a:rPr lang="de-DE" dirty="0">
                <a:latin typeface="Arial" pitchFamily="34" charset="0"/>
                <a:cs typeface="Arial" pitchFamily="34" charset="0"/>
              </a:rPr>
              <a:t>Reichen die Erträge nicht aus um neben den Betriebs- und Refinanzierungskosten auch noch die Abschreibungen und Wertberichtigungen tragen zu können, macht die Bank </a:t>
            </a:r>
            <a:r>
              <a:rPr lang="de-DE" dirty="0">
                <a:solidFill>
                  <a:srgbClr val="FF0000"/>
                </a:solidFill>
                <a:latin typeface="Arial" pitchFamily="34" charset="0"/>
                <a:cs typeface="Arial" pitchFamily="34" charset="0"/>
              </a:rPr>
              <a:t>Verluste</a:t>
            </a:r>
            <a:r>
              <a:rPr lang="de-DE" dirty="0">
                <a:latin typeface="Arial" pitchFamily="34" charset="0"/>
                <a:cs typeface="Arial" pitchFamily="34" charset="0"/>
              </a:rPr>
              <a:t>. Damit verringert sich das Eigenkapital der Bank und folglich deren Fähigkeit, Kredite zu vergeben</a:t>
            </a:r>
          </a:p>
          <a:p>
            <a:pPr lvl="1">
              <a:lnSpc>
                <a:spcPct val="120000"/>
              </a:lnSpc>
              <a:defRPr/>
            </a:pPr>
            <a:r>
              <a:rPr lang="de-DE" dirty="0">
                <a:latin typeface="Arial" pitchFamily="34" charset="0"/>
                <a:cs typeface="Arial" pitchFamily="34" charset="0"/>
              </a:rPr>
              <a:t>je größer die Zahl der </a:t>
            </a:r>
            <a:r>
              <a:rPr lang="de-DE" dirty="0">
                <a:solidFill>
                  <a:srgbClr val="FF0000"/>
                </a:solidFill>
                <a:latin typeface="Arial" pitchFamily="34" charset="0"/>
                <a:cs typeface="Arial" pitchFamily="34" charset="0"/>
              </a:rPr>
              <a:t>schlechten Kreditnehmer</a:t>
            </a:r>
            <a:r>
              <a:rPr lang="de-DE" dirty="0">
                <a:latin typeface="Arial" pitchFamily="34" charset="0"/>
                <a:cs typeface="Arial" pitchFamily="34" charset="0"/>
              </a:rPr>
              <a:t>, desto weniger Eigenkapital steht für neue, gute Kunden zur Verfügung; </a:t>
            </a:r>
          </a:p>
          <a:p>
            <a:pPr lvl="1">
              <a:lnSpc>
                <a:spcPct val="120000"/>
              </a:lnSpc>
              <a:defRPr/>
            </a:pPr>
            <a:r>
              <a:rPr lang="de-DE" dirty="0">
                <a:latin typeface="Arial" pitchFamily="34" charset="0"/>
                <a:cs typeface="Arial" pitchFamily="34" charset="0"/>
              </a:rPr>
              <a:t>evtl. fehlt auch für alte gute Kredite das Eigenkapital; diese müssen ggf. sogar gekündigt werden, da die schlechten meist keiner mehr abnimmt</a:t>
            </a:r>
          </a:p>
        </p:txBody>
      </p:sp>
      <p:sp>
        <p:nvSpPr>
          <p:cNvPr id="7"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8" name="Foliennummernplatzhalter 4"/>
          <p:cNvSpPr>
            <a:spLocks noGrp="1"/>
          </p:cNvSpPr>
          <p:nvPr>
            <p:ph type="sldNum" sz="quarter" idx="11"/>
          </p:nvPr>
        </p:nvSpPr>
        <p:spPr>
          <a:xfrm>
            <a:off x="6457950" y="4767264"/>
            <a:ext cx="2057400" cy="273844"/>
          </a:xfrm>
        </p:spPr>
        <p:txBody>
          <a:bodyPr/>
          <a:lstStyle/>
          <a:p>
            <a:fld id="{C31A7839-1E12-4EA4-A749-E1A846D597E3}" type="slidenum">
              <a:rPr lang="de-DE" smtClean="0"/>
              <a:t>14</a:t>
            </a:fld>
            <a:endParaRPr lang="de-DE" dirty="0"/>
          </a:p>
        </p:txBody>
      </p:sp>
      <p:sp>
        <p:nvSpPr>
          <p:cNvPr id="6" name="Textfeld 5">
            <a:extLst>
              <a:ext uri="{FF2B5EF4-FFF2-40B4-BE49-F238E27FC236}">
                <a16:creationId xmlns:a16="http://schemas.microsoft.com/office/drawing/2014/main" id="{BF959162-1FF6-4BE9-A9E9-0E4562F7C6E6}"/>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137958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dirty="0"/>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15</a:t>
            </a:fld>
            <a:endParaRPr lang="de-DE" dirty="0"/>
          </a:p>
        </p:txBody>
      </p:sp>
      <p:graphicFrame>
        <p:nvGraphicFramePr>
          <p:cNvPr id="8" name="Objekt 7"/>
          <p:cNvGraphicFramePr>
            <a:graphicFrameLocks noChangeAspect="1"/>
          </p:cNvGraphicFramePr>
          <p:nvPr>
            <p:extLst>
              <p:ext uri="{D42A27DB-BD31-4B8C-83A1-F6EECF244321}">
                <p14:modId xmlns:p14="http://schemas.microsoft.com/office/powerpoint/2010/main" val="2876389052"/>
              </p:ext>
            </p:extLst>
          </p:nvPr>
        </p:nvGraphicFramePr>
        <p:xfrm>
          <a:off x="59635" y="284521"/>
          <a:ext cx="5692775" cy="4325938"/>
        </p:xfrm>
        <a:graphic>
          <a:graphicData uri="http://schemas.openxmlformats.org/presentationml/2006/ole">
            <mc:AlternateContent xmlns:mc="http://schemas.openxmlformats.org/markup-compatibility/2006">
              <mc:Choice xmlns:v="urn:schemas-microsoft-com:vml" Requires="v">
                <p:oleObj spid="_x0000_s1090" name="Worksheet" r:id="rId3" imgW="7286658" imgH="6000927" progId="Excel.Sheet.12">
                  <p:embed/>
                </p:oleObj>
              </mc:Choice>
              <mc:Fallback>
                <p:oleObj name="Worksheet" r:id="rId3" imgW="7286658" imgH="6000927" progId="Excel.Sheet.12">
                  <p:embed/>
                  <p:pic>
                    <p:nvPicPr>
                      <p:cNvPr id="0" name=""/>
                      <p:cNvPicPr/>
                      <p:nvPr/>
                    </p:nvPicPr>
                    <p:blipFill>
                      <a:blip r:embed="rId4"/>
                      <a:stretch>
                        <a:fillRect/>
                      </a:stretch>
                    </p:blipFill>
                    <p:spPr>
                      <a:xfrm>
                        <a:off x="59635" y="284521"/>
                        <a:ext cx="5692775" cy="4325938"/>
                      </a:xfrm>
                      <a:prstGeom prst="rect">
                        <a:avLst/>
                      </a:prstGeom>
                    </p:spPr>
                  </p:pic>
                </p:oleObj>
              </mc:Fallback>
            </mc:AlternateContent>
          </a:graphicData>
        </a:graphic>
      </p:graphicFrame>
      <p:sp>
        <p:nvSpPr>
          <p:cNvPr id="19" name="Textfeld 18"/>
          <p:cNvSpPr txBox="1"/>
          <p:nvPr/>
        </p:nvSpPr>
        <p:spPr>
          <a:xfrm>
            <a:off x="1141928" y="4589502"/>
            <a:ext cx="3312695" cy="553998"/>
          </a:xfrm>
          <a:prstGeom prst="rect">
            <a:avLst/>
          </a:prstGeom>
          <a:noFill/>
        </p:spPr>
        <p:txBody>
          <a:bodyPr wrap="square" lIns="0" tIns="0" rIns="0" bIns="0" rtlCol="0">
            <a:spAutoFit/>
          </a:bodyPr>
          <a:lstStyle/>
          <a:p>
            <a:r>
              <a:rPr lang="de-DE" sz="900" dirty="0">
                <a:latin typeface="Arial" panose="020B0604020202020204" pitchFamily="34" charset="0"/>
                <a:cs typeface="Arial" panose="020B0604020202020204" pitchFamily="34" charset="0"/>
              </a:rPr>
              <a:t>Quellen: </a:t>
            </a:r>
            <a:br>
              <a:rPr lang="de-DE" sz="900" dirty="0">
                <a:latin typeface="Arial" panose="020B0604020202020204" pitchFamily="34" charset="0"/>
                <a:cs typeface="Arial" panose="020B0604020202020204" pitchFamily="34" charset="0"/>
              </a:rPr>
            </a:br>
            <a:r>
              <a:rPr lang="de-DE" sz="900" dirty="0">
                <a:latin typeface="Arial" panose="020B0604020202020204" pitchFamily="34" charset="0"/>
                <a:cs typeface="Arial" panose="020B0604020202020204" pitchFamily="34" charset="0"/>
              </a:rPr>
              <a:t>Tabelle: </a:t>
            </a:r>
            <a:r>
              <a:rPr lang="de-DE" sz="900" dirty="0">
                <a:latin typeface="Arial" panose="020B0604020202020204" pitchFamily="34" charset="0"/>
                <a:cs typeface="Arial" panose="020B0604020202020204" pitchFamily="34" charset="0"/>
                <a:hlinkClick r:id="rId5"/>
              </a:rPr>
              <a:t>reuters.com</a:t>
            </a:r>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Rating und Banken: </a:t>
            </a:r>
            <a:r>
              <a:rPr lang="de-DE" sz="900" dirty="0">
                <a:latin typeface="Arial" panose="020B0604020202020204" pitchFamily="34" charset="0"/>
                <a:cs typeface="Arial" panose="020B0604020202020204" pitchFamily="34" charset="0"/>
                <a:hlinkClick r:id="rId6" tooltip="Teil 2, II A 1 und 6"/>
              </a:rPr>
              <a:t>bis.org (Bank für internationalen Zahlungsausgleich; Sitz: Basel)</a:t>
            </a:r>
            <a:endParaRPr lang="de-DE" sz="900" dirty="0">
              <a:latin typeface="Arial" panose="020B0604020202020204" pitchFamily="34" charset="0"/>
              <a:cs typeface="Arial" panose="020B0604020202020204" pitchFamily="34" charset="0"/>
            </a:endParaRPr>
          </a:p>
        </p:txBody>
      </p:sp>
      <p:sp>
        <p:nvSpPr>
          <p:cNvPr id="2" name="Rechteck 1"/>
          <p:cNvSpPr/>
          <p:nvPr/>
        </p:nvSpPr>
        <p:spPr>
          <a:xfrm>
            <a:off x="2477400" y="1010459"/>
            <a:ext cx="612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5880296" y="66567"/>
            <a:ext cx="3024554" cy="4893647"/>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Je schlechter ein Kreditnehmer dasteht, desto mehr % vom Kredit muss die Bank von ihrem Eigenkapital reservieren. </a:t>
            </a:r>
          </a:p>
          <a:p>
            <a:r>
              <a:rPr lang="de-DE" sz="1200" dirty="0">
                <a:latin typeface="Arial" panose="020B0604020202020204" pitchFamily="34" charset="0"/>
                <a:cs typeface="Arial" panose="020B0604020202020204" pitchFamily="34" charset="0"/>
              </a:rPr>
              <a:t>Verschlechtern sich viele Bestandskunden gleichzeitig, reicht u.U. das Eigenkapital nicht mehr.</a:t>
            </a:r>
          </a:p>
          <a:p>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Das Interesse der Bank sind viele gesunde Kreditkunden, da die Beschaffung von zusätzlichem Eigenkapital teuer ist, in einer Krise eventuell sogar unmöglich.</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U.a. für diesen Fall hat sich die Bundesregierung 100 Mrd. € für staatliche Beteiligungen genehmigen lassen. Aber auch für Unternehmen, deren Liquidität nicht zur Bedienung zusätzlicher Kredite ausreicht, die aber als ökonomisch wichtig angesehen werden (z.B. evtl. Lufthansa)</a:t>
            </a:r>
          </a:p>
          <a:p>
            <a:endParaRPr lang="de-DE"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a:p>
            <a:r>
              <a:rPr lang="de-DE" sz="1050" dirty="0">
                <a:solidFill>
                  <a:srgbClr val="FF0000"/>
                </a:solidFill>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 Für kleinere Unternehmen und Privatpersonen gelten geringere Anforderungen</a:t>
            </a:r>
          </a:p>
          <a:p>
            <a:r>
              <a:rPr lang="de-DE" sz="1050" dirty="0">
                <a:solidFill>
                  <a:srgbClr val="FF0000"/>
                </a:solidFill>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 Die 100% ergeben sich daraus, dass i.d.R. eine Einzelwertberichtigung auf die nicht bediente Forderung erfolgt, d.h. sie wird </a:t>
            </a:r>
            <a:r>
              <a:rPr lang="de-DE" sz="1050" u="sng" dirty="0">
                <a:latin typeface="Arial" panose="020B0604020202020204" pitchFamily="34" charset="0"/>
                <a:cs typeface="Arial" panose="020B0604020202020204" pitchFamily="34" charset="0"/>
              </a:rPr>
              <a:t>intern</a:t>
            </a:r>
            <a:r>
              <a:rPr lang="de-DE" sz="1050" dirty="0">
                <a:latin typeface="Arial" panose="020B0604020202020204" pitchFamily="34" charset="0"/>
                <a:cs typeface="Arial" panose="020B0604020202020204" pitchFamily="34" charset="0"/>
              </a:rPr>
              <a:t> erfolgswirksam abgewertet.</a:t>
            </a:r>
          </a:p>
        </p:txBody>
      </p:sp>
      <p:sp>
        <p:nvSpPr>
          <p:cNvPr id="6" name="Textfeld 5"/>
          <p:cNvSpPr txBox="1"/>
          <p:nvPr/>
        </p:nvSpPr>
        <p:spPr>
          <a:xfrm>
            <a:off x="1543878" y="0"/>
            <a:ext cx="2955235" cy="284521"/>
          </a:xfrm>
          <a:prstGeom prst="rect">
            <a:avLst/>
          </a:prstGeom>
          <a:noFill/>
        </p:spPr>
        <p:txBody>
          <a:bodyPr wrap="square" lIns="0" tIns="0" rIns="0" bIns="0" rtlCol="0">
            <a:spAutoFit/>
          </a:bodyPr>
          <a:lstStyle/>
          <a:p>
            <a:pPr algn="ctr"/>
            <a:r>
              <a:rPr lang="de-DE" sz="1800" b="1" dirty="0">
                <a:latin typeface="Arial" panose="020B0604020202020204" pitchFamily="34" charset="0"/>
                <a:cs typeface="Arial" panose="020B0604020202020204" pitchFamily="34" charset="0"/>
              </a:rPr>
              <a:t>Ratings</a:t>
            </a:r>
          </a:p>
        </p:txBody>
      </p:sp>
      <p:sp>
        <p:nvSpPr>
          <p:cNvPr id="9" name="Textfeld 8">
            <a:extLst>
              <a:ext uri="{FF2B5EF4-FFF2-40B4-BE49-F238E27FC236}">
                <a16:creationId xmlns:a16="http://schemas.microsoft.com/office/drawing/2014/main" id="{530C534B-F0D3-49CA-9534-A1707127DA85}"/>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87706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5"/>
          <p:cNvSpPr>
            <a:spLocks noGrp="1"/>
          </p:cNvSpPr>
          <p:nvPr>
            <p:ph type="title"/>
          </p:nvPr>
        </p:nvSpPr>
        <p:spPr/>
        <p:txBody>
          <a:bodyPr/>
          <a:lstStyle/>
          <a:p>
            <a:pPr eaLnBrk="1" hangingPunct="1"/>
            <a:r>
              <a:rPr lang="de-DE" altLang="de-DE" dirty="0"/>
              <a:t>Eigenkapitalbedarf der GB im Detail</a:t>
            </a:r>
          </a:p>
        </p:txBody>
      </p:sp>
      <p:pic>
        <p:nvPicPr>
          <p:cNvPr id="19461" name="Picture 4" descr="Risikogewichtung Standardansa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204" y="1125141"/>
            <a:ext cx="58864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feld 7"/>
          <p:cNvSpPr txBox="1">
            <a:spLocks noChangeArrowheads="1"/>
          </p:cNvSpPr>
          <p:nvPr/>
        </p:nvSpPr>
        <p:spPr bwMode="auto">
          <a:xfrm>
            <a:off x="351183" y="4339828"/>
            <a:ext cx="784528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50" dirty="0" err="1">
                <a:solidFill>
                  <a:srgbClr val="FF0000"/>
                </a:solidFill>
                <a:latin typeface="Calibri" panose="020F0502020204030204" pitchFamily="34" charset="0"/>
              </a:rPr>
              <a:t>Exposure</a:t>
            </a:r>
            <a:r>
              <a:rPr lang="de-DE" altLang="de-DE" sz="1050" dirty="0">
                <a:latin typeface="Calibri" panose="020F0502020204030204" pitchFamily="34" charset="0"/>
              </a:rPr>
              <a:t> (grob): offenes Kreditrisiko der Bank = in Anspruch genommener Kredit zzgl. Risiko aus bisher ungenutzter Kreditlinie abzüglich Kontoguthaben und evtl. einige wenige weitere Sicherheiten des Kreditnehmers, sowie abzgl. evtl. bereits erfolgte Wertberichtigungen auf den Kredit.</a:t>
            </a:r>
          </a:p>
        </p:txBody>
      </p:sp>
      <p:sp>
        <p:nvSpPr>
          <p:cNvPr id="10"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11" name="Foliennummernplatzhalter 4"/>
          <p:cNvSpPr>
            <a:spLocks noGrp="1"/>
          </p:cNvSpPr>
          <p:nvPr>
            <p:ph type="sldNum" sz="quarter" idx="11"/>
          </p:nvPr>
        </p:nvSpPr>
        <p:spPr>
          <a:xfrm>
            <a:off x="6457950" y="4767264"/>
            <a:ext cx="2057400" cy="273844"/>
          </a:xfrm>
        </p:spPr>
        <p:txBody>
          <a:bodyPr/>
          <a:lstStyle/>
          <a:p>
            <a:fld id="{0A309CC2-AA6B-427D-846C-772E52006CF4}" type="slidenum">
              <a:rPr lang="de-DE" smtClean="0"/>
              <a:t>16</a:t>
            </a:fld>
            <a:endParaRPr lang="de-DE" dirty="0"/>
          </a:p>
        </p:txBody>
      </p:sp>
      <p:sp>
        <p:nvSpPr>
          <p:cNvPr id="2" name="Textfeld 1"/>
          <p:cNvSpPr txBox="1"/>
          <p:nvPr/>
        </p:nvSpPr>
        <p:spPr>
          <a:xfrm>
            <a:off x="6114452" y="1141059"/>
            <a:ext cx="1278121" cy="276999"/>
          </a:xfrm>
          <a:prstGeom prst="rect">
            <a:avLst/>
          </a:prstGeom>
          <a:solidFill>
            <a:srgbClr val="F8B56C"/>
          </a:solidFill>
        </p:spPr>
        <p:txBody>
          <a:bodyPr wrap="square" lIns="0" tIns="0" rIns="0" bIns="0" rtlCol="0">
            <a:spAutoFit/>
          </a:bodyPr>
          <a:lstStyle/>
          <a:p>
            <a:r>
              <a:rPr lang="de-DE" sz="1800" dirty="0">
                <a:latin typeface="Arial" panose="020B0604020202020204" pitchFamily="34" charset="0"/>
                <a:cs typeface="Arial" panose="020B0604020202020204" pitchFamily="34" charset="0"/>
              </a:rPr>
              <a:t>Eigenkapital</a:t>
            </a:r>
          </a:p>
        </p:txBody>
      </p:sp>
      <p:sp>
        <p:nvSpPr>
          <p:cNvPr id="6" name="Rechteck 5"/>
          <p:cNvSpPr/>
          <p:nvPr/>
        </p:nvSpPr>
        <p:spPr>
          <a:xfrm>
            <a:off x="1631852" y="1885071"/>
            <a:ext cx="5854798" cy="2454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7265963" y="2049870"/>
            <a:ext cx="1716260" cy="1292662"/>
          </a:xfrm>
          <a:prstGeom prst="rect">
            <a:avLst/>
          </a:prstGeom>
          <a:noFill/>
        </p:spPr>
        <p:txBody>
          <a:bodyPr wrap="square" lIns="0" tIns="0" rIns="0" bIns="0" rtlCol="0">
            <a:spAutoFit/>
          </a:bodyPr>
          <a:lstStyle/>
          <a:p>
            <a:r>
              <a:rPr lang="de-DE" sz="1400" dirty="0">
                <a:latin typeface="Arial" panose="020B0604020202020204" pitchFamily="34" charset="0"/>
                <a:cs typeface="Arial" panose="020B0604020202020204" pitchFamily="34" charset="0"/>
              </a:rPr>
              <a:t>Durch „Basel III“ v.a. Einschränkung dessen, was als EK gezählt werden darf und schärfere Rating-Anforderungen</a:t>
            </a:r>
          </a:p>
        </p:txBody>
      </p:sp>
      <p:sp>
        <p:nvSpPr>
          <p:cNvPr id="12" name="Textfeld 11">
            <a:extLst>
              <a:ext uri="{FF2B5EF4-FFF2-40B4-BE49-F238E27FC236}">
                <a16:creationId xmlns:a16="http://schemas.microsoft.com/office/drawing/2014/main" id="{D5E762CA-ACCE-4BFC-A7D3-D0B07A037731}"/>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308520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lernen wir daraus für uns?</a:t>
            </a:r>
          </a:p>
        </p:txBody>
      </p:sp>
      <p:sp>
        <p:nvSpPr>
          <p:cNvPr id="5" name="Inhaltsplatzhalter 4"/>
          <p:cNvSpPr>
            <a:spLocks noGrp="1"/>
          </p:cNvSpPr>
          <p:nvPr>
            <p:ph idx="1"/>
          </p:nvPr>
        </p:nvSpPr>
        <p:spPr/>
        <p:txBody>
          <a:bodyPr>
            <a:normAutofit fontScale="92500" lnSpcReduction="10000"/>
          </a:bodyPr>
          <a:lstStyle/>
          <a:p>
            <a:r>
              <a:rPr lang="de-DE" dirty="0"/>
              <a:t>Wenn ein Unternehmen in der Krise steckt, dann wird die Bank in aller Regel keine Zinsermäßigung gewähren, sondern allenfalls eine Tilgungsstreckung und ziemlich oft eine Zinserhöhung verlangen.</a:t>
            </a:r>
          </a:p>
          <a:p>
            <a:r>
              <a:rPr lang="de-DE" dirty="0"/>
              <a:t>Die </a:t>
            </a:r>
            <a:r>
              <a:rPr lang="de-DE" dirty="0" err="1"/>
              <a:t>Exposure</a:t>
            </a:r>
            <a:r>
              <a:rPr lang="de-DE" dirty="0"/>
              <a:t> kann auch ansteigen durch Verschlechterung der Sicherheiten </a:t>
            </a:r>
            <a:r>
              <a:rPr lang="de-DE" dirty="0">
                <a:sym typeface="Symbol" panose="05050102010706020507" pitchFamily="18" charset="2"/>
              </a:rPr>
              <a:t> </a:t>
            </a:r>
            <a:r>
              <a:rPr lang="de-DE">
                <a:sym typeface="Symbol" panose="05050102010706020507" pitchFamily="18" charset="2"/>
              </a:rPr>
              <a:t>höhere Kreditzinsen</a:t>
            </a:r>
            <a:br>
              <a:rPr lang="de-DE"/>
            </a:br>
            <a:br>
              <a:rPr lang="de-DE"/>
            </a:br>
            <a:r>
              <a:rPr lang="de-DE" sz="1700" dirty="0"/>
              <a:t>2023 z.B. sinkende Gewerbemieten in USA </a:t>
            </a:r>
            <a:r>
              <a:rPr lang="de-DE" sz="1700" dirty="0">
                <a:sym typeface="Symbol" panose="05050102010706020507" pitchFamily="18" charset="2"/>
              </a:rPr>
              <a:t></a:t>
            </a:r>
            <a:r>
              <a:rPr lang="de-DE" sz="1700" dirty="0"/>
              <a:t> geringerer </a:t>
            </a:r>
            <a:r>
              <a:rPr lang="de-DE" sz="1700" dirty="0" err="1"/>
              <a:t>Sicherheitenwert</a:t>
            </a:r>
            <a:r>
              <a:rPr lang="de-DE" sz="1700" dirty="0"/>
              <a:t> </a:t>
            </a:r>
            <a:r>
              <a:rPr lang="de-DE" sz="1700" dirty="0">
                <a:sym typeface="Symbol" panose="05050102010706020507" pitchFamily="18" charset="2"/>
              </a:rPr>
              <a:t> mehr </a:t>
            </a:r>
            <a:r>
              <a:rPr lang="de-DE" sz="1700" dirty="0" err="1">
                <a:sym typeface="Symbol" panose="05050102010706020507" pitchFamily="18" charset="2"/>
              </a:rPr>
              <a:t>Exposure</a:t>
            </a:r>
            <a:r>
              <a:rPr lang="de-DE" sz="1700" dirty="0">
                <a:sym typeface="Symbol" panose="05050102010706020507" pitchFamily="18" charset="2"/>
              </a:rPr>
              <a:t>  mehr Eigenkapital der Bank nötig  höhere Zinsen* vom Kunden nötig  mehr Insolvenzrisiko der Kunden</a:t>
            </a:r>
            <a:br>
              <a:rPr lang="de-DE" sz="1700" dirty="0">
                <a:sym typeface="Symbol" panose="05050102010706020507" pitchFamily="18" charset="2"/>
              </a:rPr>
            </a:br>
            <a:r>
              <a:rPr lang="de-DE" sz="1700" dirty="0">
                <a:sym typeface="Symbol" panose="05050102010706020507" pitchFamily="18" charset="2"/>
              </a:rPr>
              <a:t>* hier drei Faktoren gleichzeitig: mehr EK zu bezahlen, steigende Zinsen durch Zentralbank, schlechteres Risikoportfolio mit teurerer Refinanzierung</a:t>
            </a:r>
            <a:br>
              <a:rPr lang="de-DE" sz="1700" dirty="0">
                <a:sym typeface="Symbol" panose="05050102010706020507" pitchFamily="18" charset="2"/>
              </a:rPr>
            </a:br>
            <a:r>
              <a:rPr lang="de-DE" sz="1700" dirty="0">
                <a:sym typeface="Symbol" panose="05050102010706020507" pitchFamily="18" charset="2"/>
              </a:rPr>
              <a:t>Beispiel aus 2023: Zwangsverkauf der First Republik Bank in USA</a:t>
            </a:r>
            <a:endParaRPr lang="de-DE" sz="1800" dirty="0">
              <a:sym typeface="Symbol" panose="05050102010706020507" pitchFamily="18" charset="2"/>
            </a:endParaRPr>
          </a:p>
        </p:txBody>
      </p:sp>
      <p:sp>
        <p:nvSpPr>
          <p:cNvPr id="3" name="Fußzeilenplatzhalter 2"/>
          <p:cNvSpPr>
            <a:spLocks noGrp="1"/>
          </p:cNvSpPr>
          <p:nvPr>
            <p:ph type="ftr" sz="quarter" idx="10"/>
          </p:nvPr>
        </p:nvSpPr>
        <p:spPr/>
        <p:txBody>
          <a:bodyPr/>
          <a:lstStyle/>
          <a:p>
            <a:r>
              <a:rPr lang="de-DE"/>
              <a:t>© Anselm Dohle-Beltinger 2020</a:t>
            </a:r>
          </a:p>
        </p:txBody>
      </p:sp>
      <p:sp>
        <p:nvSpPr>
          <p:cNvPr id="4" name="Foliennummernplatzhalter 3"/>
          <p:cNvSpPr>
            <a:spLocks noGrp="1"/>
          </p:cNvSpPr>
          <p:nvPr>
            <p:ph type="sldNum" sz="quarter" idx="11"/>
          </p:nvPr>
        </p:nvSpPr>
        <p:spPr/>
        <p:txBody>
          <a:bodyPr/>
          <a:lstStyle/>
          <a:p>
            <a:fld id="{776BAF4D-FE96-443E-837B-4E3013AE95A4}" type="slidenum">
              <a:rPr lang="de-DE" smtClean="0"/>
              <a:t>17</a:t>
            </a:fld>
            <a:endParaRPr lang="de-DE"/>
          </a:p>
        </p:txBody>
      </p:sp>
      <p:sp>
        <p:nvSpPr>
          <p:cNvPr id="6" name="Textfeld 5">
            <a:extLst>
              <a:ext uri="{FF2B5EF4-FFF2-40B4-BE49-F238E27FC236}">
                <a16:creationId xmlns:a16="http://schemas.microsoft.com/office/drawing/2014/main" id="{5989DED8-BE5D-49DC-BEF8-AC88CBD33417}"/>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83643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p:cNvSpPr/>
          <p:nvPr/>
        </p:nvSpPr>
        <p:spPr>
          <a:xfrm>
            <a:off x="4410075" y="1329929"/>
            <a:ext cx="2700338" cy="27539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t>Fremd-</a:t>
            </a:r>
          </a:p>
          <a:p>
            <a:pPr algn="ctr">
              <a:defRPr/>
            </a:pPr>
            <a:endParaRPr lang="de-DE" sz="1013" dirty="0"/>
          </a:p>
          <a:p>
            <a:pPr algn="ctr">
              <a:defRPr/>
            </a:pPr>
            <a:endParaRPr lang="de-DE" sz="1013" dirty="0"/>
          </a:p>
          <a:p>
            <a:pPr algn="ctr">
              <a:defRPr/>
            </a:pPr>
            <a:endParaRPr lang="de-DE" sz="1013" dirty="0"/>
          </a:p>
          <a:p>
            <a:pPr algn="ctr">
              <a:defRPr/>
            </a:pPr>
            <a:endParaRPr lang="de-DE" sz="1013" dirty="0"/>
          </a:p>
          <a:p>
            <a:pPr algn="ctr">
              <a:defRPr/>
            </a:pPr>
            <a:endParaRPr lang="de-DE" sz="1013" dirty="0"/>
          </a:p>
          <a:p>
            <a:pPr algn="ctr">
              <a:defRPr/>
            </a:pPr>
            <a:r>
              <a:rPr lang="de-DE" sz="1013" dirty="0"/>
              <a:t>kapital</a:t>
            </a:r>
          </a:p>
        </p:txBody>
      </p:sp>
      <p:sp>
        <p:nvSpPr>
          <p:cNvPr id="22" name="Ellipse 21"/>
          <p:cNvSpPr/>
          <p:nvPr/>
        </p:nvSpPr>
        <p:spPr>
          <a:xfrm>
            <a:off x="4410075" y="1329929"/>
            <a:ext cx="2700338" cy="2753915"/>
          </a:xfrm>
          <a:prstGeom prst="ellipse">
            <a:avLst/>
          </a:prstGeom>
          <a:gradFill>
            <a:gsLst>
              <a:gs pos="54000">
                <a:srgbClr val="4F81BD"/>
              </a:gs>
              <a:gs pos="50000">
                <a:schemeClr val="accent1">
                  <a:tint val="44500"/>
                  <a:satMod val="160000"/>
                </a:schemeClr>
              </a:gs>
              <a:gs pos="100000">
                <a:schemeClr val="accent1">
                  <a:tint val="23500"/>
                  <a:satMod val="160000"/>
                </a:schemeClr>
              </a:gs>
            </a:gsLst>
            <a:path path="rect">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t>Fremd-</a:t>
            </a:r>
          </a:p>
          <a:p>
            <a:pPr algn="ctr">
              <a:defRPr/>
            </a:pPr>
            <a:endParaRPr lang="de-DE" sz="1013" dirty="0"/>
          </a:p>
          <a:p>
            <a:pPr algn="ctr">
              <a:defRPr/>
            </a:pPr>
            <a:endParaRPr lang="de-DE" sz="1013" dirty="0"/>
          </a:p>
          <a:p>
            <a:pPr algn="ctr">
              <a:defRPr/>
            </a:pPr>
            <a:endParaRPr lang="de-DE" sz="1013" dirty="0"/>
          </a:p>
          <a:p>
            <a:pPr algn="ctr">
              <a:defRPr/>
            </a:pPr>
            <a:endParaRPr lang="de-DE" sz="1013" dirty="0"/>
          </a:p>
          <a:p>
            <a:pPr algn="ctr">
              <a:defRPr/>
            </a:pPr>
            <a:endParaRPr lang="de-DE" sz="1013" dirty="0"/>
          </a:p>
          <a:p>
            <a:pPr algn="ctr">
              <a:defRPr/>
            </a:pPr>
            <a:r>
              <a:rPr lang="de-DE" sz="1013" dirty="0"/>
              <a:t>kapital</a:t>
            </a:r>
          </a:p>
        </p:txBody>
      </p:sp>
      <p:sp>
        <p:nvSpPr>
          <p:cNvPr id="27652" name="Titel 6"/>
          <p:cNvSpPr>
            <a:spLocks noGrp="1"/>
          </p:cNvSpPr>
          <p:nvPr>
            <p:ph type="title"/>
          </p:nvPr>
        </p:nvSpPr>
        <p:spPr/>
        <p:txBody>
          <a:bodyPr/>
          <a:lstStyle/>
          <a:p>
            <a:r>
              <a:rPr lang="de-DE" altLang="de-DE" dirty="0"/>
              <a:t>Zusammenhang Verluste und Kreditvergabemöglichkeit</a:t>
            </a:r>
          </a:p>
        </p:txBody>
      </p:sp>
      <p:sp>
        <p:nvSpPr>
          <p:cNvPr id="8" name="Rechteck 7"/>
          <p:cNvSpPr/>
          <p:nvPr/>
        </p:nvSpPr>
        <p:spPr>
          <a:xfrm>
            <a:off x="1763316" y="2193131"/>
            <a:ext cx="1890713" cy="140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t>Fremdkapital von Kunden</a:t>
            </a:r>
          </a:p>
        </p:txBody>
      </p:sp>
      <p:sp>
        <p:nvSpPr>
          <p:cNvPr id="9" name="Rechteck 8"/>
          <p:cNvSpPr/>
          <p:nvPr/>
        </p:nvSpPr>
        <p:spPr>
          <a:xfrm>
            <a:off x="1763316" y="3598069"/>
            <a:ext cx="1890713" cy="48577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solidFill>
                  <a:schemeClr val="tx1"/>
                </a:solidFill>
              </a:rPr>
              <a:t>Eigenkapital</a:t>
            </a:r>
          </a:p>
        </p:txBody>
      </p:sp>
      <p:sp>
        <p:nvSpPr>
          <p:cNvPr id="12" name="Geschweifte Klammer links 11"/>
          <p:cNvSpPr/>
          <p:nvPr/>
        </p:nvSpPr>
        <p:spPr>
          <a:xfrm>
            <a:off x="1494235" y="1383506"/>
            <a:ext cx="215503" cy="27003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27659" name="Textfeld 12"/>
          <p:cNvSpPr txBox="1">
            <a:spLocks noChangeArrowheads="1"/>
          </p:cNvSpPr>
          <p:nvPr/>
        </p:nvSpPr>
        <p:spPr bwMode="auto">
          <a:xfrm>
            <a:off x="765572" y="2531632"/>
            <a:ext cx="890588"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t>Gesamt-liquidität</a:t>
            </a:r>
          </a:p>
        </p:txBody>
      </p:sp>
      <p:sp>
        <p:nvSpPr>
          <p:cNvPr id="14" name="Rechteck 13"/>
          <p:cNvSpPr/>
          <p:nvPr/>
        </p:nvSpPr>
        <p:spPr>
          <a:xfrm>
            <a:off x="1763316" y="1383506"/>
            <a:ext cx="1890713" cy="809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a:t>Fremdkapital </a:t>
            </a:r>
            <a:br>
              <a:rPr lang="de-DE" sz="1013"/>
            </a:br>
            <a:r>
              <a:rPr lang="de-DE" sz="1013"/>
              <a:t>von GB und ZB</a:t>
            </a:r>
            <a:endParaRPr lang="de-DE" sz="1013" dirty="0"/>
          </a:p>
        </p:txBody>
      </p:sp>
      <p:sp>
        <p:nvSpPr>
          <p:cNvPr id="15" name="Geschweifte Klammer rechts 14"/>
          <p:cNvSpPr/>
          <p:nvPr/>
        </p:nvSpPr>
        <p:spPr>
          <a:xfrm>
            <a:off x="6948488" y="1437085"/>
            <a:ext cx="432197" cy="27003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27662" name="Textfeld 15"/>
          <p:cNvSpPr txBox="1">
            <a:spLocks noChangeArrowheads="1"/>
          </p:cNvSpPr>
          <p:nvPr/>
        </p:nvSpPr>
        <p:spPr bwMode="auto">
          <a:xfrm>
            <a:off x="7398197" y="2581508"/>
            <a:ext cx="1477069" cy="68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t>Mögliches Kredit-volumen</a:t>
            </a:r>
          </a:p>
          <a:p>
            <a:pPr eaLnBrk="1" hangingPunct="1"/>
            <a:r>
              <a:rPr lang="de-DE" altLang="de-DE" sz="900" dirty="0"/>
              <a:t>Nicht  flächenkongruent dargestellt zur Liquidität</a:t>
            </a:r>
          </a:p>
        </p:txBody>
      </p:sp>
      <p:sp>
        <p:nvSpPr>
          <p:cNvPr id="27" name="Freihandform 26"/>
          <p:cNvSpPr/>
          <p:nvPr/>
        </p:nvSpPr>
        <p:spPr>
          <a:xfrm>
            <a:off x="2905126" y="3596878"/>
            <a:ext cx="745331" cy="490538"/>
          </a:xfrm>
          <a:custGeom>
            <a:avLst/>
            <a:gdLst>
              <a:gd name="connsiteX0" fmla="*/ 995082 w 995082"/>
              <a:gd name="connsiteY0" fmla="*/ 654423 h 654423"/>
              <a:gd name="connsiteX1" fmla="*/ 986118 w 995082"/>
              <a:gd name="connsiteY1" fmla="*/ 0 h 654423"/>
              <a:gd name="connsiteX2" fmla="*/ 0 w 995082"/>
              <a:gd name="connsiteY2" fmla="*/ 645458 h 654423"/>
              <a:gd name="connsiteX3" fmla="*/ 995082 w 995082"/>
              <a:gd name="connsiteY3" fmla="*/ 654423 h 654423"/>
            </a:gdLst>
            <a:ahLst/>
            <a:cxnLst>
              <a:cxn ang="0">
                <a:pos x="connsiteX0" y="connsiteY0"/>
              </a:cxn>
              <a:cxn ang="0">
                <a:pos x="connsiteX1" y="connsiteY1"/>
              </a:cxn>
              <a:cxn ang="0">
                <a:pos x="connsiteX2" y="connsiteY2"/>
              </a:cxn>
              <a:cxn ang="0">
                <a:pos x="connsiteX3" y="connsiteY3"/>
              </a:cxn>
            </a:cxnLst>
            <a:rect l="l" t="t" r="r" b="b"/>
            <a:pathLst>
              <a:path w="995082" h="654423">
                <a:moveTo>
                  <a:pt x="995082" y="654423"/>
                </a:moveTo>
                <a:lnTo>
                  <a:pt x="986118" y="0"/>
                </a:lnTo>
                <a:lnTo>
                  <a:pt x="0" y="645458"/>
                </a:lnTo>
                <a:lnTo>
                  <a:pt x="995082" y="654423"/>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8" name="Textfeld 27"/>
          <p:cNvSpPr txBox="1">
            <a:spLocks noChangeArrowheads="1"/>
          </p:cNvSpPr>
          <p:nvPr/>
        </p:nvSpPr>
        <p:spPr bwMode="auto">
          <a:xfrm>
            <a:off x="2897981" y="4083844"/>
            <a:ext cx="3122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b="1" dirty="0">
                <a:solidFill>
                  <a:srgbClr val="FFC000"/>
                </a:solidFill>
              </a:rPr>
              <a:t>Verluste </a:t>
            </a:r>
            <a:br>
              <a:rPr lang="de-DE" altLang="de-DE" sz="1200" b="1" dirty="0">
                <a:solidFill>
                  <a:srgbClr val="FFC000"/>
                </a:solidFill>
              </a:rPr>
            </a:br>
            <a:r>
              <a:rPr lang="de-DE" altLang="de-DE" sz="1200" b="1" dirty="0">
                <a:solidFill>
                  <a:srgbClr val="FFC000"/>
                </a:solidFill>
              </a:rPr>
              <a:t>Auswirkung 1:25 auf das Kreditvolumen</a:t>
            </a:r>
          </a:p>
        </p:txBody>
      </p:sp>
      <p:sp>
        <p:nvSpPr>
          <p:cNvPr id="10" name="Ellipse 9"/>
          <p:cNvSpPr/>
          <p:nvPr/>
        </p:nvSpPr>
        <p:spPr>
          <a:xfrm>
            <a:off x="5436394" y="2356247"/>
            <a:ext cx="647700" cy="6477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solidFill>
                  <a:schemeClr val="tx1"/>
                </a:solidFill>
              </a:rPr>
              <a:t>EK-Anteil</a:t>
            </a:r>
          </a:p>
        </p:txBody>
      </p:sp>
      <p:sp>
        <p:nvSpPr>
          <p:cNvPr id="30" name="Ellipse 29"/>
          <p:cNvSpPr/>
          <p:nvPr/>
        </p:nvSpPr>
        <p:spPr>
          <a:xfrm>
            <a:off x="5436394" y="2356247"/>
            <a:ext cx="647700" cy="6477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solidFill>
                  <a:schemeClr val="tx1"/>
                </a:solidFill>
              </a:rPr>
              <a:t>EK-Anteil</a:t>
            </a:r>
          </a:p>
        </p:txBody>
      </p:sp>
      <p:sp>
        <p:nvSpPr>
          <p:cNvPr id="2" name="Textfeld 1"/>
          <p:cNvSpPr txBox="1"/>
          <p:nvPr/>
        </p:nvSpPr>
        <p:spPr>
          <a:xfrm>
            <a:off x="949569" y="4462552"/>
            <a:ext cx="6759526" cy="646331"/>
          </a:xfrm>
          <a:prstGeom prst="rect">
            <a:avLst/>
          </a:prstGeom>
          <a:noFill/>
        </p:spPr>
        <p:txBody>
          <a:bodyPr wrap="square" lIns="0" tIns="0" rIns="0" bIns="0" rtlCol="0">
            <a:spAutoFit/>
          </a:bodyPr>
          <a:lstStyle/>
          <a:p>
            <a:r>
              <a:rPr lang="de-DE" sz="1400" dirty="0">
                <a:latin typeface="Arial" panose="020B0604020202020204" pitchFamily="34" charset="0"/>
                <a:cs typeface="Arial" panose="020B0604020202020204" pitchFamily="34" charset="0"/>
              </a:rPr>
              <a:t>Auffüllen der Eigenkapitallücke auf dem freien  Kapitalmarkt kann unmöglich sein wenn weitere Verluste (z.B. in Finanzkrise 2007ff.) erwartet werden </a:t>
            </a:r>
            <a:r>
              <a:rPr lang="de-DE" sz="1400" dirty="0">
                <a:latin typeface="Arial" panose="020B0604020202020204" pitchFamily="34" charset="0"/>
                <a:cs typeface="Arial" panose="020B0604020202020204" pitchFamily="34" charset="0"/>
                <a:sym typeface="Symbol" panose="05050102010706020507" pitchFamily="18" charset="2"/>
              </a:rPr>
              <a:t> notfalls Staatsbeteiligungen</a:t>
            </a:r>
            <a:endParaRPr lang="de-DE" sz="1400" dirty="0">
              <a:latin typeface="Arial" panose="020B0604020202020204" pitchFamily="34" charset="0"/>
              <a:cs typeface="Arial" panose="020B0604020202020204" pitchFamily="34" charset="0"/>
            </a:endParaRPr>
          </a:p>
        </p:txBody>
      </p:sp>
      <p:sp>
        <p:nvSpPr>
          <p:cNvPr id="33"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34" name="Foliennummernplatzhalter 4"/>
          <p:cNvSpPr>
            <a:spLocks noGrp="1"/>
          </p:cNvSpPr>
          <p:nvPr>
            <p:ph type="sldNum" sz="quarter" idx="11"/>
          </p:nvPr>
        </p:nvSpPr>
        <p:spPr>
          <a:xfrm>
            <a:off x="6457950" y="4767264"/>
            <a:ext cx="2057400" cy="273844"/>
          </a:xfrm>
        </p:spPr>
        <p:txBody>
          <a:bodyPr/>
          <a:lstStyle/>
          <a:p>
            <a:fld id="{141BB277-F8FA-4DE1-9B6F-761B2F2CB2E6}" type="slidenum">
              <a:rPr lang="de-DE" smtClean="0"/>
              <a:t>18</a:t>
            </a:fld>
            <a:endParaRPr lang="de-DE" dirty="0"/>
          </a:p>
        </p:txBody>
      </p:sp>
      <p:sp>
        <p:nvSpPr>
          <p:cNvPr id="19" name="Textfeld 18">
            <a:extLst>
              <a:ext uri="{FF2B5EF4-FFF2-40B4-BE49-F238E27FC236}">
                <a16:creationId xmlns:a16="http://schemas.microsoft.com/office/drawing/2014/main" id="{A76FDE3B-8052-426A-B1A3-78EC90E1C842}"/>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530263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par>
                          <p:cTn id="9" fill="hold" nodeType="afterGroup">
                            <p:stCondLst>
                              <p:cond delay="0"/>
                            </p:stCondLst>
                            <p:childTnLst>
                              <p:par>
                                <p:cTn id="10" presetID="6" presetClass="emph" presetSubtype="0" fill="hold" grpId="0" nodeType="afterEffect">
                                  <p:stCondLst>
                                    <p:cond delay="0"/>
                                  </p:stCondLst>
                                  <p:childTnLst>
                                    <p:animScale>
                                      <p:cBhvr>
                                        <p:cTn id="11" dur="2000" fill="hold"/>
                                        <p:tgtEl>
                                          <p:spTgt spid="30"/>
                                        </p:tgtEl>
                                      </p:cBhvr>
                                      <p:by x="70000" y="7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fill="hold" grpId="5" nodeType="clickEffect">
                                  <p:stCondLst>
                                    <p:cond delay="0"/>
                                  </p:stCondLst>
                                  <p:childTnLst>
                                    <p:animScale>
                                      <p:cBhvr>
                                        <p:cTn id="15" dur="2000" fill="hold"/>
                                        <p:tgtEl>
                                          <p:spTgt spid="22"/>
                                        </p:tgtEl>
                                      </p:cBhvr>
                                      <p:by x="70000" y="70000"/>
                                    </p:animScale>
                                  </p:childTnLst>
                                </p:cTn>
                              </p:par>
                              <p:par>
                                <p:cTn id="16" presetID="1" presetClass="entr" presetSubtype="0" fill="hold"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5" animBg="1"/>
      <p:bldP spid="28" grpId="0"/>
      <p:bldP spid="30"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4"/>
          <p:cNvSpPr>
            <a:spLocks noGrp="1"/>
          </p:cNvSpPr>
          <p:nvPr>
            <p:ph type="title"/>
          </p:nvPr>
        </p:nvSpPr>
        <p:spPr/>
        <p:txBody>
          <a:bodyPr/>
          <a:lstStyle/>
          <a:p>
            <a:r>
              <a:rPr lang="de-DE" altLang="de-DE" dirty="0"/>
              <a:t>Geschäftspolitische </a:t>
            </a:r>
            <a:br>
              <a:rPr lang="de-DE" altLang="de-DE" dirty="0"/>
            </a:br>
            <a:r>
              <a:rPr lang="de-DE" altLang="de-DE" dirty="0"/>
              <a:t>Folgen verschärfter EK-Richtlinien</a:t>
            </a:r>
          </a:p>
        </p:txBody>
      </p:sp>
      <p:sp>
        <p:nvSpPr>
          <p:cNvPr id="20483" name="Inhaltsplatzhalter 5"/>
          <p:cNvSpPr>
            <a:spLocks noGrp="1"/>
          </p:cNvSpPr>
          <p:nvPr>
            <p:ph idx="1"/>
          </p:nvPr>
        </p:nvSpPr>
        <p:spPr>
          <a:xfrm>
            <a:off x="218048" y="1481689"/>
            <a:ext cx="8384345" cy="3394472"/>
          </a:xfrm>
        </p:spPr>
        <p:txBody>
          <a:bodyPr>
            <a:normAutofit/>
          </a:bodyPr>
          <a:lstStyle/>
          <a:p>
            <a:pPr>
              <a:lnSpc>
                <a:spcPct val="100000"/>
              </a:lnSpc>
            </a:pPr>
            <a:r>
              <a:rPr lang="de-DE" altLang="de-DE" dirty="0"/>
              <a:t>Wegen Knappheit von Eigenkapital und zugleich Suche nach hoher Rendite:</a:t>
            </a:r>
          </a:p>
          <a:p>
            <a:pPr lvl="1">
              <a:lnSpc>
                <a:spcPct val="100000"/>
              </a:lnSpc>
            </a:pPr>
            <a:r>
              <a:rPr lang="de-DE" altLang="de-DE" sz="1800" dirty="0"/>
              <a:t>Stärkere Probleme geschwächter Unternehmen und Staaten bei der Kreditsuche</a:t>
            </a:r>
          </a:p>
          <a:p>
            <a:pPr lvl="1">
              <a:lnSpc>
                <a:spcPct val="100000"/>
              </a:lnSpc>
            </a:pPr>
            <a:r>
              <a:rPr lang="de-DE" altLang="de-DE" sz="1800" dirty="0"/>
              <a:t>Präferenz der Staatskredite  vor Unternehmens- und Geschäftsbanken-krediten bei allgemein niedrigen Zinsmargen (vermehrt bei Niedrigzins)</a:t>
            </a:r>
          </a:p>
          <a:p>
            <a:pPr lvl="1">
              <a:lnSpc>
                <a:spcPct val="100000"/>
              </a:lnSpc>
            </a:pPr>
            <a:r>
              <a:rPr lang="de-DE" altLang="de-DE" sz="1800" dirty="0"/>
              <a:t>Präferenz für off-balance-Geschäfte (Beratung, teilweise Investment-Banking und Wertpapierhandel; früher auch „</a:t>
            </a:r>
            <a:r>
              <a:rPr lang="de-DE" altLang="de-DE" sz="1800" dirty="0" err="1"/>
              <a:t>special</a:t>
            </a:r>
            <a:r>
              <a:rPr lang="de-DE" altLang="de-DE" sz="1800" dirty="0"/>
              <a:t> </a:t>
            </a:r>
            <a:r>
              <a:rPr lang="de-DE" altLang="de-DE" sz="1800" dirty="0" err="1"/>
              <a:t>purpose</a:t>
            </a:r>
            <a:r>
              <a:rPr lang="de-DE" altLang="de-DE" sz="1800" dirty="0"/>
              <a:t> </a:t>
            </a:r>
            <a:r>
              <a:rPr lang="de-DE" altLang="de-DE" sz="1800" dirty="0" err="1"/>
              <a:t>vehicles</a:t>
            </a:r>
            <a:r>
              <a:rPr lang="de-DE" altLang="de-DE" sz="1800" dirty="0"/>
              <a:t>“ der deutschen Banken zu Kauf und Verwaltung amerikanischer </a:t>
            </a:r>
            <a:r>
              <a:rPr lang="de-DE" altLang="de-DE" sz="1800" dirty="0" err="1"/>
              <a:t>Subprime-Loans</a:t>
            </a:r>
            <a:r>
              <a:rPr lang="de-DE" altLang="de-DE" sz="1800" dirty="0"/>
              <a:t> bzw. deren Derivaten) und Immobilien gegenüber normalem Kreditgeschäft</a:t>
            </a:r>
          </a:p>
        </p:txBody>
      </p:sp>
      <p:sp>
        <p:nvSpPr>
          <p:cNvPr id="4"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5" name="Foliennummernplatzhalter 4"/>
          <p:cNvSpPr>
            <a:spLocks noGrp="1"/>
          </p:cNvSpPr>
          <p:nvPr>
            <p:ph type="sldNum" sz="quarter" idx="11"/>
          </p:nvPr>
        </p:nvSpPr>
        <p:spPr>
          <a:xfrm>
            <a:off x="6457950" y="4767264"/>
            <a:ext cx="2057400" cy="273844"/>
          </a:xfrm>
        </p:spPr>
        <p:txBody>
          <a:bodyPr/>
          <a:lstStyle/>
          <a:p>
            <a:fld id="{4534A1E0-498A-4C3F-9DE1-6B2605E97B2C}" type="slidenum">
              <a:rPr lang="de-DE" smtClean="0"/>
              <a:t>19</a:t>
            </a:fld>
            <a:endParaRPr lang="de-DE" dirty="0"/>
          </a:p>
        </p:txBody>
      </p:sp>
      <p:sp>
        <p:nvSpPr>
          <p:cNvPr id="6" name="Textfeld 5">
            <a:extLst>
              <a:ext uri="{FF2B5EF4-FFF2-40B4-BE49-F238E27FC236}">
                <a16:creationId xmlns:a16="http://schemas.microsoft.com/office/drawing/2014/main" id="{EEE942E7-B139-4106-84BA-9EB358D0FAAA}"/>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355609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2385463158"/>
              </p:ext>
            </p:extLst>
          </p:nvPr>
        </p:nvGraphicFramePr>
        <p:xfrm>
          <a:off x="628650" y="442361"/>
          <a:ext cx="7886700" cy="4114800"/>
        </p:xfrm>
        <a:graphic>
          <a:graphicData uri="http://schemas.openxmlformats.org/drawingml/2006/table">
            <a:tbl>
              <a:tblPr firstRow="1" bandRow="1">
                <a:tableStyleId>{5C22544A-7EE6-4342-B048-85BDC9FD1C3A}</a:tableStyleId>
              </a:tblPr>
              <a:tblGrid>
                <a:gridCol w="7196759">
                  <a:extLst>
                    <a:ext uri="{9D8B030D-6E8A-4147-A177-3AD203B41FA5}">
                      <a16:colId xmlns:a16="http://schemas.microsoft.com/office/drawing/2014/main" val="20000"/>
                    </a:ext>
                  </a:extLst>
                </a:gridCol>
                <a:gridCol w="689941">
                  <a:extLst>
                    <a:ext uri="{9D8B030D-6E8A-4147-A177-3AD203B41FA5}">
                      <a16:colId xmlns:a16="http://schemas.microsoft.com/office/drawing/2014/main" val="20001"/>
                    </a:ext>
                  </a:extLst>
                </a:gridCol>
              </a:tblGrid>
              <a:tr h="370840">
                <a:tc gridSpan="2">
                  <a:txBody>
                    <a:bodyPr/>
                    <a:lstStyle/>
                    <a:p>
                      <a:pPr algn="ctr"/>
                      <a:r>
                        <a:rPr lang="de-DE" sz="1800" dirty="0">
                          <a:latin typeface="Arial" panose="020B0604020202020204" pitchFamily="34" charset="0"/>
                          <a:cs typeface="Arial" panose="020B0604020202020204" pitchFamily="34" charset="0"/>
                        </a:rPr>
                        <a:t>Inhaltsübersicht</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r>
                        <a:rPr lang="de-DE" sz="1400" dirty="0">
                          <a:latin typeface="Arial" panose="020B0604020202020204" pitchFamily="34" charset="0"/>
                          <a:cs typeface="Arial" panose="020B0604020202020204" pitchFamily="34" charset="0"/>
                        </a:rPr>
                        <a:t>Wie arbeiten Banken</a:t>
                      </a:r>
                    </a:p>
                  </a:txBody>
                  <a:tcPr/>
                </a:tc>
                <a:tc>
                  <a:txBody>
                    <a:bodyPr/>
                    <a:lstStyle/>
                    <a:p>
                      <a:pPr algn="r"/>
                      <a:r>
                        <a:rPr lang="de-DE" sz="1400" dirty="0">
                          <a:latin typeface="Arial" panose="020B0604020202020204" pitchFamily="34" charset="0"/>
                          <a:cs typeface="Arial" panose="020B0604020202020204" pitchFamily="34" charset="0"/>
                          <a:hlinkClick r:id="rId2" action="ppaction://hlinksldjump"/>
                        </a:rPr>
                        <a:t>3</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de-DE" sz="1400" dirty="0">
                          <a:latin typeface="Arial" panose="020B0604020202020204" pitchFamily="34" charset="0"/>
                          <a:cs typeface="Arial" panose="020B0604020202020204" pitchFamily="34" charset="0"/>
                        </a:rPr>
                        <a:t>Geschäftsbanken und ihr Eigenkapital</a:t>
                      </a:r>
                    </a:p>
                  </a:txBody>
                  <a:tcPr/>
                </a:tc>
                <a:tc>
                  <a:txBody>
                    <a:bodyPr/>
                    <a:lstStyle/>
                    <a:p>
                      <a:pPr algn="r"/>
                      <a:r>
                        <a:rPr lang="de-DE" sz="1400" dirty="0">
                          <a:latin typeface="Arial" panose="020B0604020202020204" pitchFamily="34" charset="0"/>
                          <a:cs typeface="Arial" panose="020B0604020202020204" pitchFamily="34" charset="0"/>
                          <a:hlinkClick r:id="rId3" action="ppaction://hlinksldjump"/>
                        </a:rPr>
                        <a:t>13</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de-DE" sz="1400" dirty="0">
                          <a:latin typeface="Arial" panose="020B0604020202020204" pitchFamily="34" charset="0"/>
                          <a:cs typeface="Arial" panose="020B0604020202020204" pitchFamily="34" charset="0"/>
                        </a:rPr>
                        <a:t>Geschäftsbanken und Refinanzierungskosten</a:t>
                      </a:r>
                    </a:p>
                  </a:txBody>
                  <a:tcPr/>
                </a:tc>
                <a:tc>
                  <a:txBody>
                    <a:bodyPr/>
                    <a:lstStyle/>
                    <a:p>
                      <a:pPr algn="r"/>
                      <a:r>
                        <a:rPr lang="de-DE" sz="1400" dirty="0">
                          <a:latin typeface="Arial" panose="020B0604020202020204" pitchFamily="34" charset="0"/>
                          <a:cs typeface="Arial" panose="020B0604020202020204" pitchFamily="34" charset="0"/>
                          <a:hlinkClick r:id="rId4" action="ppaction://hlinksldjump"/>
                        </a:rPr>
                        <a:t>20</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de-DE" sz="1400" dirty="0">
                          <a:latin typeface="Arial" panose="020B0604020202020204" pitchFamily="34" charset="0"/>
                          <a:cs typeface="Arial" panose="020B0604020202020204" pitchFamily="34" charset="0"/>
                        </a:rPr>
                        <a:t>Elemente des Risikomanagements einer</a:t>
                      </a:r>
                      <a:r>
                        <a:rPr lang="de-DE" sz="1400" baseline="0" dirty="0">
                          <a:latin typeface="Arial" panose="020B0604020202020204" pitchFamily="34" charset="0"/>
                          <a:cs typeface="Arial" panose="020B0604020202020204" pitchFamily="34" charset="0"/>
                        </a:rPr>
                        <a:t> Geschäftsbank</a:t>
                      </a:r>
                    </a:p>
                    <a:p>
                      <a:r>
                        <a:rPr lang="de-DE" sz="1400" dirty="0">
                          <a:latin typeface="Arial" panose="020B0604020202020204" pitchFamily="34" charset="0"/>
                          <a:cs typeface="Arial" panose="020B0604020202020204" pitchFamily="34" charset="0"/>
                        </a:rPr>
                        <a:t>	- Portfoliomanagement</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	- Liquiditätsmanagement</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	- Ertragsmanagement</a:t>
                      </a:r>
                    </a:p>
                  </a:txBody>
                  <a:tcPr/>
                </a:tc>
                <a:tc>
                  <a:txBody>
                    <a:bodyPr/>
                    <a:lstStyle/>
                    <a:p>
                      <a:pPr algn="r"/>
                      <a:r>
                        <a:rPr lang="de-DE" sz="1400" dirty="0">
                          <a:latin typeface="Arial" panose="020B0604020202020204" pitchFamily="34" charset="0"/>
                          <a:cs typeface="Arial" panose="020B0604020202020204" pitchFamily="34" charset="0"/>
                          <a:hlinkClick r:id="rId5" action="ppaction://hlinksldjump"/>
                        </a:rPr>
                        <a:t>34</a:t>
                      </a:r>
                      <a:br>
                        <a:rPr lang="de-DE" sz="14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hlinkClick r:id="rId6" action="ppaction://hlinksldjump"/>
                        </a:rPr>
                        <a:t>36</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hlinkClick r:id="rId7" action="ppaction://hlinksldjump"/>
                        </a:rPr>
                        <a:t>47</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hlinkClick r:id="rId8" action="ppaction://hlinksldjump"/>
                        </a:rPr>
                        <a:t>49</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de-DE" sz="1400" dirty="0">
                          <a:latin typeface="Arial" panose="020B0604020202020204" pitchFamily="34" charset="0"/>
                          <a:cs typeface="Arial" panose="020B0604020202020204" pitchFamily="34" charset="0"/>
                        </a:rPr>
                        <a:t>Geldschöpfung der Geschäftsbanken</a:t>
                      </a:r>
                    </a:p>
                  </a:txBody>
                  <a:tcPr/>
                </a:tc>
                <a:tc>
                  <a:txBody>
                    <a:bodyPr/>
                    <a:lstStyle/>
                    <a:p>
                      <a:pPr algn="r"/>
                      <a:r>
                        <a:rPr lang="de-DE" sz="1400" dirty="0">
                          <a:latin typeface="Arial" panose="020B0604020202020204" pitchFamily="34" charset="0"/>
                          <a:cs typeface="Arial" panose="020B0604020202020204" pitchFamily="34" charset="0"/>
                          <a:hlinkClick r:id="rId9" action="ppaction://hlinksldjump"/>
                        </a:rPr>
                        <a:t>55</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de-DE" sz="1400" dirty="0">
                          <a:latin typeface="Arial" panose="020B0604020202020204" pitchFamily="34" charset="0"/>
                          <a:cs typeface="Arial" panose="020B0604020202020204" pitchFamily="34" charset="0"/>
                        </a:rPr>
                        <a:t>Werkzeuge der Zentralbank und ihre Wirkung</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	- Leitzinsen</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	- Geldversorgung der Geschäftsbanken</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	- Mindestreserve</a:t>
                      </a:r>
                    </a:p>
                  </a:txBody>
                  <a:tcPr/>
                </a:tc>
                <a:tc>
                  <a:txBody>
                    <a:bodyPr/>
                    <a:lstStyle/>
                    <a:p>
                      <a:pPr algn="r"/>
                      <a:r>
                        <a:rPr lang="de-DE" sz="1400" dirty="0">
                          <a:latin typeface="Arial" panose="020B0604020202020204" pitchFamily="34" charset="0"/>
                          <a:cs typeface="Arial" panose="020B0604020202020204" pitchFamily="34" charset="0"/>
                          <a:hlinkClick r:id="rId10" action="ppaction://hlinksldjump"/>
                        </a:rPr>
                        <a:t>59</a:t>
                      </a:r>
                      <a:br>
                        <a:rPr lang="de-DE" sz="14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hlinkClick r:id="rId11" action="ppaction://hlinksldjump"/>
                        </a:rPr>
                        <a:t>60</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hlinkClick r:id="rId12" action="ppaction://hlinksldjump"/>
                        </a:rPr>
                        <a:t>73</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hlinkClick r:id="rId13" action="ppaction://hlinksldjump"/>
                        </a:rPr>
                        <a:t>81</a:t>
                      </a:r>
                      <a:endParaRPr lang="de-D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de-DE" sz="1400" dirty="0">
                          <a:latin typeface="Arial" panose="020B0604020202020204" pitchFamily="34" charset="0"/>
                          <a:cs typeface="Arial" panose="020B0604020202020204" pitchFamily="34" charset="0"/>
                        </a:rPr>
                        <a:t>Fazit</a:t>
                      </a:r>
                    </a:p>
                  </a:txBody>
                  <a:tcPr/>
                </a:tc>
                <a:tc>
                  <a:txBody>
                    <a:bodyPr/>
                    <a:lstStyle/>
                    <a:p>
                      <a:pPr algn="r"/>
                      <a:r>
                        <a:rPr lang="de-DE" sz="1400" dirty="0">
                          <a:latin typeface="Arial" panose="020B0604020202020204" pitchFamily="34" charset="0"/>
                          <a:cs typeface="Arial" panose="020B0604020202020204" pitchFamily="34" charset="0"/>
                          <a:hlinkClick r:id="rId14" action="ppaction://hlinksldjump"/>
                        </a:rPr>
                        <a:t>86</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4" name="Fußzeilenplatzhalter 3"/>
          <p:cNvSpPr>
            <a:spLocks noGrp="1"/>
          </p:cNvSpPr>
          <p:nvPr>
            <p:ph type="ftr" sz="quarter" idx="10"/>
          </p:nvPr>
        </p:nvSpPr>
        <p:spPr/>
        <p:txBody>
          <a:bodyPr/>
          <a:lstStyle/>
          <a:p>
            <a:r>
              <a:rPr lang="de-DE" dirty="0"/>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2</a:t>
            </a:fld>
            <a:endParaRPr lang="de-DE"/>
          </a:p>
        </p:txBody>
      </p:sp>
      <p:sp>
        <p:nvSpPr>
          <p:cNvPr id="2" name="Geschweifte Klammer rechts 1">
            <a:extLst>
              <a:ext uri="{FF2B5EF4-FFF2-40B4-BE49-F238E27FC236}">
                <a16:creationId xmlns:a16="http://schemas.microsoft.com/office/drawing/2014/main" id="{513A85E1-B333-4812-B9DA-97696EC136FD}"/>
              </a:ext>
            </a:extLst>
          </p:cNvPr>
          <p:cNvSpPr/>
          <p:nvPr/>
        </p:nvSpPr>
        <p:spPr>
          <a:xfrm>
            <a:off x="4926842" y="1214651"/>
            <a:ext cx="211540" cy="1630907"/>
          </a:xfrm>
          <a:prstGeom prst="rightBrace">
            <a:avLst>
              <a:gd name="adj1" fmla="val 8333"/>
              <a:gd name="adj2" fmla="val 5251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 name="Textfeld 2">
            <a:extLst>
              <a:ext uri="{FF2B5EF4-FFF2-40B4-BE49-F238E27FC236}">
                <a16:creationId xmlns:a16="http://schemas.microsoft.com/office/drawing/2014/main" id="{60C63370-1153-4C66-A8CE-B616C83BE5A8}"/>
              </a:ext>
            </a:extLst>
          </p:cNvPr>
          <p:cNvSpPr txBox="1"/>
          <p:nvPr/>
        </p:nvSpPr>
        <p:spPr>
          <a:xfrm>
            <a:off x="5261212" y="1962498"/>
            <a:ext cx="1808328" cy="276999"/>
          </a:xfrm>
          <a:prstGeom prst="rect">
            <a:avLst/>
          </a:prstGeom>
          <a:noFill/>
        </p:spPr>
        <p:txBody>
          <a:bodyPr wrap="square" lIns="0" tIns="0" rIns="0" bIns="0" rtlCol="0">
            <a:spAutoFit/>
          </a:bodyPr>
          <a:lstStyle/>
          <a:p>
            <a:r>
              <a:rPr lang="de-DE" sz="1800" dirty="0">
                <a:solidFill>
                  <a:srgbClr val="FF0000"/>
                </a:solidFill>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1066174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Geschäftsbanken und Refinanzierungskosten</a:t>
            </a:r>
          </a:p>
        </p:txBody>
      </p:sp>
      <p:sp>
        <p:nvSpPr>
          <p:cNvPr id="5" name="Textplatzhalter 4"/>
          <p:cNvSpPr>
            <a:spLocks noGrp="1"/>
          </p:cNvSpPr>
          <p:nvPr>
            <p:ph type="body" idx="1"/>
          </p:nvPr>
        </p:nvSpPr>
        <p:spPr/>
        <p:txBody>
          <a:bodyPr/>
          <a:lstStyle/>
          <a:p>
            <a:endParaRPr lang="de-DE"/>
          </a:p>
        </p:txBody>
      </p:sp>
      <p:sp>
        <p:nvSpPr>
          <p:cNvPr id="2" name="Fußzeilenplatzhalter 1"/>
          <p:cNvSpPr>
            <a:spLocks noGrp="1"/>
          </p:cNvSpPr>
          <p:nvPr>
            <p:ph type="ftr" sz="quarter" idx="10"/>
          </p:nvPr>
        </p:nvSpPr>
        <p:spPr/>
        <p:txBody>
          <a:bodyPr/>
          <a:lstStyle/>
          <a:p>
            <a:r>
              <a:rPr lang="de-DE"/>
              <a:t>© Anselm Dohle-Beltinger 2020</a:t>
            </a:r>
          </a:p>
        </p:txBody>
      </p:sp>
      <p:sp>
        <p:nvSpPr>
          <p:cNvPr id="3" name="Foliennummernplatzhalter 2"/>
          <p:cNvSpPr>
            <a:spLocks noGrp="1"/>
          </p:cNvSpPr>
          <p:nvPr>
            <p:ph type="sldNum" sz="quarter" idx="11"/>
          </p:nvPr>
        </p:nvSpPr>
        <p:spPr/>
        <p:txBody>
          <a:bodyPr/>
          <a:lstStyle/>
          <a:p>
            <a:fld id="{776BAF4D-FE96-443E-837B-4E3013AE95A4}" type="slidenum">
              <a:rPr lang="de-DE" smtClean="0"/>
              <a:t>20</a:t>
            </a:fld>
            <a:endParaRPr lang="de-DE"/>
          </a:p>
        </p:txBody>
      </p:sp>
    </p:spTree>
    <p:extLst>
      <p:ext uri="{BB962C8B-B14F-4D97-AF65-F5344CB8AC3E}">
        <p14:creationId xmlns:p14="http://schemas.microsoft.com/office/powerpoint/2010/main" val="323016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Grundlage der Refinanzierungskosten</a:t>
            </a:r>
          </a:p>
        </p:txBody>
      </p:sp>
      <p:sp>
        <p:nvSpPr>
          <p:cNvPr id="7" name="Inhaltsplatzhalter 6"/>
          <p:cNvSpPr>
            <a:spLocks noGrp="1"/>
          </p:cNvSpPr>
          <p:nvPr>
            <p:ph idx="1"/>
          </p:nvPr>
        </p:nvSpPr>
        <p:spPr>
          <a:xfrm>
            <a:off x="628650" y="1369218"/>
            <a:ext cx="7886700" cy="3586240"/>
          </a:xfrm>
        </p:spPr>
        <p:txBody>
          <a:bodyPr>
            <a:normAutofit fontScale="85000" lnSpcReduction="20000"/>
          </a:bodyPr>
          <a:lstStyle/>
          <a:p>
            <a:pPr>
              <a:lnSpc>
                <a:spcPct val="110000"/>
              </a:lnSpc>
            </a:pPr>
            <a:r>
              <a:rPr lang="de-DE" dirty="0"/>
              <a:t>Die Kreditzinsen (</a:t>
            </a:r>
            <a:r>
              <a:rPr lang="de-DE" dirty="0">
                <a:sym typeface="Symbol" panose="05050102010706020507" pitchFamily="18" charset="2"/>
              </a:rPr>
              <a:t>VKP)</a:t>
            </a:r>
            <a:r>
              <a:rPr lang="de-DE" dirty="0"/>
              <a:t>, die Banken verlangen, basieren v.a. auf dem Einkaufspreis der Passiva (s. </a:t>
            </a:r>
            <a:r>
              <a:rPr lang="de-DE" dirty="0">
                <a:hlinkClick r:id="rId2" action="ppaction://hlinksldjump"/>
              </a:rPr>
              <a:t>6</a:t>
            </a:r>
            <a:r>
              <a:rPr lang="de-DE" dirty="0"/>
              <a:t>), den Refinanzierungskosten (</a:t>
            </a:r>
            <a:r>
              <a:rPr lang="de-DE" dirty="0">
                <a:sym typeface="Symbol" panose="05050102010706020507" pitchFamily="18" charset="2"/>
              </a:rPr>
              <a:t>EKP)</a:t>
            </a:r>
          </a:p>
          <a:p>
            <a:pPr>
              <a:lnSpc>
                <a:spcPct val="110000"/>
              </a:lnSpc>
            </a:pPr>
            <a:r>
              <a:rPr lang="de-DE" dirty="0">
                <a:sym typeface="Symbol" panose="05050102010706020507" pitchFamily="18" charset="2"/>
              </a:rPr>
              <a:t>Refinanzierung erfolgt mit Mischung von Fremd- und Eigenkapital</a:t>
            </a:r>
            <a:endParaRPr lang="de-DE" dirty="0"/>
          </a:p>
          <a:p>
            <a:pPr>
              <a:lnSpc>
                <a:spcPct val="110000"/>
              </a:lnSpc>
            </a:pPr>
            <a:r>
              <a:rPr lang="de-DE" dirty="0"/>
              <a:t>Preis für Fremdkapital hängt v.a. ab vom Risikogehalt des Portfolios und dem Marktzins </a:t>
            </a:r>
          </a:p>
          <a:p>
            <a:pPr lvl="1">
              <a:lnSpc>
                <a:spcPct val="110000"/>
              </a:lnSpc>
            </a:pPr>
            <a:r>
              <a:rPr lang="de-DE" dirty="0"/>
              <a:t>Den Risikogehalt versucht man mittels Ratings zu erfassen (s. </a:t>
            </a:r>
            <a:r>
              <a:rPr lang="de-DE" dirty="0">
                <a:hlinkClick r:id="rId3" action="ppaction://hlinksldjump"/>
              </a:rPr>
              <a:t>15</a:t>
            </a:r>
            <a:r>
              <a:rPr lang="de-DE" dirty="0"/>
              <a:t>)</a:t>
            </a:r>
          </a:p>
          <a:p>
            <a:pPr lvl="1">
              <a:lnSpc>
                <a:spcPct val="110000"/>
              </a:lnSpc>
            </a:pPr>
            <a:r>
              <a:rPr lang="de-DE" dirty="0"/>
              <a:t>Der Marktzins wird wesentlich bestimmt durch die Zentralbank (und diese wiederum von der Inflationsrate, die die Zinspolitik der ZB beeinflusst)</a:t>
            </a:r>
          </a:p>
          <a:p>
            <a:pPr>
              <a:lnSpc>
                <a:spcPct val="110000"/>
              </a:lnSpc>
            </a:pPr>
            <a:r>
              <a:rPr lang="de-DE" dirty="0"/>
              <a:t>Hinzu kommen Kosten für Eigenkapital (erwartete Rendite aus Gewinnausschüttungen und Wertzuwächsen muss abzüglich Risiko konkurrenzfähig sein mit alternativen Geldanlagen)</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21</a:t>
            </a:fld>
            <a:endParaRPr lang="de-DE" dirty="0"/>
          </a:p>
        </p:txBody>
      </p:sp>
      <p:sp>
        <p:nvSpPr>
          <p:cNvPr id="8" name="Textfeld 7">
            <a:extLst>
              <a:ext uri="{FF2B5EF4-FFF2-40B4-BE49-F238E27FC236}">
                <a16:creationId xmlns:a16="http://schemas.microsoft.com/office/drawing/2014/main" id="{ACD74A24-4F8B-4856-9B3C-FC332862D565}"/>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330099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ieren 27"/>
          <p:cNvGrpSpPr/>
          <p:nvPr/>
        </p:nvGrpSpPr>
        <p:grpSpPr>
          <a:xfrm>
            <a:off x="4889680" y="21989"/>
            <a:ext cx="4250396" cy="2411282"/>
            <a:chOff x="4889680" y="21989"/>
            <a:chExt cx="4250396" cy="2411282"/>
          </a:xfrm>
        </p:grpSpPr>
        <p:grpSp>
          <p:nvGrpSpPr>
            <p:cNvPr id="25" name="Gruppieren 24"/>
            <p:cNvGrpSpPr/>
            <p:nvPr/>
          </p:nvGrpSpPr>
          <p:grpSpPr>
            <a:xfrm>
              <a:off x="4889680" y="21989"/>
              <a:ext cx="4250396" cy="2411282"/>
              <a:chOff x="4889680" y="21989"/>
              <a:chExt cx="4250396" cy="2411282"/>
            </a:xfrm>
          </p:grpSpPr>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89680" y="21989"/>
                <a:ext cx="4250396" cy="241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Gerader Verbinder 21"/>
              <p:cNvCxnSpPr/>
              <p:nvPr/>
            </p:nvCxnSpPr>
            <p:spPr>
              <a:xfrm flipH="1">
                <a:off x="6361043" y="311426"/>
                <a:ext cx="6627" cy="18379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6457950" y="351183"/>
                <a:ext cx="926308"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a:t>
                </a:r>
              </a:p>
            </p:txBody>
          </p:sp>
          <p:sp>
            <p:nvSpPr>
              <p:cNvPr id="24" name="Textfeld 23"/>
              <p:cNvSpPr txBox="1"/>
              <p:nvPr/>
            </p:nvSpPr>
            <p:spPr>
              <a:xfrm>
                <a:off x="5555181" y="356513"/>
                <a:ext cx="926308"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DM etc.</a:t>
                </a:r>
              </a:p>
            </p:txBody>
          </p:sp>
        </p:grpSp>
        <p:sp>
          <p:nvSpPr>
            <p:cNvPr id="26" name="Textfeld 25"/>
            <p:cNvSpPr txBox="1"/>
            <p:nvPr/>
          </p:nvSpPr>
          <p:spPr>
            <a:xfrm>
              <a:off x="6367670" y="949806"/>
              <a:ext cx="1118980"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1994-2009</a:t>
              </a:r>
            </a:p>
          </p:txBody>
        </p:sp>
      </p:gr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22</a:t>
            </a:fld>
            <a:endParaRPr lang="de-DE"/>
          </a:p>
        </p:txBody>
      </p:sp>
      <p:graphicFrame>
        <p:nvGraphicFramePr>
          <p:cNvPr id="8" name="Objekt 7"/>
          <p:cNvGraphicFramePr>
            <a:graphicFrameLocks noChangeAspect="1"/>
          </p:cNvGraphicFramePr>
          <p:nvPr>
            <p:extLst>
              <p:ext uri="{D42A27DB-BD31-4B8C-83A1-F6EECF244321}">
                <p14:modId xmlns:p14="http://schemas.microsoft.com/office/powerpoint/2010/main" val="385814506"/>
              </p:ext>
            </p:extLst>
          </p:nvPr>
        </p:nvGraphicFramePr>
        <p:xfrm>
          <a:off x="0" y="-12700"/>
          <a:ext cx="3051175" cy="4189413"/>
        </p:xfrm>
        <a:graphic>
          <a:graphicData uri="http://schemas.openxmlformats.org/presentationml/2006/ole">
            <mc:AlternateContent xmlns:mc="http://schemas.openxmlformats.org/markup-compatibility/2006">
              <mc:Choice xmlns:v="urn:schemas-microsoft-com:vml" Requires="v">
                <p:oleObj spid="_x0000_s2120" name="Worksheet" r:id="rId4" imgW="3905492" imgH="5810034" progId="Excel.Sheet.12">
                  <p:embed/>
                </p:oleObj>
              </mc:Choice>
              <mc:Fallback>
                <p:oleObj name="Worksheet" r:id="rId4" imgW="3905492" imgH="5810034" progId="Excel.Sheet.12">
                  <p:embed/>
                  <p:pic>
                    <p:nvPicPr>
                      <p:cNvPr id="0" name=""/>
                      <p:cNvPicPr/>
                      <p:nvPr/>
                    </p:nvPicPr>
                    <p:blipFill>
                      <a:blip r:embed="rId5"/>
                      <a:stretch>
                        <a:fillRect/>
                      </a:stretch>
                    </p:blipFill>
                    <p:spPr>
                      <a:xfrm>
                        <a:off x="0" y="-12700"/>
                        <a:ext cx="3051175" cy="4189413"/>
                      </a:xfrm>
                      <a:prstGeom prst="rect">
                        <a:avLst/>
                      </a:prstGeom>
                      <a:solidFill>
                        <a:schemeClr val="bg1"/>
                      </a:solidFill>
                    </p:spPr>
                  </p:pic>
                </p:oleObj>
              </mc:Fallback>
            </mc:AlternateContent>
          </a:graphicData>
        </a:graphic>
      </p:graphicFrame>
      <p:sp>
        <p:nvSpPr>
          <p:cNvPr id="19" name="Textfeld 18"/>
          <p:cNvSpPr txBox="1"/>
          <p:nvPr/>
        </p:nvSpPr>
        <p:spPr>
          <a:xfrm>
            <a:off x="868499" y="4265859"/>
            <a:ext cx="3312695" cy="692497"/>
          </a:xfrm>
          <a:prstGeom prst="rect">
            <a:avLst/>
          </a:prstGeom>
          <a:noFill/>
        </p:spPr>
        <p:txBody>
          <a:bodyPr wrap="square" lIns="0" tIns="0" rIns="0" bIns="0" rtlCol="0">
            <a:spAutoFit/>
          </a:bodyPr>
          <a:lstStyle/>
          <a:p>
            <a:r>
              <a:rPr lang="de-DE" sz="900" dirty="0">
                <a:latin typeface="Arial" panose="020B0604020202020204" pitchFamily="34" charset="0"/>
                <a:cs typeface="Arial" panose="020B0604020202020204" pitchFamily="34" charset="0"/>
              </a:rPr>
              <a:t>Quellen (Datenstand 11.04.2020): </a:t>
            </a:r>
            <a:br>
              <a:rPr lang="de-DE" sz="900" dirty="0">
                <a:latin typeface="Arial" panose="020B0604020202020204" pitchFamily="34" charset="0"/>
                <a:cs typeface="Arial" panose="020B0604020202020204" pitchFamily="34" charset="0"/>
              </a:rPr>
            </a:br>
            <a:r>
              <a:rPr lang="de-DE" sz="900" dirty="0">
                <a:latin typeface="Arial" panose="020B0604020202020204" pitchFamily="34" charset="0"/>
                <a:cs typeface="Arial" panose="020B0604020202020204" pitchFamily="34" charset="0"/>
              </a:rPr>
              <a:t>Grafiken: Financial Times ft.com </a:t>
            </a:r>
            <a:r>
              <a:rPr lang="de-DE" sz="900" dirty="0">
                <a:latin typeface="Arial" panose="020B0604020202020204" pitchFamily="34" charset="0"/>
                <a:cs typeface="Arial" panose="020B0604020202020204" pitchFamily="34" charset="0"/>
                <a:hlinkClick r:id="rId6"/>
              </a:rPr>
              <a:t>1</a:t>
            </a:r>
            <a:r>
              <a:rPr lang="de-DE" sz="900" dirty="0">
                <a:latin typeface="Arial" panose="020B0604020202020204" pitchFamily="34" charset="0"/>
                <a:cs typeface="Arial" panose="020B0604020202020204" pitchFamily="34" charset="0"/>
              </a:rPr>
              <a:t>, </a:t>
            </a:r>
            <a:r>
              <a:rPr lang="de-DE" sz="900" dirty="0">
                <a:latin typeface="Arial" panose="020B0604020202020204" pitchFamily="34" charset="0"/>
                <a:cs typeface="Arial" panose="020B0604020202020204" pitchFamily="34" charset="0"/>
                <a:hlinkClick r:id="rId7"/>
              </a:rPr>
              <a:t>2</a:t>
            </a:r>
            <a:br>
              <a:rPr lang="de-DE" sz="900" dirty="0">
                <a:latin typeface="Arial" panose="020B0604020202020204" pitchFamily="34" charset="0"/>
                <a:cs typeface="Arial" panose="020B0604020202020204" pitchFamily="34" charset="0"/>
              </a:rPr>
            </a:br>
            <a:r>
              <a:rPr lang="de-DE" sz="900" dirty="0">
                <a:latin typeface="Arial" panose="020B0604020202020204" pitchFamily="34" charset="0"/>
                <a:cs typeface="Arial" panose="020B0604020202020204" pitchFamily="34" charset="0"/>
              </a:rPr>
              <a:t>Tabelle: </a:t>
            </a:r>
            <a:r>
              <a:rPr lang="de-DE" sz="900" dirty="0">
                <a:latin typeface="Arial" panose="020B0604020202020204" pitchFamily="34" charset="0"/>
                <a:cs typeface="Arial" panose="020B0604020202020204" pitchFamily="34" charset="0"/>
                <a:hlinkClick r:id="rId8"/>
              </a:rPr>
              <a:t>reuters.com</a:t>
            </a:r>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Aktuelle Ratings: </a:t>
            </a:r>
            <a:r>
              <a:rPr lang="de-DE" sz="900" dirty="0">
                <a:latin typeface="Arial" panose="020B0604020202020204" pitchFamily="34" charset="0"/>
                <a:cs typeface="Arial" panose="020B0604020202020204" pitchFamily="34" charset="0"/>
                <a:hlinkClick r:id="rId9"/>
              </a:rPr>
              <a:t>tradingeconomics.com</a:t>
            </a:r>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Renditen: </a:t>
            </a:r>
            <a:r>
              <a:rPr lang="de-DE" sz="900" dirty="0">
                <a:latin typeface="Arial" panose="020B0604020202020204" pitchFamily="34" charset="0"/>
                <a:cs typeface="Arial" panose="020B0604020202020204" pitchFamily="34" charset="0"/>
                <a:hlinkClick r:id="rId10"/>
              </a:rPr>
              <a:t>bloomberg.com</a:t>
            </a:r>
            <a:r>
              <a:rPr lang="de-DE" sz="900" dirty="0">
                <a:latin typeface="Arial" panose="020B0604020202020204" pitchFamily="34" charset="0"/>
                <a:cs typeface="Arial" panose="020B0604020202020204" pitchFamily="34" charset="0"/>
              </a:rPr>
              <a:t>; </a:t>
            </a:r>
            <a:r>
              <a:rPr lang="de-DE" sz="900" dirty="0">
                <a:latin typeface="Arial" panose="020B0604020202020204" pitchFamily="34" charset="0"/>
                <a:cs typeface="Arial" panose="020B0604020202020204" pitchFamily="34" charset="0"/>
                <a:hlinkClick r:id="rId11"/>
              </a:rPr>
              <a:t>EZB</a:t>
            </a:r>
            <a:r>
              <a:rPr lang="de-DE" sz="900" dirty="0">
                <a:latin typeface="Arial" panose="020B0604020202020204" pitchFamily="34" charset="0"/>
                <a:cs typeface="Arial" panose="020B0604020202020204" pitchFamily="34" charset="0"/>
              </a:rPr>
              <a:t> </a:t>
            </a:r>
            <a:r>
              <a:rPr lang="de-DE" sz="900" dirty="0">
                <a:solidFill>
                  <a:srgbClr val="FF0000"/>
                </a:solidFill>
                <a:latin typeface="Arial" panose="020B0604020202020204" pitchFamily="34" charset="0"/>
                <a:cs typeface="Arial" panose="020B0604020202020204" pitchFamily="34" charset="0"/>
              </a:rPr>
              <a:t>per 07/23</a:t>
            </a:r>
          </a:p>
        </p:txBody>
      </p:sp>
      <p:sp>
        <p:nvSpPr>
          <p:cNvPr id="15" name="Textfeld 14"/>
          <p:cNvSpPr txBox="1"/>
          <p:nvPr/>
        </p:nvSpPr>
        <p:spPr>
          <a:xfrm>
            <a:off x="3131218" y="2671193"/>
            <a:ext cx="1758462" cy="430887"/>
          </a:xfrm>
          <a:prstGeom prst="rect">
            <a:avLst/>
          </a:prstGeom>
          <a:noFill/>
        </p:spPr>
        <p:txBody>
          <a:bodyPr wrap="square" lIns="0" tIns="0" rIns="0" bIns="0" rtlCol="0">
            <a:spAutoFit/>
          </a:bodyPr>
          <a:lstStyle/>
          <a:p>
            <a:r>
              <a:rPr lang="de-DE" sz="1400" dirty="0">
                <a:solidFill>
                  <a:srgbClr val="0070C0"/>
                </a:solidFill>
                <a:latin typeface="Arial" panose="020B0604020202020204" pitchFamily="34" charset="0"/>
                <a:cs typeface="Arial" panose="020B0604020202020204" pitchFamily="34" charset="0"/>
              </a:rPr>
              <a:t>Blaue Zahl: Rendite für 10 Jahre in % p.a.</a:t>
            </a:r>
          </a:p>
        </p:txBody>
      </p:sp>
      <p:sp>
        <p:nvSpPr>
          <p:cNvPr id="9" name="Textfeld 8"/>
          <p:cNvSpPr txBox="1"/>
          <p:nvPr/>
        </p:nvSpPr>
        <p:spPr>
          <a:xfrm>
            <a:off x="3041497" y="533125"/>
            <a:ext cx="1457463" cy="153888"/>
          </a:xfrm>
          <a:prstGeom prst="rect">
            <a:avLst/>
          </a:prstGeom>
          <a:noFill/>
        </p:spPr>
        <p:txBody>
          <a:bodyPr wrap="square" lIns="0" tIns="0" rIns="0" bIns="0" rtlCol="0">
            <a:spAutoFit/>
          </a:bodyPr>
          <a:lstStyle/>
          <a:p>
            <a:r>
              <a:rPr lang="de-DE" sz="1000" dirty="0">
                <a:solidFill>
                  <a:srgbClr val="00B0F0"/>
                </a:solidFill>
                <a:latin typeface="Arial" panose="020B0604020202020204" pitchFamily="34" charset="0"/>
                <a:cs typeface="Arial" panose="020B0604020202020204" pitchFamily="34" charset="0"/>
              </a:rPr>
              <a:t>Deutschland; </a:t>
            </a:r>
            <a:r>
              <a:rPr lang="de-DE" sz="1000" dirty="0">
                <a:solidFill>
                  <a:srgbClr val="0070C0"/>
                </a:solidFill>
                <a:latin typeface="Arial" panose="020B0604020202020204" pitchFamily="34" charset="0"/>
                <a:cs typeface="Arial" panose="020B0604020202020204" pitchFamily="34" charset="0"/>
              </a:rPr>
              <a:t>-0,36; </a:t>
            </a:r>
            <a:r>
              <a:rPr lang="de-DE" sz="1000" dirty="0">
                <a:solidFill>
                  <a:srgbClr val="FF0000"/>
                </a:solidFill>
                <a:latin typeface="Arial" panose="020B0604020202020204" pitchFamily="34" charset="0"/>
                <a:cs typeface="Arial" panose="020B0604020202020204" pitchFamily="34" charset="0"/>
              </a:rPr>
              <a:t>2,38</a:t>
            </a:r>
            <a:endParaRPr lang="de-DE" sz="1000" dirty="0">
              <a:solidFill>
                <a:srgbClr val="0070C0"/>
              </a:solidFill>
              <a:latin typeface="Arial" panose="020B0604020202020204" pitchFamily="34" charset="0"/>
              <a:cs typeface="Arial" panose="020B0604020202020204" pitchFamily="34" charset="0"/>
            </a:endParaRPr>
          </a:p>
        </p:txBody>
      </p:sp>
      <p:sp>
        <p:nvSpPr>
          <p:cNvPr id="10" name="Textfeld 9"/>
          <p:cNvSpPr txBox="1"/>
          <p:nvPr/>
        </p:nvSpPr>
        <p:spPr>
          <a:xfrm>
            <a:off x="3051175" y="2262743"/>
            <a:ext cx="1457462" cy="153888"/>
          </a:xfrm>
          <a:prstGeom prst="rect">
            <a:avLst/>
          </a:prstGeom>
          <a:noFill/>
        </p:spPr>
        <p:txBody>
          <a:bodyPr wrap="square" lIns="0" tIns="0" rIns="0" bIns="0" rtlCol="0">
            <a:spAutoFit/>
          </a:bodyPr>
          <a:lstStyle/>
          <a:p>
            <a:r>
              <a:rPr lang="de-DE" sz="1000" dirty="0">
                <a:solidFill>
                  <a:srgbClr val="00B0F0"/>
                </a:solidFill>
                <a:latin typeface="Arial" panose="020B0604020202020204" pitchFamily="34" charset="0"/>
                <a:cs typeface="Arial" panose="020B0604020202020204" pitchFamily="34" charset="0"/>
              </a:rPr>
              <a:t>Griechenland; </a:t>
            </a:r>
            <a:r>
              <a:rPr lang="de-DE" sz="1000" dirty="0">
                <a:solidFill>
                  <a:srgbClr val="0070C0"/>
                </a:solidFill>
                <a:latin typeface="Arial" panose="020B0604020202020204" pitchFamily="34" charset="0"/>
                <a:cs typeface="Arial" panose="020B0604020202020204" pitchFamily="34" charset="0"/>
              </a:rPr>
              <a:t>1,74; </a:t>
            </a:r>
            <a:r>
              <a:rPr lang="de-DE" sz="1000" dirty="0">
                <a:solidFill>
                  <a:srgbClr val="FF0000"/>
                </a:solidFill>
                <a:latin typeface="Arial" panose="020B0604020202020204" pitchFamily="34" charset="0"/>
                <a:cs typeface="Arial" panose="020B0604020202020204" pitchFamily="34" charset="0"/>
              </a:rPr>
              <a:t>3,71</a:t>
            </a:r>
          </a:p>
        </p:txBody>
      </p:sp>
      <p:sp>
        <p:nvSpPr>
          <p:cNvPr id="11" name="Textfeld 10"/>
          <p:cNvSpPr txBox="1"/>
          <p:nvPr/>
        </p:nvSpPr>
        <p:spPr>
          <a:xfrm>
            <a:off x="3034830" y="1538002"/>
            <a:ext cx="977704" cy="307777"/>
          </a:xfrm>
          <a:prstGeom prst="rect">
            <a:avLst/>
          </a:prstGeom>
          <a:noFill/>
        </p:spPr>
        <p:txBody>
          <a:bodyPr wrap="square" lIns="0" tIns="0" rIns="0" bIns="0" rtlCol="0">
            <a:spAutoFit/>
          </a:bodyPr>
          <a:lstStyle/>
          <a:p>
            <a:br>
              <a:rPr lang="de-DE" sz="1000" dirty="0">
                <a:solidFill>
                  <a:schemeClr val="accent6">
                    <a:lumMod val="75000"/>
                  </a:schemeClr>
                </a:solidFill>
                <a:latin typeface="Arial" panose="020B0604020202020204" pitchFamily="34" charset="0"/>
                <a:cs typeface="Arial" panose="020B0604020202020204" pitchFamily="34" charset="0"/>
              </a:rPr>
            </a:br>
            <a:r>
              <a:rPr lang="de-DE" sz="1000" dirty="0">
                <a:solidFill>
                  <a:srgbClr val="00B0F0"/>
                </a:solidFill>
                <a:latin typeface="Arial" panose="020B0604020202020204" pitchFamily="34" charset="0"/>
                <a:cs typeface="Arial" panose="020B0604020202020204" pitchFamily="34" charset="0"/>
              </a:rPr>
              <a:t>Italien; </a:t>
            </a:r>
            <a:r>
              <a:rPr lang="de-DE" sz="1000" dirty="0">
                <a:solidFill>
                  <a:srgbClr val="0070C0"/>
                </a:solidFill>
                <a:latin typeface="Arial" panose="020B0604020202020204" pitchFamily="34" charset="0"/>
                <a:cs typeface="Arial" panose="020B0604020202020204" pitchFamily="34" charset="0"/>
              </a:rPr>
              <a:t>1,58; </a:t>
            </a:r>
            <a:r>
              <a:rPr lang="de-DE" sz="1000" dirty="0">
                <a:solidFill>
                  <a:srgbClr val="FF0000"/>
                </a:solidFill>
                <a:latin typeface="Arial" panose="020B0604020202020204" pitchFamily="34" charset="0"/>
                <a:cs typeface="Arial" panose="020B0604020202020204" pitchFamily="34" charset="0"/>
              </a:rPr>
              <a:t>4,07</a:t>
            </a:r>
            <a:endParaRPr lang="de-DE" sz="1000" dirty="0">
              <a:solidFill>
                <a:srgbClr val="0070C0"/>
              </a:solidFill>
              <a:latin typeface="Arial" panose="020B0604020202020204" pitchFamily="34" charset="0"/>
              <a:cs typeface="Arial" panose="020B0604020202020204" pitchFamily="34" charset="0"/>
            </a:endParaRPr>
          </a:p>
        </p:txBody>
      </p:sp>
      <p:sp>
        <p:nvSpPr>
          <p:cNvPr id="12" name="Textfeld 11"/>
          <p:cNvSpPr txBox="1"/>
          <p:nvPr/>
        </p:nvSpPr>
        <p:spPr>
          <a:xfrm>
            <a:off x="3032744" y="816838"/>
            <a:ext cx="1300419" cy="153888"/>
          </a:xfrm>
          <a:prstGeom prst="rect">
            <a:avLst/>
          </a:prstGeom>
          <a:noFill/>
        </p:spPr>
        <p:txBody>
          <a:bodyPr wrap="square" lIns="0" tIns="0" rIns="0" bIns="0" rtlCol="0">
            <a:spAutoFit/>
          </a:bodyPr>
          <a:lstStyle/>
          <a:p>
            <a:r>
              <a:rPr lang="de-DE" sz="1000" dirty="0">
                <a:solidFill>
                  <a:srgbClr val="00B0F0"/>
                </a:solidFill>
                <a:latin typeface="Arial" panose="020B0604020202020204" pitchFamily="34" charset="0"/>
                <a:cs typeface="Arial" panose="020B0604020202020204" pitchFamily="34" charset="0"/>
              </a:rPr>
              <a:t>Frankreich; </a:t>
            </a:r>
            <a:r>
              <a:rPr lang="de-DE" sz="1000" dirty="0">
                <a:solidFill>
                  <a:srgbClr val="0070C0"/>
                </a:solidFill>
                <a:latin typeface="Arial" panose="020B0604020202020204" pitchFamily="34" charset="0"/>
                <a:cs typeface="Arial" panose="020B0604020202020204" pitchFamily="34" charset="0"/>
              </a:rPr>
              <a:t>0,09; </a:t>
            </a:r>
            <a:r>
              <a:rPr lang="de-DE" sz="1000" dirty="0">
                <a:solidFill>
                  <a:srgbClr val="FF0000"/>
                </a:solidFill>
                <a:latin typeface="Arial" panose="020B0604020202020204" pitchFamily="34" charset="0"/>
                <a:cs typeface="Arial" panose="020B0604020202020204" pitchFamily="34" charset="0"/>
              </a:rPr>
              <a:t>2,93</a:t>
            </a:r>
            <a:endParaRPr lang="de-DE" sz="1000" dirty="0">
              <a:solidFill>
                <a:srgbClr val="0070C0"/>
              </a:solidFill>
              <a:latin typeface="Arial" panose="020B0604020202020204" pitchFamily="34" charset="0"/>
              <a:cs typeface="Arial" panose="020B0604020202020204" pitchFamily="34" charset="0"/>
            </a:endParaRPr>
          </a:p>
        </p:txBody>
      </p:sp>
      <p:sp>
        <p:nvSpPr>
          <p:cNvPr id="13" name="Textfeld 12"/>
          <p:cNvSpPr txBox="1"/>
          <p:nvPr/>
        </p:nvSpPr>
        <p:spPr>
          <a:xfrm>
            <a:off x="3033969" y="1205481"/>
            <a:ext cx="1351172" cy="153888"/>
          </a:xfrm>
          <a:prstGeom prst="rect">
            <a:avLst/>
          </a:prstGeom>
          <a:noFill/>
        </p:spPr>
        <p:txBody>
          <a:bodyPr wrap="square" lIns="0" tIns="0" rIns="0" bIns="0" rtlCol="0">
            <a:spAutoFit/>
          </a:bodyPr>
          <a:lstStyle/>
          <a:p>
            <a:r>
              <a:rPr lang="de-DE" sz="1000" dirty="0">
                <a:solidFill>
                  <a:srgbClr val="00B0F0"/>
                </a:solidFill>
                <a:latin typeface="Arial" panose="020B0604020202020204" pitchFamily="34" charset="0"/>
                <a:cs typeface="Arial" panose="020B0604020202020204" pitchFamily="34" charset="0"/>
              </a:rPr>
              <a:t>Spanien; </a:t>
            </a:r>
            <a:r>
              <a:rPr lang="de-DE" sz="1000" dirty="0">
                <a:solidFill>
                  <a:srgbClr val="0070C0"/>
                </a:solidFill>
                <a:latin typeface="Arial" panose="020B0604020202020204" pitchFamily="34" charset="0"/>
                <a:cs typeface="Arial" panose="020B0604020202020204" pitchFamily="34" charset="0"/>
              </a:rPr>
              <a:t>0,77; </a:t>
            </a:r>
            <a:r>
              <a:rPr lang="de-DE" sz="1000" dirty="0">
                <a:solidFill>
                  <a:srgbClr val="FF0000"/>
                </a:solidFill>
                <a:latin typeface="Arial" panose="020B0604020202020204" pitchFamily="34" charset="0"/>
                <a:cs typeface="Arial" panose="020B0604020202020204" pitchFamily="34" charset="0"/>
              </a:rPr>
              <a:t>3,40</a:t>
            </a:r>
          </a:p>
        </p:txBody>
      </p:sp>
      <p:sp>
        <p:nvSpPr>
          <p:cNvPr id="27" name="Rechteck 26"/>
          <p:cNvSpPr/>
          <p:nvPr/>
        </p:nvSpPr>
        <p:spPr>
          <a:xfrm>
            <a:off x="4882301" y="1088"/>
            <a:ext cx="4257775" cy="245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p:cNvGrpSpPr/>
          <p:nvPr/>
        </p:nvGrpSpPr>
        <p:grpSpPr>
          <a:xfrm>
            <a:off x="6098336" y="3024553"/>
            <a:ext cx="3046554" cy="2118947"/>
            <a:chOff x="6098336" y="3024553"/>
            <a:chExt cx="3046554" cy="2118947"/>
          </a:xfrm>
        </p:grpSpPr>
        <p:pic>
          <p:nvPicPr>
            <p:cNvPr id="16" name="Grafik 15"/>
            <p:cNvPicPr>
              <a:picLocks noChangeAspect="1"/>
            </p:cNvPicPr>
            <p:nvPr/>
          </p:nvPicPr>
          <p:blipFill rotWithShape="1">
            <a:blip r:embed="rId12" cstate="screen">
              <a:clrChange>
                <a:clrFrom>
                  <a:srgbClr val="DFDFDF"/>
                </a:clrFrom>
                <a:clrTo>
                  <a:srgbClr val="DFDFDF">
                    <a:alpha val="0"/>
                  </a:srgbClr>
                </a:clrTo>
              </a:clrChange>
              <a:extLst>
                <a:ext uri="{28A0092B-C50C-407E-A947-70E740481C1C}">
                  <a14:useLocalDpi xmlns:a14="http://schemas.microsoft.com/office/drawing/2010/main" val="0"/>
                </a:ext>
              </a:extLst>
            </a:blip>
            <a:srcRect/>
            <a:stretch/>
          </p:blipFill>
          <p:spPr>
            <a:xfrm>
              <a:off x="6098336" y="3024553"/>
              <a:ext cx="3046554" cy="2118947"/>
            </a:xfrm>
            <a:prstGeom prst="rect">
              <a:avLst/>
            </a:prstGeom>
          </p:spPr>
        </p:pic>
        <p:sp>
          <p:nvSpPr>
            <p:cNvPr id="17" name="Textfeld 16"/>
            <p:cNvSpPr txBox="1"/>
            <p:nvPr/>
          </p:nvSpPr>
          <p:spPr>
            <a:xfrm>
              <a:off x="6801271" y="3408676"/>
              <a:ext cx="2278966"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2010 bis Anfang 2020</a:t>
              </a:r>
            </a:p>
          </p:txBody>
        </p:sp>
      </p:grpSp>
      <p:sp>
        <p:nvSpPr>
          <p:cNvPr id="2" name="Textfeld 1"/>
          <p:cNvSpPr txBox="1"/>
          <p:nvPr/>
        </p:nvSpPr>
        <p:spPr>
          <a:xfrm>
            <a:off x="5939217" y="2258215"/>
            <a:ext cx="3172366" cy="677108"/>
          </a:xfrm>
          <a:prstGeom prst="rect">
            <a:avLst/>
          </a:prstGeom>
          <a:noFill/>
        </p:spPr>
        <p:txBody>
          <a:bodyPr wrap="square" lIns="0" tIns="0" rIns="0" bIns="0" rtlCol="0">
            <a:spAutoFit/>
          </a:bodyPr>
          <a:lstStyle/>
          <a:p>
            <a:pPr algn="ctr"/>
            <a:r>
              <a:rPr lang="de-DE" sz="2200" dirty="0">
                <a:latin typeface="Arial" panose="020B0604020202020204" pitchFamily="34" charset="0"/>
                <a:cs typeface="Arial" panose="020B0604020202020204" pitchFamily="34" charset="0"/>
              </a:rPr>
              <a:t>Zinsen für Staatsanleihen </a:t>
            </a:r>
            <a:br>
              <a:rPr lang="de-DE" sz="2200" dirty="0">
                <a:latin typeface="Arial" panose="020B0604020202020204" pitchFamily="34" charset="0"/>
                <a:cs typeface="Arial" panose="020B0604020202020204" pitchFamily="34" charset="0"/>
              </a:rPr>
            </a:br>
            <a:r>
              <a:rPr lang="de-DE" sz="2200" dirty="0">
                <a:latin typeface="Arial" panose="020B0604020202020204" pitchFamily="34" charset="0"/>
                <a:cs typeface="Arial" panose="020B0604020202020204" pitchFamily="34" charset="0"/>
              </a:rPr>
              <a:t>je nach Rating</a:t>
            </a:r>
          </a:p>
        </p:txBody>
      </p:sp>
      <p:grpSp>
        <p:nvGrpSpPr>
          <p:cNvPr id="14" name="Gruppieren 13"/>
          <p:cNvGrpSpPr/>
          <p:nvPr/>
        </p:nvGrpSpPr>
        <p:grpSpPr>
          <a:xfrm>
            <a:off x="6062767" y="-9083"/>
            <a:ext cx="3077309" cy="2119520"/>
            <a:chOff x="6067580" y="1"/>
            <a:chExt cx="3077309" cy="2119520"/>
          </a:xfrm>
        </p:grpSpPr>
        <p:pic>
          <p:nvPicPr>
            <p:cNvPr id="18" name="Grafik 17"/>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6067580" y="1"/>
              <a:ext cx="3077309" cy="2119520"/>
            </a:xfrm>
            <a:prstGeom prst="rect">
              <a:avLst/>
            </a:prstGeom>
          </p:spPr>
        </p:pic>
        <p:sp>
          <p:nvSpPr>
            <p:cNvPr id="7" name="Textfeld 6"/>
            <p:cNvSpPr txBox="1"/>
            <p:nvPr/>
          </p:nvSpPr>
          <p:spPr>
            <a:xfrm>
              <a:off x="7737231" y="533125"/>
              <a:ext cx="1293961"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Jahr 2019</a:t>
              </a:r>
            </a:p>
          </p:txBody>
        </p:sp>
      </p:grpSp>
      <p:sp>
        <p:nvSpPr>
          <p:cNvPr id="29" name="Textfeld 28"/>
          <p:cNvSpPr txBox="1"/>
          <p:nvPr/>
        </p:nvSpPr>
        <p:spPr>
          <a:xfrm>
            <a:off x="3182815" y="3767573"/>
            <a:ext cx="2778370" cy="1077218"/>
          </a:xfrm>
          <a:prstGeom prst="rect">
            <a:avLst/>
          </a:prstGeom>
          <a:noFill/>
        </p:spPr>
        <p:txBody>
          <a:bodyPr wrap="square" lIns="0" tIns="0" rIns="0" bIns="0" rtlCol="0">
            <a:spAutoFit/>
          </a:bodyPr>
          <a:lstStyle/>
          <a:p>
            <a:r>
              <a:rPr lang="de-DE" sz="1400" dirty="0">
                <a:solidFill>
                  <a:schemeClr val="bg1">
                    <a:lumMod val="65000"/>
                  </a:schemeClr>
                </a:solidFill>
                <a:latin typeface="Arial" panose="020B0604020202020204" pitchFamily="34" charset="0"/>
                <a:cs typeface="Arial" panose="020B0604020202020204" pitchFamily="34" charset="0"/>
              </a:rPr>
              <a:t>Der Beschluss für den € fiel 1992 mit dem Vertrag von Maastricht; die Einführung als Buchgeld war am 1.1.1999, als Bargeld am 1.1.2002</a:t>
            </a:r>
          </a:p>
        </p:txBody>
      </p:sp>
      <p:sp>
        <p:nvSpPr>
          <p:cNvPr id="30" name="Foliennummernplatzhalter 4"/>
          <p:cNvSpPr txBox="1">
            <a:spLocks/>
          </p:cNvSpPr>
          <p:nvPr/>
        </p:nvSpPr>
        <p:spPr>
          <a:xfrm>
            <a:off x="6610350" y="4919664"/>
            <a:ext cx="2057400" cy="273844"/>
          </a:xfrm>
          <a:prstGeom prst="rect">
            <a:avLst/>
          </a:prstGeom>
        </p:spPr>
        <p:txBody>
          <a:bodyPr vert="horz" lIns="91440" tIns="45720" rIns="91440" bIns="45720" rtlCol="0" anchor="ctr"/>
          <a:lstStyle>
            <a:defPPr>
              <a:defRPr lang="de-DE"/>
            </a:defPPr>
            <a:lvl1pPr marL="0" algn="r" defTabSz="685800" rtl="0" eaLnBrk="1" latinLnBrk="0" hangingPunct="1">
              <a:defRPr sz="675"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77D8C1D-2CB0-4F2D-AAB5-6B025FA7CF9C}" type="slidenum">
              <a:rPr lang="de-DE" smtClean="0"/>
              <a:t>22</a:t>
            </a:fld>
            <a:endParaRPr lang="de-DE" dirty="0"/>
          </a:p>
        </p:txBody>
      </p:sp>
      <p:sp>
        <p:nvSpPr>
          <p:cNvPr id="31" name="Textfeld 30">
            <a:extLst>
              <a:ext uri="{FF2B5EF4-FFF2-40B4-BE49-F238E27FC236}">
                <a16:creationId xmlns:a16="http://schemas.microsoft.com/office/drawing/2014/main" id="{F1FB801C-D5D8-46D1-AB49-A915DECC4AF6}"/>
              </a:ext>
            </a:extLst>
          </p:cNvPr>
          <p:cNvSpPr txBox="1"/>
          <p:nvPr/>
        </p:nvSpPr>
        <p:spPr>
          <a:xfrm>
            <a:off x="4491431" y="52107"/>
            <a:ext cx="1515637" cy="1077218"/>
          </a:xfrm>
          <a:prstGeom prst="rect">
            <a:avLst/>
          </a:prstGeom>
          <a:noFill/>
        </p:spPr>
        <p:txBody>
          <a:bodyPr wrap="square" lIns="0" tIns="0" rIns="0" bIns="0" rtlCol="0">
            <a:spAutoFit/>
          </a:bodyPr>
          <a:lstStyle/>
          <a:p>
            <a:r>
              <a:rPr lang="de-DE" sz="1400" dirty="0">
                <a:highlight>
                  <a:srgbClr val="FFFF00"/>
                </a:highlight>
                <a:latin typeface="Arial" panose="020B0604020202020204" pitchFamily="34" charset="0"/>
                <a:cs typeface="Arial" panose="020B0604020202020204" pitchFamily="34" charset="0"/>
              </a:rPr>
              <a:t>Zu wissen: Ratings sind Anzeichen für Kreditwürdigkeit; schlechtes Rating = höherer Zinssatz</a:t>
            </a:r>
          </a:p>
        </p:txBody>
      </p:sp>
      <p:cxnSp>
        <p:nvCxnSpPr>
          <p:cNvPr id="6" name="Gerade Verbindung mit Pfeil 5">
            <a:extLst>
              <a:ext uri="{FF2B5EF4-FFF2-40B4-BE49-F238E27FC236}">
                <a16:creationId xmlns:a16="http://schemas.microsoft.com/office/drawing/2014/main" id="{B44B36B4-6C12-4CCA-AE9F-F409C00A3752}"/>
              </a:ext>
            </a:extLst>
          </p:cNvPr>
          <p:cNvCxnSpPr/>
          <p:nvPr/>
        </p:nvCxnSpPr>
        <p:spPr>
          <a:xfrm>
            <a:off x="3947460" y="1811175"/>
            <a:ext cx="323974" cy="491650"/>
          </a:xfrm>
          <a:prstGeom prst="straightConnector1">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24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8650" y="1008"/>
            <a:ext cx="7886700" cy="994172"/>
          </a:xfrm>
        </p:spPr>
        <p:txBody>
          <a:bodyPr/>
          <a:lstStyle/>
          <a:p>
            <a:r>
              <a:rPr lang="de-DE" dirty="0"/>
              <a:t>Zinskonvergenz und –</a:t>
            </a:r>
            <a:r>
              <a:rPr lang="de-DE" dirty="0" err="1"/>
              <a:t>divergenz</a:t>
            </a:r>
            <a:r>
              <a:rPr lang="de-DE" dirty="0"/>
              <a:t>: Eurozone</a:t>
            </a:r>
          </a:p>
        </p:txBody>
      </p:sp>
      <p:sp>
        <p:nvSpPr>
          <p:cNvPr id="2" name="Fußzeilenplatzhalter 1"/>
          <p:cNvSpPr>
            <a:spLocks noGrp="1"/>
          </p:cNvSpPr>
          <p:nvPr>
            <p:ph type="ftr" sz="quarter" idx="10"/>
          </p:nvPr>
        </p:nvSpPr>
        <p:spPr/>
        <p:txBody>
          <a:bodyPr/>
          <a:lstStyle/>
          <a:p>
            <a:r>
              <a:rPr lang="de-DE"/>
              <a:t>© Anselm Dohle-Beltinger 2020</a:t>
            </a:r>
          </a:p>
        </p:txBody>
      </p:sp>
      <p:sp>
        <p:nvSpPr>
          <p:cNvPr id="3" name="Foliennummernplatzhalter 2"/>
          <p:cNvSpPr>
            <a:spLocks noGrp="1"/>
          </p:cNvSpPr>
          <p:nvPr>
            <p:ph type="sldNum" sz="quarter" idx="11"/>
          </p:nvPr>
        </p:nvSpPr>
        <p:spPr/>
        <p:txBody>
          <a:bodyPr/>
          <a:lstStyle/>
          <a:p>
            <a:fld id="{776BAF4D-FE96-443E-837B-4E3013AE95A4}" type="slidenum">
              <a:rPr lang="de-DE" smtClean="0"/>
              <a:t>23</a:t>
            </a:fld>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33" y="833284"/>
            <a:ext cx="8226720" cy="3933980"/>
          </a:xfrm>
          <a:prstGeom prst="rect">
            <a:avLst/>
          </a:prstGeom>
        </p:spPr>
      </p:pic>
      <p:sp>
        <p:nvSpPr>
          <p:cNvPr id="7" name="Textfeld 6"/>
          <p:cNvSpPr txBox="1"/>
          <p:nvPr/>
        </p:nvSpPr>
        <p:spPr>
          <a:xfrm>
            <a:off x="1880419" y="4733331"/>
            <a:ext cx="5980472" cy="153888"/>
          </a:xfrm>
          <a:prstGeom prst="rect">
            <a:avLst/>
          </a:prstGeom>
          <a:noFill/>
        </p:spPr>
        <p:txBody>
          <a:bodyPr wrap="square" lIns="0" tIns="0" rIns="0" bIns="0" rtlCol="0">
            <a:spAutoFit/>
          </a:bodyPr>
          <a:lstStyle/>
          <a:p>
            <a:r>
              <a:rPr lang="de-DE" sz="1000" dirty="0"/>
              <a:t>Bildquelle: </a:t>
            </a:r>
            <a:r>
              <a:rPr lang="de-DE" sz="1000" dirty="0">
                <a:hlinkClick r:id="rId3"/>
              </a:rPr>
              <a:t>Von </a:t>
            </a:r>
            <a:r>
              <a:rPr lang="de-DE" sz="1000" dirty="0" err="1">
                <a:hlinkClick r:id="rId3"/>
              </a:rPr>
              <a:t>Spitzl</a:t>
            </a:r>
            <a:r>
              <a:rPr lang="de-DE" sz="1000" dirty="0">
                <a:hlinkClick r:id="rId3"/>
              </a:rPr>
              <a:t> - Eigenes Werk, CC BY-SA 3.0, https://commons.wikimedia.org/w/index.php?curid=18023335</a:t>
            </a:r>
            <a:endParaRPr lang="de-DE" sz="1000" dirty="0"/>
          </a:p>
        </p:txBody>
      </p:sp>
      <p:sp>
        <p:nvSpPr>
          <p:cNvPr id="8" name="Textfeld 7">
            <a:extLst>
              <a:ext uri="{FF2B5EF4-FFF2-40B4-BE49-F238E27FC236}">
                <a16:creationId xmlns:a16="http://schemas.microsoft.com/office/drawing/2014/main" id="{3FB39969-3455-4BEB-B45F-0FB3378C6FEA}"/>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163313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Praxisanwendung</a:t>
            </a:r>
          </a:p>
        </p:txBody>
      </p:sp>
      <p:sp>
        <p:nvSpPr>
          <p:cNvPr id="5" name="Inhaltsplatzhalter 4"/>
          <p:cNvSpPr>
            <a:spLocks noGrp="1"/>
          </p:cNvSpPr>
          <p:nvPr>
            <p:ph idx="1"/>
          </p:nvPr>
        </p:nvSpPr>
        <p:spPr/>
        <p:txBody>
          <a:bodyPr/>
          <a:lstStyle/>
          <a:p>
            <a:r>
              <a:rPr lang="de-DE" dirty="0"/>
              <a:t>Die Kondition für größere Kredite mit variablem Zins (z.B. Überziehungskredite für Unternehmen) wird oft als Referenzzinssatz + Margenzuschlag angegeben, also z.B. „Libor/</a:t>
            </a:r>
            <a:r>
              <a:rPr lang="de-DE" dirty="0" err="1"/>
              <a:t>Euribor</a:t>
            </a:r>
            <a:r>
              <a:rPr lang="de-DE" dirty="0"/>
              <a:t>/… + 0,5%“</a:t>
            </a:r>
          </a:p>
          <a:p>
            <a:r>
              <a:rPr lang="de-DE" dirty="0"/>
              <a:t>Libor: </a:t>
            </a:r>
            <a:r>
              <a:rPr lang="de-DE" u="sng" dirty="0"/>
              <a:t>L</a:t>
            </a:r>
            <a:r>
              <a:rPr lang="de-DE" dirty="0"/>
              <a:t>ondon </a:t>
            </a:r>
            <a:r>
              <a:rPr lang="de-DE" u="sng" dirty="0"/>
              <a:t>I</a:t>
            </a:r>
            <a:r>
              <a:rPr lang="de-DE" dirty="0"/>
              <a:t>nter</a:t>
            </a:r>
            <a:r>
              <a:rPr lang="de-DE" u="sng" dirty="0"/>
              <a:t>b</a:t>
            </a:r>
            <a:r>
              <a:rPr lang="de-DE" dirty="0"/>
              <a:t>ank </a:t>
            </a:r>
            <a:r>
              <a:rPr lang="de-DE" u="sng" dirty="0" err="1"/>
              <a:t>O</a:t>
            </a:r>
            <a:r>
              <a:rPr lang="de-DE" dirty="0" err="1"/>
              <a:t>ffered</a:t>
            </a:r>
            <a:r>
              <a:rPr lang="de-DE" dirty="0"/>
              <a:t> </a:t>
            </a:r>
            <a:r>
              <a:rPr lang="de-DE" u="sng" dirty="0"/>
              <a:t>R</a:t>
            </a:r>
            <a:r>
              <a:rPr lang="de-DE" dirty="0"/>
              <a:t>ate: Zinssatz für Geschäfte unter in London ansässigen Banken (Mittelwert von 12-17 Banken je nach Währung; wird Ende 2021 von anderer Referenz abgelöst)</a:t>
            </a:r>
          </a:p>
          <a:p>
            <a:r>
              <a:rPr lang="de-DE" dirty="0" err="1">
                <a:hlinkClick r:id="rId2"/>
              </a:rPr>
              <a:t>Euribor</a:t>
            </a:r>
            <a:r>
              <a:rPr lang="de-DE" dirty="0"/>
              <a:t>: ähnlich Libor (</a:t>
            </a:r>
            <a:r>
              <a:rPr lang="de-DE" u="sng" dirty="0"/>
              <a:t>Eur</a:t>
            </a:r>
            <a:r>
              <a:rPr lang="de-DE" dirty="0"/>
              <a:t>opean …)</a:t>
            </a:r>
          </a:p>
        </p:txBody>
      </p:sp>
      <p:sp>
        <p:nvSpPr>
          <p:cNvPr id="2" name="Fußzeilenplatzhalter 1"/>
          <p:cNvSpPr>
            <a:spLocks noGrp="1"/>
          </p:cNvSpPr>
          <p:nvPr>
            <p:ph type="ftr" sz="quarter" idx="10"/>
          </p:nvPr>
        </p:nvSpPr>
        <p:spPr/>
        <p:txBody>
          <a:bodyPr/>
          <a:lstStyle/>
          <a:p>
            <a:r>
              <a:rPr lang="de-DE"/>
              <a:t>© Anselm Dohle-Beltinger 2020</a:t>
            </a:r>
          </a:p>
        </p:txBody>
      </p:sp>
      <p:sp>
        <p:nvSpPr>
          <p:cNvPr id="3" name="Foliennummernplatzhalter 2"/>
          <p:cNvSpPr>
            <a:spLocks noGrp="1"/>
          </p:cNvSpPr>
          <p:nvPr>
            <p:ph type="sldNum" sz="quarter" idx="11"/>
          </p:nvPr>
        </p:nvSpPr>
        <p:spPr/>
        <p:txBody>
          <a:bodyPr/>
          <a:lstStyle/>
          <a:p>
            <a:fld id="{776BAF4D-FE96-443E-837B-4E3013AE95A4}" type="slidenum">
              <a:rPr lang="de-DE" smtClean="0"/>
              <a:t>24</a:t>
            </a:fld>
            <a:endParaRPr lang="de-DE"/>
          </a:p>
        </p:txBody>
      </p:sp>
      <p:sp>
        <p:nvSpPr>
          <p:cNvPr id="6" name="Textfeld 5">
            <a:extLst>
              <a:ext uri="{FF2B5EF4-FFF2-40B4-BE49-F238E27FC236}">
                <a16:creationId xmlns:a16="http://schemas.microsoft.com/office/drawing/2014/main" id="{67F07789-EB10-4A42-9E91-6746CE5615AD}"/>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819061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53179" y="273846"/>
            <a:ext cx="5846942" cy="4018827"/>
          </a:xfrm>
          <a:prstGeom prst="rect">
            <a:avLst/>
          </a:prstGeom>
        </p:spPr>
      </p:pic>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25</a:t>
            </a:fld>
            <a:endParaRPr lang="de-DE"/>
          </a:p>
        </p:txBody>
      </p:sp>
      <p:sp>
        <p:nvSpPr>
          <p:cNvPr id="7" name="Textfeld 6"/>
          <p:cNvSpPr txBox="1"/>
          <p:nvPr/>
        </p:nvSpPr>
        <p:spPr>
          <a:xfrm>
            <a:off x="1026941" y="4437636"/>
            <a:ext cx="3854547" cy="338554"/>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Stand 24.07.2020; Quelle: </a:t>
            </a:r>
            <a:r>
              <a:rPr lang="de-DE" sz="1200" dirty="0">
                <a:latin typeface="Arial" panose="020B0604020202020204" pitchFamily="34" charset="0"/>
                <a:cs typeface="Arial" panose="020B0604020202020204" pitchFamily="34" charset="0"/>
                <a:hlinkClick r:id="rId3"/>
              </a:rPr>
              <a:t>comdirekt.de</a:t>
            </a:r>
            <a:endParaRPr lang="de-DE" sz="1200" dirty="0">
              <a:latin typeface="Arial" panose="020B0604020202020204" pitchFamily="34" charset="0"/>
              <a:cs typeface="Arial" panose="020B0604020202020204" pitchFamily="34" charset="0"/>
            </a:endParaRPr>
          </a:p>
          <a:p>
            <a:r>
              <a:rPr lang="de-DE" sz="1000" dirty="0">
                <a:solidFill>
                  <a:schemeClr val="bg1">
                    <a:lumMod val="65000"/>
                  </a:schemeClr>
                </a:solidFill>
                <a:latin typeface="Arial" panose="020B0604020202020204" pitchFamily="34" charset="0"/>
                <a:cs typeface="Arial" panose="020B0604020202020204" pitchFamily="34" charset="0"/>
              </a:rPr>
              <a:t>Hinweis: Keine Angabe der Restlaufzeit; Schätzung ca. 5 Jahre </a:t>
            </a:r>
            <a:r>
              <a:rPr lang="de-DE" sz="1000" dirty="0" err="1">
                <a:solidFill>
                  <a:schemeClr val="bg1">
                    <a:lumMod val="65000"/>
                  </a:schemeClr>
                </a:solidFill>
                <a:latin typeface="Arial" panose="020B0604020202020204" pitchFamily="34" charset="0"/>
                <a:cs typeface="Arial" panose="020B0604020202020204" pitchFamily="34" charset="0"/>
              </a:rPr>
              <a:t>Rlz</a:t>
            </a:r>
            <a:endParaRPr lang="de-DE" sz="1000" dirty="0">
              <a:solidFill>
                <a:schemeClr val="bg1">
                  <a:lumMod val="65000"/>
                </a:schemeClr>
              </a:solidFill>
              <a:latin typeface="Arial" panose="020B0604020202020204" pitchFamily="34" charset="0"/>
              <a:cs typeface="Arial" panose="020B0604020202020204" pitchFamily="34" charset="0"/>
            </a:endParaRPr>
          </a:p>
        </p:txBody>
      </p:sp>
      <p:sp>
        <p:nvSpPr>
          <p:cNvPr id="8" name="Textfeld 7"/>
          <p:cNvSpPr txBox="1"/>
          <p:nvPr/>
        </p:nvSpPr>
        <p:spPr>
          <a:xfrm>
            <a:off x="53178" y="0"/>
            <a:ext cx="8110161" cy="276999"/>
          </a:xfrm>
          <a:prstGeom prst="rect">
            <a:avLst/>
          </a:prstGeom>
          <a:noFill/>
        </p:spPr>
        <p:txBody>
          <a:bodyPr wrap="square" lIns="0" tIns="0" rIns="0" bIns="0" rtlCol="0">
            <a:spAutoFit/>
          </a:bodyPr>
          <a:lstStyle/>
          <a:p>
            <a:r>
              <a:rPr lang="de-DE" sz="1800" b="1" dirty="0">
                <a:latin typeface="Arial" panose="020B0604020202020204" pitchFamily="34" charset="0"/>
                <a:cs typeface="Arial" panose="020B0604020202020204" pitchFamily="34" charset="0"/>
              </a:rPr>
              <a:t>Anleiherenditen für Unternehmen der Eurozone in den letzten 5 Jahren</a:t>
            </a:r>
          </a:p>
        </p:txBody>
      </p:sp>
      <p:sp>
        <p:nvSpPr>
          <p:cNvPr id="9" name="Textfeld 8"/>
          <p:cNvSpPr txBox="1"/>
          <p:nvPr/>
        </p:nvSpPr>
        <p:spPr>
          <a:xfrm>
            <a:off x="1948376" y="2434098"/>
            <a:ext cx="1491175" cy="169277"/>
          </a:xfrm>
          <a:prstGeom prst="rect">
            <a:avLst/>
          </a:prstGeom>
          <a:noFill/>
        </p:spPr>
        <p:txBody>
          <a:bodyPr wrap="square" lIns="0" tIns="0" rIns="0" bIns="0" rtlCol="0">
            <a:spAutoFit/>
          </a:bodyPr>
          <a:lstStyle/>
          <a:p>
            <a:r>
              <a:rPr lang="de-DE" sz="1100" dirty="0">
                <a:solidFill>
                  <a:srgbClr val="FF0000"/>
                </a:solidFill>
                <a:latin typeface="Arial" panose="020B0604020202020204" pitchFamily="34" charset="0"/>
                <a:cs typeface="Arial" panose="020B0604020202020204" pitchFamily="34" charset="0"/>
              </a:rPr>
              <a:t>Schuldner mit C Rating</a:t>
            </a:r>
          </a:p>
        </p:txBody>
      </p:sp>
      <p:sp>
        <p:nvSpPr>
          <p:cNvPr id="12" name="Textfeld 11"/>
          <p:cNvSpPr txBox="1"/>
          <p:nvPr/>
        </p:nvSpPr>
        <p:spPr>
          <a:xfrm>
            <a:off x="112542" y="2764302"/>
            <a:ext cx="2096086" cy="184666"/>
          </a:xfrm>
          <a:prstGeom prst="rect">
            <a:avLst/>
          </a:prstGeom>
          <a:noFill/>
        </p:spPr>
        <p:txBody>
          <a:bodyPr wrap="square" lIns="0" tIns="0" rIns="0" bIns="0" rtlCol="0">
            <a:spAutoFit/>
          </a:bodyPr>
          <a:lstStyle/>
          <a:p>
            <a:r>
              <a:rPr lang="de-DE" sz="1200" dirty="0">
                <a:solidFill>
                  <a:srgbClr val="7030A0"/>
                </a:solidFill>
                <a:latin typeface="Arial" panose="020B0604020202020204" pitchFamily="34" charset="0"/>
                <a:cs typeface="Arial" panose="020B0604020202020204" pitchFamily="34" charset="0"/>
              </a:rPr>
              <a:t>Unternehmen (U) mit B Rating</a:t>
            </a:r>
          </a:p>
        </p:txBody>
      </p:sp>
      <p:sp>
        <p:nvSpPr>
          <p:cNvPr id="13" name="Textfeld 12"/>
          <p:cNvSpPr txBox="1"/>
          <p:nvPr/>
        </p:nvSpPr>
        <p:spPr>
          <a:xfrm>
            <a:off x="299363" y="3277426"/>
            <a:ext cx="1163677" cy="184666"/>
          </a:xfrm>
          <a:prstGeom prst="rect">
            <a:avLst/>
          </a:prstGeom>
          <a:noFill/>
        </p:spPr>
        <p:txBody>
          <a:bodyPr wrap="square" lIns="0" tIns="0" rIns="0" bIns="0" rtlCol="0">
            <a:spAutoFit/>
          </a:bodyPr>
          <a:lstStyle/>
          <a:p>
            <a:r>
              <a:rPr lang="de-DE" sz="1200" dirty="0">
                <a:solidFill>
                  <a:srgbClr val="A9D14F"/>
                </a:solidFill>
                <a:latin typeface="Arial" panose="020B0604020202020204" pitchFamily="34" charset="0"/>
                <a:cs typeface="Arial" panose="020B0604020202020204" pitchFamily="34" charset="0"/>
              </a:rPr>
              <a:t>U mit BB Rating</a:t>
            </a:r>
          </a:p>
        </p:txBody>
      </p:sp>
      <p:sp>
        <p:nvSpPr>
          <p:cNvPr id="14" name="Textfeld 13"/>
          <p:cNvSpPr txBox="1"/>
          <p:nvPr/>
        </p:nvSpPr>
        <p:spPr>
          <a:xfrm>
            <a:off x="233714" y="3727595"/>
            <a:ext cx="1384071" cy="184666"/>
          </a:xfrm>
          <a:prstGeom prst="rect">
            <a:avLst/>
          </a:prstGeom>
          <a:noFill/>
        </p:spPr>
        <p:txBody>
          <a:bodyPr wrap="square" lIns="0" tIns="0" rIns="0" bIns="0" rtlCol="0">
            <a:spAutoFit/>
          </a:bodyPr>
          <a:lstStyle/>
          <a:p>
            <a:r>
              <a:rPr lang="de-DE" sz="1200" dirty="0">
                <a:solidFill>
                  <a:srgbClr val="00B050"/>
                </a:solidFill>
                <a:latin typeface="Arial" panose="020B0604020202020204" pitchFamily="34" charset="0"/>
                <a:cs typeface="Arial" panose="020B0604020202020204" pitchFamily="34" charset="0"/>
              </a:rPr>
              <a:t>U mit BBB Rating</a:t>
            </a:r>
          </a:p>
        </p:txBody>
      </p:sp>
      <p:sp>
        <p:nvSpPr>
          <p:cNvPr id="15" name="Textfeld 14"/>
          <p:cNvSpPr txBox="1"/>
          <p:nvPr/>
        </p:nvSpPr>
        <p:spPr>
          <a:xfrm>
            <a:off x="334906" y="3892409"/>
            <a:ext cx="1384071" cy="184666"/>
          </a:xfrm>
          <a:prstGeom prst="rect">
            <a:avLst/>
          </a:prstGeom>
          <a:noFill/>
        </p:spPr>
        <p:txBody>
          <a:bodyPr wrap="square" lIns="0" tIns="0" rIns="0" bIns="0" rtlCol="0">
            <a:spAutoFit/>
          </a:bodyPr>
          <a:lstStyle/>
          <a:p>
            <a:r>
              <a:rPr lang="de-DE" sz="1200" dirty="0">
                <a:solidFill>
                  <a:srgbClr val="B381D9"/>
                </a:solidFill>
                <a:latin typeface="Arial" panose="020B0604020202020204" pitchFamily="34" charset="0"/>
                <a:cs typeface="Arial" panose="020B0604020202020204" pitchFamily="34" charset="0"/>
              </a:rPr>
              <a:t>U mit AAA Rating</a:t>
            </a:r>
          </a:p>
        </p:txBody>
      </p:sp>
      <p:sp>
        <p:nvSpPr>
          <p:cNvPr id="16" name="Textfeld 15"/>
          <p:cNvSpPr txBox="1"/>
          <p:nvPr/>
        </p:nvSpPr>
        <p:spPr>
          <a:xfrm>
            <a:off x="229399" y="4177764"/>
            <a:ext cx="1782655" cy="184666"/>
          </a:xfrm>
          <a:prstGeom prst="rect">
            <a:avLst/>
          </a:prstGeom>
          <a:noFill/>
        </p:spPr>
        <p:txBody>
          <a:bodyPr wrap="square" lIns="0" tIns="0" rIns="0" bIns="0" rtlCol="0">
            <a:spAutoFit/>
          </a:bodyPr>
          <a:lstStyle/>
          <a:p>
            <a:r>
              <a:rPr lang="de-DE" sz="1200" dirty="0">
                <a:solidFill>
                  <a:srgbClr val="00B0F0"/>
                </a:solidFill>
                <a:latin typeface="Arial" panose="020B0604020202020204" pitchFamily="34" charset="0"/>
                <a:cs typeface="Arial" panose="020B0604020202020204" pitchFamily="34" charset="0"/>
              </a:rPr>
              <a:t>Euro-Zentralstaaten im </a:t>
            </a:r>
            <a:r>
              <a:rPr lang="de-DE" sz="1200" dirty="0">
                <a:solidFill>
                  <a:srgbClr val="00B0F0"/>
                </a:solidFill>
                <a:latin typeface="Arial" panose="020B0604020202020204" pitchFamily="34" charset="0"/>
                <a:cs typeface="Arial" panose="020B0604020202020204" pitchFamily="34" charset="0"/>
                <a:sym typeface="Symbol" panose="05050102010706020507" pitchFamily="18" charset="2"/>
              </a:rPr>
              <a:t></a:t>
            </a:r>
            <a:r>
              <a:rPr lang="de-DE" sz="1200" dirty="0">
                <a:solidFill>
                  <a:srgbClr val="00B0F0"/>
                </a:solidFill>
                <a:latin typeface="Arial" panose="020B0604020202020204" pitchFamily="34" charset="0"/>
                <a:cs typeface="Arial" panose="020B0604020202020204" pitchFamily="34" charset="0"/>
              </a:rPr>
              <a:t> </a:t>
            </a:r>
          </a:p>
        </p:txBody>
      </p:sp>
      <p:sp>
        <p:nvSpPr>
          <p:cNvPr id="22" name="Textfeld 21"/>
          <p:cNvSpPr txBox="1"/>
          <p:nvPr/>
        </p:nvSpPr>
        <p:spPr>
          <a:xfrm>
            <a:off x="6115050" y="400929"/>
            <a:ext cx="2923442" cy="1938992"/>
          </a:xfrm>
          <a:prstGeom prst="rect">
            <a:avLst/>
          </a:prstGeom>
          <a:noFill/>
        </p:spPr>
        <p:txBody>
          <a:bodyPr wrap="square" lIns="0" tIns="0" rIns="0" bIns="0" rtlCol="0">
            <a:spAutoFit/>
          </a:bodyPr>
          <a:lstStyle/>
          <a:p>
            <a:r>
              <a:rPr lang="de-DE" sz="1800" dirty="0">
                <a:solidFill>
                  <a:srgbClr val="00B0F0"/>
                </a:solidFill>
                <a:latin typeface="Arial" panose="020B0604020202020204" pitchFamily="34" charset="0"/>
                <a:cs typeface="Arial" panose="020B0604020202020204" pitchFamily="34" charset="0"/>
              </a:rPr>
              <a:t>Warum finanzieren sich Staaten meist billiger:</a:t>
            </a:r>
          </a:p>
          <a:p>
            <a:pPr marL="342900" indent="-342900">
              <a:buAutoNum type="arabicPeriod"/>
            </a:pPr>
            <a:r>
              <a:rPr lang="de-DE" sz="1800" dirty="0">
                <a:solidFill>
                  <a:srgbClr val="00B0F0"/>
                </a:solidFill>
                <a:latin typeface="Arial" panose="020B0604020202020204" pitchFamily="34" charset="0"/>
                <a:cs typeface="Arial" panose="020B0604020202020204" pitchFamily="34" charset="0"/>
              </a:rPr>
              <a:t>Weniger EK-Kosten der Banken</a:t>
            </a:r>
          </a:p>
          <a:p>
            <a:pPr marL="342900" indent="-342900">
              <a:buAutoNum type="arabicPeriod"/>
            </a:pPr>
            <a:r>
              <a:rPr lang="de-DE" sz="1800" dirty="0">
                <a:solidFill>
                  <a:srgbClr val="00B0F0"/>
                </a:solidFill>
                <a:latin typeface="Arial" panose="020B0604020202020204" pitchFamily="34" charset="0"/>
                <a:cs typeface="Arial" panose="020B0604020202020204" pitchFamily="34" charset="0"/>
              </a:rPr>
              <a:t>Steuern sind Zwangsabgaben, Umsätze nicht</a:t>
            </a:r>
          </a:p>
        </p:txBody>
      </p:sp>
      <p:sp>
        <p:nvSpPr>
          <p:cNvPr id="2" name="Rechteck 1"/>
          <p:cNvSpPr/>
          <p:nvPr/>
        </p:nvSpPr>
        <p:spPr>
          <a:xfrm>
            <a:off x="53178" y="331304"/>
            <a:ext cx="5897256" cy="357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p:cNvGrpSpPr/>
          <p:nvPr/>
        </p:nvGrpSpPr>
        <p:grpSpPr>
          <a:xfrm>
            <a:off x="5078281" y="2603374"/>
            <a:ext cx="4065719" cy="2163889"/>
            <a:chOff x="5078281" y="2603374"/>
            <a:chExt cx="4065719" cy="2163889"/>
          </a:xfrm>
        </p:grpSpPr>
        <p:grpSp>
          <p:nvGrpSpPr>
            <p:cNvPr id="23" name="Gruppieren 22"/>
            <p:cNvGrpSpPr/>
            <p:nvPr/>
          </p:nvGrpSpPr>
          <p:grpSpPr>
            <a:xfrm>
              <a:off x="5078281" y="2603374"/>
              <a:ext cx="4065719" cy="2163889"/>
              <a:chOff x="5078281" y="2603374"/>
              <a:chExt cx="4065719" cy="2163889"/>
            </a:xfrm>
          </p:grpSpPr>
          <p:pic>
            <p:nvPicPr>
              <p:cNvPr id="17" name="Grafik 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50434" y="2603374"/>
                <a:ext cx="3193566" cy="2163889"/>
              </a:xfrm>
              <a:prstGeom prst="rect">
                <a:avLst/>
              </a:prstGeom>
            </p:spPr>
          </p:pic>
          <p:sp>
            <p:nvSpPr>
              <p:cNvPr id="18" name="Ellipse 17"/>
              <p:cNvSpPr/>
              <p:nvPr/>
            </p:nvSpPr>
            <p:spPr>
              <a:xfrm>
                <a:off x="5078281" y="4023360"/>
                <a:ext cx="622382" cy="269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 Verbindung mit Pfeil 19"/>
              <p:cNvCxnSpPr>
                <a:stCxn id="18" idx="6"/>
              </p:cNvCxnSpPr>
              <p:nvPr/>
            </p:nvCxnSpPr>
            <p:spPr>
              <a:xfrm flipV="1">
                <a:off x="5700663" y="4023359"/>
                <a:ext cx="918186" cy="13465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feld 2"/>
            <p:cNvSpPr txBox="1"/>
            <p:nvPr/>
          </p:nvSpPr>
          <p:spPr>
            <a:xfrm>
              <a:off x="7406640" y="3277426"/>
              <a:ext cx="1414965" cy="246221"/>
            </a:xfrm>
            <a:prstGeom prst="rect">
              <a:avLst/>
            </a:prstGeom>
            <a:noFill/>
          </p:spPr>
          <p:txBody>
            <a:bodyPr wrap="square" lIns="0" tIns="0" rIns="0" bIns="0" rtlCol="0">
              <a:spAutoFit/>
            </a:bodyPr>
            <a:lstStyle/>
            <a:p>
              <a:r>
                <a:rPr lang="de-DE" sz="1600" dirty="0">
                  <a:solidFill>
                    <a:srgbClr val="00B050"/>
                  </a:solidFill>
                  <a:latin typeface="Arial Narrow" panose="020B0606020202030204" pitchFamily="34" charset="0"/>
                  <a:cs typeface="Arial" panose="020B0604020202020204" pitchFamily="34" charset="0"/>
                </a:rPr>
                <a:t>U mit AAA</a:t>
              </a:r>
            </a:p>
          </p:txBody>
        </p:sp>
        <p:sp>
          <p:nvSpPr>
            <p:cNvPr id="6" name="Textfeld 5"/>
            <p:cNvSpPr txBox="1"/>
            <p:nvPr/>
          </p:nvSpPr>
          <p:spPr>
            <a:xfrm>
              <a:off x="6931282" y="4420075"/>
              <a:ext cx="1568547" cy="246221"/>
            </a:xfrm>
            <a:prstGeom prst="rect">
              <a:avLst/>
            </a:prstGeom>
            <a:noFill/>
          </p:spPr>
          <p:txBody>
            <a:bodyPr wrap="square" lIns="0" tIns="0" rIns="0" bIns="0" rtlCol="0">
              <a:spAutoFit/>
            </a:bodyPr>
            <a:lstStyle/>
            <a:p>
              <a:r>
                <a:rPr lang="de-DE" sz="1600" dirty="0">
                  <a:solidFill>
                    <a:srgbClr val="00B0F0"/>
                  </a:solidFill>
                  <a:latin typeface="Arial Narrow" panose="020B0606020202030204" pitchFamily="34" charset="0"/>
                  <a:cs typeface="Arial" panose="020B0604020202020204" pitchFamily="34" charset="0"/>
                </a:rPr>
                <a:t>€-Staaten </a:t>
              </a:r>
              <a:r>
                <a:rPr lang="de-DE" sz="1600" dirty="0">
                  <a:solidFill>
                    <a:srgbClr val="00B0F0"/>
                  </a:solidFill>
                  <a:latin typeface="Arial Narrow" panose="020B0606020202030204" pitchFamily="34" charset="0"/>
                  <a:cs typeface="Arial" panose="020B0604020202020204" pitchFamily="34" charset="0"/>
                  <a:sym typeface="Symbol" panose="05050102010706020507" pitchFamily="18" charset="2"/>
                </a:rPr>
                <a:t></a:t>
              </a:r>
              <a:endParaRPr lang="de-DE" sz="1600" dirty="0">
                <a:solidFill>
                  <a:srgbClr val="00B0F0"/>
                </a:solidFill>
                <a:latin typeface="Arial Narrow" panose="020B0606020202030204" pitchFamily="34" charset="0"/>
                <a:cs typeface="Arial" panose="020B0604020202020204" pitchFamily="34" charset="0"/>
              </a:endParaRPr>
            </a:p>
          </p:txBody>
        </p:sp>
      </p:grpSp>
      <p:sp>
        <p:nvSpPr>
          <p:cNvPr id="24" name="Textfeld 23">
            <a:extLst>
              <a:ext uri="{FF2B5EF4-FFF2-40B4-BE49-F238E27FC236}">
                <a16:creationId xmlns:a16="http://schemas.microsoft.com/office/drawing/2014/main" id="{E717D19D-6A4C-4BB4-96B7-B53B1872FCF0}"/>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32598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lernen wir daraus für uns?</a:t>
            </a:r>
          </a:p>
        </p:txBody>
      </p:sp>
      <p:sp>
        <p:nvSpPr>
          <p:cNvPr id="3" name="Inhaltsplatzhalter 2"/>
          <p:cNvSpPr>
            <a:spLocks noGrp="1"/>
          </p:cNvSpPr>
          <p:nvPr>
            <p:ph idx="1"/>
          </p:nvPr>
        </p:nvSpPr>
        <p:spPr>
          <a:xfrm>
            <a:off x="628650" y="1467473"/>
            <a:ext cx="7886700" cy="3299791"/>
          </a:xfrm>
        </p:spPr>
        <p:txBody>
          <a:bodyPr>
            <a:normAutofit fontScale="70000" lnSpcReduction="20000"/>
          </a:bodyPr>
          <a:lstStyle/>
          <a:p>
            <a:pPr>
              <a:lnSpc>
                <a:spcPct val="120000"/>
              </a:lnSpc>
            </a:pPr>
            <a:r>
              <a:rPr lang="de-DE" dirty="0"/>
              <a:t>Eine Bank mit sehr gutem Rating kann billiger Kredite vergeben als eine mit schlechtem Rating</a:t>
            </a:r>
          </a:p>
          <a:p>
            <a:pPr>
              <a:lnSpc>
                <a:spcPct val="120000"/>
              </a:lnSpc>
            </a:pPr>
            <a:r>
              <a:rPr lang="de-DE" dirty="0"/>
              <a:t>Ein Unternehmenskunde mit besserem Rating bekommt Kredite günstiger</a:t>
            </a:r>
          </a:p>
          <a:p>
            <a:pPr lvl="1">
              <a:lnSpc>
                <a:spcPct val="120000"/>
              </a:lnSpc>
            </a:pPr>
            <a:r>
              <a:rPr lang="de-DE" dirty="0"/>
              <a:t>Einflussgrößen sind z.B. Eigenkapitalquote, Liquiditätsüberschuss, Qualität des Führungsteams, zukunftsfähige Produkte, …</a:t>
            </a:r>
          </a:p>
          <a:p>
            <a:pPr>
              <a:lnSpc>
                <a:spcPct val="120000"/>
              </a:lnSpc>
            </a:pPr>
            <a:r>
              <a:rPr lang="de-DE" dirty="0"/>
              <a:t>Wenn eine Bank hohe Zinsen für Geldanleger verspricht, dann kann das zwei Gründe haben:</a:t>
            </a:r>
          </a:p>
          <a:p>
            <a:pPr lvl="1">
              <a:lnSpc>
                <a:spcPct val="120000"/>
              </a:lnSpc>
            </a:pPr>
            <a:r>
              <a:rPr lang="de-DE" dirty="0"/>
              <a:t>Es handelt sich um eine zeitlich befristete Werbeaktion für neue Kunden, bei denen man auf andere Art längerfristig Geld zu verdienen hofft. Danach gelten normale Marktzinsen. Rentieren sich die Wechselkosten?</a:t>
            </a:r>
          </a:p>
          <a:p>
            <a:pPr lvl="1">
              <a:lnSpc>
                <a:spcPct val="120000"/>
              </a:lnSpc>
            </a:pPr>
            <a:r>
              <a:rPr lang="de-DE" dirty="0"/>
              <a:t>Die Bank kann sich bei anderen Banken aufgrund schlechter Bonität das Geld nicht billiger besorgen. Wollen Sie das Risiko tragen?</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26</a:t>
            </a:fld>
            <a:endParaRPr lang="de-DE" dirty="0"/>
          </a:p>
        </p:txBody>
      </p:sp>
      <p:sp>
        <p:nvSpPr>
          <p:cNvPr id="6" name="Textfeld 5">
            <a:extLst>
              <a:ext uri="{FF2B5EF4-FFF2-40B4-BE49-F238E27FC236}">
                <a16:creationId xmlns:a16="http://schemas.microsoft.com/office/drawing/2014/main" id="{7FA70E73-EC50-4808-946B-8E2EA798B717}"/>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852463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Zinsstrukturkurven</a:t>
            </a:r>
          </a:p>
        </p:txBody>
      </p:sp>
      <p:pic>
        <p:nvPicPr>
          <p:cNvPr id="8" name="Inhaltsplatzhalter 7"/>
          <p:cNvPicPr>
            <a:picLocks noGrp="1" noChangeAspect="1"/>
          </p:cNvPicPr>
          <p:nvPr>
            <p:ph idx="1"/>
          </p:nvPr>
        </p:nvPicPr>
        <p:blipFill rotWithShape="1">
          <a:blip r:embed="rId2"/>
          <a:srcRect l="65786" t="26954" r="11958" b="21674"/>
          <a:stretch/>
        </p:blipFill>
        <p:spPr>
          <a:xfrm>
            <a:off x="0" y="940769"/>
            <a:ext cx="6105378" cy="3963417"/>
          </a:xfrm>
          <a:prstGeom prst="rect">
            <a:avLst/>
          </a:prstGeom>
        </p:spPr>
      </p:pic>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27</a:t>
            </a:fld>
            <a:endParaRPr lang="de-DE"/>
          </a:p>
        </p:txBody>
      </p:sp>
      <p:sp>
        <p:nvSpPr>
          <p:cNvPr id="9" name="Textfeld 8"/>
          <p:cNvSpPr txBox="1"/>
          <p:nvPr/>
        </p:nvSpPr>
        <p:spPr>
          <a:xfrm>
            <a:off x="6379698" y="1268018"/>
            <a:ext cx="2708031" cy="3477875"/>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Eine Zinsstrukturkurve gibt an, wieviel Zinsen ein Schuldner bezahlen muss, wenn er sich am selben Tag Geld für unterschied-</a:t>
            </a:r>
            <a:r>
              <a:rPr lang="de-DE" sz="1800" dirty="0" err="1">
                <a:latin typeface="Arial" panose="020B0604020202020204" pitchFamily="34" charset="0"/>
                <a:cs typeface="Arial" panose="020B0604020202020204" pitchFamily="34" charset="0"/>
              </a:rPr>
              <a:t>lich</a:t>
            </a:r>
            <a:r>
              <a:rPr lang="de-DE" sz="1800" dirty="0">
                <a:latin typeface="Arial" panose="020B0604020202020204" pitchFamily="34" charset="0"/>
                <a:cs typeface="Arial" panose="020B0604020202020204" pitchFamily="34" charset="0"/>
              </a:rPr>
              <a:t> lange Zeitdauern Geld in einer </a:t>
            </a:r>
            <a:r>
              <a:rPr lang="de-DE" sz="1800">
                <a:latin typeface="Arial" panose="020B0604020202020204" pitchFamily="34" charset="0"/>
                <a:cs typeface="Arial" panose="020B0604020202020204" pitchFamily="34" charset="0"/>
              </a:rPr>
              <a:t>bestimmten Währung ausleiht</a:t>
            </a:r>
            <a:r>
              <a:rPr lang="de-DE" sz="1800" dirty="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Der Unterschied zwischen D und USA zeigt v.a., dass das Zinsniveau in US$ z.Zt. generell höher ist als in €</a:t>
            </a:r>
          </a:p>
        </p:txBody>
      </p:sp>
    </p:spTree>
    <p:extLst>
      <p:ext uri="{BB962C8B-B14F-4D97-AF65-F5344CB8AC3E}">
        <p14:creationId xmlns:p14="http://schemas.microsoft.com/office/powerpoint/2010/main" val="116870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050">
                <a:solidFill>
                  <a:schemeClr val="bg1"/>
                </a:solidFill>
              </a:rPr>
              <a:t>© Anselm Dohle-Beltinger 2010</a:t>
            </a:r>
          </a:p>
        </p:txBody>
      </p:sp>
      <p:sp>
        <p:nvSpPr>
          <p:cNvPr id="2867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fld id="{8EBB8E09-A694-48DB-AA10-37C1805B8208}" type="slidenum">
              <a:rPr lang="de-DE" altLang="de-DE" sz="1050">
                <a:solidFill>
                  <a:schemeClr val="bg1"/>
                </a:solidFill>
              </a:rPr>
              <a:pPr/>
              <a:t>28</a:t>
            </a:fld>
            <a:endParaRPr lang="de-DE" altLang="de-DE" sz="1050">
              <a:solidFill>
                <a:schemeClr val="bg1"/>
              </a:solidFill>
            </a:endParaRPr>
          </a:p>
        </p:txBody>
      </p:sp>
      <p:sp>
        <p:nvSpPr>
          <p:cNvPr id="28676" name="Rectangle 2"/>
          <p:cNvSpPr>
            <a:spLocks noGrp="1" noChangeArrowheads="1"/>
          </p:cNvSpPr>
          <p:nvPr>
            <p:ph type="title"/>
          </p:nvPr>
        </p:nvSpPr>
        <p:spPr>
          <a:xfrm>
            <a:off x="1550197" y="114558"/>
            <a:ext cx="6155531" cy="645058"/>
          </a:xfrm>
          <a:solidFill>
            <a:schemeClr val="bg1">
              <a:alpha val="89803"/>
            </a:schemeClr>
          </a:solidFill>
        </p:spPr>
        <p:txBody>
          <a:bodyPr/>
          <a:lstStyle/>
          <a:p>
            <a:pPr>
              <a:spcBef>
                <a:spcPct val="50000"/>
              </a:spcBef>
            </a:pPr>
            <a:r>
              <a:rPr lang="de-DE" altLang="de-DE" sz="2400" dirty="0"/>
              <a:t>Zinsstrukturkurve</a:t>
            </a:r>
            <a:br>
              <a:rPr lang="de-DE" altLang="de-DE" sz="2400" dirty="0"/>
            </a:br>
            <a:r>
              <a:rPr lang="de-DE" altLang="de-DE" sz="1600" dirty="0">
                <a:solidFill>
                  <a:srgbClr val="FF0000"/>
                </a:solidFill>
              </a:rPr>
              <a:t>Normalform</a:t>
            </a:r>
            <a:endParaRPr lang="de-DE" altLang="de-DE" sz="1350" dirty="0"/>
          </a:p>
        </p:txBody>
      </p:sp>
      <p:sp>
        <p:nvSpPr>
          <p:cNvPr id="28677" name="Rectangle 4"/>
          <p:cNvSpPr>
            <a:spLocks noGrp="1" noChangeArrowheads="1"/>
          </p:cNvSpPr>
          <p:nvPr>
            <p:ph type="body" idx="1"/>
          </p:nvPr>
        </p:nvSpPr>
        <p:spPr>
          <a:xfrm>
            <a:off x="534629" y="3350155"/>
            <a:ext cx="8074742" cy="1458516"/>
          </a:xfrm>
        </p:spPr>
        <p:txBody>
          <a:bodyPr>
            <a:normAutofit lnSpcReduction="10000"/>
          </a:bodyPr>
          <a:lstStyle/>
          <a:p>
            <a:pPr marL="0" indent="0">
              <a:buNone/>
            </a:pPr>
            <a:r>
              <a:rPr lang="de-DE" altLang="de-DE" sz="1500" dirty="0"/>
              <a:t>Die Zinsstrukturkurve zeigt die Marktrenditen für Geldanlagen unterschiedlicher Restlaufzeit mit gleicher Risikostufe und Währung (z.B. Schuldner Bundesrepublik Deutschland; Währung EUR).</a:t>
            </a:r>
          </a:p>
          <a:p>
            <a:pPr marL="0" indent="0">
              <a:buNone/>
            </a:pPr>
            <a:r>
              <a:rPr lang="de-DE" altLang="de-DE" sz="1500" dirty="0"/>
              <a:t>Eine </a:t>
            </a:r>
            <a:r>
              <a:rPr lang="de-DE" altLang="de-DE" sz="1500" dirty="0">
                <a:solidFill>
                  <a:srgbClr val="FF0000"/>
                </a:solidFill>
              </a:rPr>
              <a:t>inverse Zinsstruktur</a:t>
            </a:r>
            <a:r>
              <a:rPr lang="de-DE" altLang="de-DE" sz="1500" dirty="0"/>
              <a:t> ist eine fallende Kurve, d.h. kurzfristiges Geld ist teurer als langfristiges. Kommt v.a. vor bei aktuell höherer Inflation und im weiteren Verlauf erwarteter Abnahme der Geldentwertung. </a:t>
            </a:r>
            <a:br>
              <a:rPr lang="de-DE" altLang="de-DE" sz="1500" dirty="0"/>
            </a:br>
            <a:r>
              <a:rPr lang="de-DE" altLang="de-DE" sz="1500" dirty="0"/>
              <a:t>Hintergrund: schwächeres Wirtschaftswachstum</a:t>
            </a:r>
          </a:p>
        </p:txBody>
      </p:sp>
      <p:grpSp>
        <p:nvGrpSpPr>
          <p:cNvPr id="28678" name="Group 5"/>
          <p:cNvGrpSpPr>
            <a:grpSpLocks/>
          </p:cNvGrpSpPr>
          <p:nvPr/>
        </p:nvGrpSpPr>
        <p:grpSpPr bwMode="auto">
          <a:xfrm>
            <a:off x="1331119" y="806050"/>
            <a:ext cx="4794647" cy="2426494"/>
            <a:chOff x="32" y="1888"/>
            <a:chExt cx="4027" cy="2038"/>
          </a:xfrm>
        </p:grpSpPr>
        <p:sp>
          <p:nvSpPr>
            <p:cNvPr id="28679" name="Text Box 6"/>
            <p:cNvSpPr txBox="1">
              <a:spLocks noChangeArrowheads="1"/>
            </p:cNvSpPr>
            <p:nvPr/>
          </p:nvSpPr>
          <p:spPr bwMode="auto">
            <a:xfrm>
              <a:off x="3334" y="3475"/>
              <a:ext cx="72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de-DE" altLang="de-DE" sz="1200"/>
                <a:t>30 Jahre +</a:t>
              </a:r>
            </a:p>
          </p:txBody>
        </p:sp>
        <p:grpSp>
          <p:nvGrpSpPr>
            <p:cNvPr id="28680" name="Group 7"/>
            <p:cNvGrpSpPr>
              <a:grpSpLocks/>
            </p:cNvGrpSpPr>
            <p:nvPr/>
          </p:nvGrpSpPr>
          <p:grpSpPr bwMode="auto">
            <a:xfrm>
              <a:off x="522" y="2247"/>
              <a:ext cx="2304" cy="1679"/>
              <a:chOff x="522" y="2247"/>
              <a:chExt cx="2304" cy="1679"/>
            </a:xfrm>
          </p:grpSpPr>
          <p:sp>
            <p:nvSpPr>
              <p:cNvPr id="28690" name="Text Box 8"/>
              <p:cNvSpPr txBox="1">
                <a:spLocks noChangeArrowheads="1"/>
              </p:cNvSpPr>
              <p:nvPr/>
            </p:nvSpPr>
            <p:spPr bwMode="auto">
              <a:xfrm rot="16200000">
                <a:off x="-114" y="2883"/>
                <a:ext cx="1679" cy="40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de-DE" altLang="de-DE" sz="1350">
                    <a:solidFill>
                      <a:srgbClr val="FF0000"/>
                    </a:solidFill>
                  </a:rPr>
                  <a:t>Direkter Steuerungsbe-reich der Zentralbank</a:t>
                </a:r>
              </a:p>
            </p:txBody>
          </p:sp>
          <p:sp>
            <p:nvSpPr>
              <p:cNvPr id="28691" name="Line 9"/>
              <p:cNvSpPr>
                <a:spLocks noChangeShapeType="1"/>
              </p:cNvSpPr>
              <p:nvPr/>
            </p:nvSpPr>
            <p:spPr bwMode="auto">
              <a:xfrm flipH="1">
                <a:off x="930" y="3334"/>
                <a:ext cx="18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28692" name="Text Box 10"/>
              <p:cNvSpPr txBox="1">
                <a:spLocks noChangeArrowheads="1"/>
              </p:cNvSpPr>
              <p:nvPr/>
            </p:nvSpPr>
            <p:spPr bwMode="auto">
              <a:xfrm>
                <a:off x="1066" y="3243"/>
                <a:ext cx="176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100" dirty="0"/>
                  <a:t>Regelfall: 1 Woche bis 90 Tage</a:t>
                </a:r>
              </a:p>
            </p:txBody>
          </p:sp>
        </p:grpSp>
        <p:grpSp>
          <p:nvGrpSpPr>
            <p:cNvPr id="28681" name="Group 11"/>
            <p:cNvGrpSpPr>
              <a:grpSpLocks/>
            </p:cNvGrpSpPr>
            <p:nvPr/>
          </p:nvGrpSpPr>
          <p:grpSpPr bwMode="auto">
            <a:xfrm>
              <a:off x="32" y="1888"/>
              <a:ext cx="3947" cy="1575"/>
              <a:chOff x="32" y="1888"/>
              <a:chExt cx="3947" cy="1575"/>
            </a:xfrm>
          </p:grpSpPr>
          <p:grpSp>
            <p:nvGrpSpPr>
              <p:cNvPr id="28682" name="Group 12"/>
              <p:cNvGrpSpPr>
                <a:grpSpLocks/>
              </p:cNvGrpSpPr>
              <p:nvPr/>
            </p:nvGrpSpPr>
            <p:grpSpPr bwMode="auto">
              <a:xfrm>
                <a:off x="32" y="1888"/>
                <a:ext cx="3947" cy="1575"/>
                <a:chOff x="32" y="1888"/>
                <a:chExt cx="3947" cy="1575"/>
              </a:xfrm>
            </p:grpSpPr>
            <p:sp>
              <p:nvSpPr>
                <p:cNvPr id="28684" name="Freeform 13"/>
                <p:cNvSpPr>
                  <a:spLocks/>
                </p:cNvSpPr>
                <p:nvPr/>
              </p:nvSpPr>
              <p:spPr bwMode="auto">
                <a:xfrm>
                  <a:off x="531" y="2568"/>
                  <a:ext cx="3448" cy="454"/>
                </a:xfrm>
                <a:custGeom>
                  <a:avLst/>
                  <a:gdLst>
                    <a:gd name="T0" fmla="*/ 0 w 3448"/>
                    <a:gd name="T1" fmla="*/ 454 h 454"/>
                    <a:gd name="T2" fmla="*/ 631 w 3448"/>
                    <a:gd name="T3" fmla="*/ 394 h 454"/>
                    <a:gd name="T4" fmla="*/ 1070 w 3448"/>
                    <a:gd name="T5" fmla="*/ 285 h 454"/>
                    <a:gd name="T6" fmla="*/ 1588 w 3448"/>
                    <a:gd name="T7" fmla="*/ 227 h 454"/>
                    <a:gd name="T8" fmla="*/ 2121 w 3448"/>
                    <a:gd name="T9" fmla="*/ 202 h 454"/>
                    <a:gd name="T10" fmla="*/ 2586 w 3448"/>
                    <a:gd name="T11" fmla="*/ 136 h 454"/>
                    <a:gd name="T12" fmla="*/ 2908 w 3448"/>
                    <a:gd name="T13" fmla="*/ 102 h 454"/>
                    <a:gd name="T14" fmla="*/ 3182 w 3448"/>
                    <a:gd name="T15" fmla="*/ 10 h 454"/>
                    <a:gd name="T16" fmla="*/ 3448 w 3448"/>
                    <a:gd name="T17" fmla="*/ 0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8"/>
                    <a:gd name="T28" fmla="*/ 0 h 454"/>
                    <a:gd name="T29" fmla="*/ 3448 w 3448"/>
                    <a:gd name="T30" fmla="*/ 454 h 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8" h="454">
                      <a:moveTo>
                        <a:pt x="0" y="454"/>
                      </a:moveTo>
                      <a:lnTo>
                        <a:pt x="631" y="394"/>
                      </a:lnTo>
                      <a:lnTo>
                        <a:pt x="1070" y="285"/>
                      </a:lnTo>
                      <a:lnTo>
                        <a:pt x="1588" y="227"/>
                      </a:lnTo>
                      <a:lnTo>
                        <a:pt x="2121" y="202"/>
                      </a:lnTo>
                      <a:lnTo>
                        <a:pt x="2586" y="136"/>
                      </a:lnTo>
                      <a:lnTo>
                        <a:pt x="2908" y="102"/>
                      </a:lnTo>
                      <a:lnTo>
                        <a:pt x="3182" y="10"/>
                      </a:lnTo>
                      <a:lnTo>
                        <a:pt x="344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grpSp>
              <p:nvGrpSpPr>
                <p:cNvPr id="28685" name="Group 14"/>
                <p:cNvGrpSpPr>
                  <a:grpSpLocks/>
                </p:cNvGrpSpPr>
                <p:nvPr/>
              </p:nvGrpSpPr>
              <p:grpSpPr bwMode="auto">
                <a:xfrm>
                  <a:off x="32" y="1888"/>
                  <a:ext cx="3901" cy="1575"/>
                  <a:chOff x="32" y="1888"/>
                  <a:chExt cx="3901" cy="1575"/>
                </a:xfrm>
              </p:grpSpPr>
              <p:sp>
                <p:nvSpPr>
                  <p:cNvPr id="28686" name="Line 15"/>
                  <p:cNvSpPr>
                    <a:spLocks noChangeShapeType="1"/>
                  </p:cNvSpPr>
                  <p:nvPr/>
                </p:nvSpPr>
                <p:spPr bwMode="auto">
                  <a:xfrm flipV="1">
                    <a:off x="531" y="2115"/>
                    <a:ext cx="0" cy="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28687" name="Line 16"/>
                  <p:cNvSpPr>
                    <a:spLocks noChangeShapeType="1"/>
                  </p:cNvSpPr>
                  <p:nvPr/>
                </p:nvSpPr>
                <p:spPr bwMode="auto">
                  <a:xfrm>
                    <a:off x="521" y="3203"/>
                    <a:ext cx="3185"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28688" name="Text Box 17"/>
                  <p:cNvSpPr txBox="1">
                    <a:spLocks noChangeArrowheads="1"/>
                  </p:cNvSpPr>
                  <p:nvPr/>
                </p:nvSpPr>
                <p:spPr bwMode="auto">
                  <a:xfrm>
                    <a:off x="32" y="1888"/>
                    <a:ext cx="77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de-DE" altLang="de-DE" sz="1200"/>
                      <a:t>Zinssatz</a:t>
                    </a:r>
                  </a:p>
                </p:txBody>
              </p:sp>
              <p:sp>
                <p:nvSpPr>
                  <p:cNvPr id="28689" name="Text Box 18"/>
                  <p:cNvSpPr txBox="1">
                    <a:spLocks noChangeArrowheads="1"/>
                  </p:cNvSpPr>
                  <p:nvPr/>
                </p:nvSpPr>
                <p:spPr bwMode="auto">
                  <a:xfrm>
                    <a:off x="3107" y="3249"/>
                    <a:ext cx="82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de-DE" altLang="de-DE" sz="1200"/>
                      <a:t>Restlaufzeit</a:t>
                    </a:r>
                  </a:p>
                </p:txBody>
              </p:sp>
            </p:grpSp>
          </p:grpSp>
          <p:sp>
            <p:nvSpPr>
              <p:cNvPr id="28683" name="Text Box 19"/>
              <p:cNvSpPr txBox="1">
                <a:spLocks noChangeArrowheads="1"/>
              </p:cNvSpPr>
              <p:nvPr/>
            </p:nvSpPr>
            <p:spPr bwMode="auto">
              <a:xfrm>
                <a:off x="930" y="2069"/>
                <a:ext cx="27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endParaRPr lang="de-DE" altLang="de-DE" sz="1350" dirty="0"/>
              </a:p>
            </p:txBody>
          </p:sp>
        </p:grpSp>
      </p:grpSp>
      <p:sp>
        <p:nvSpPr>
          <p:cNvPr id="2" name="Rechteck 1"/>
          <p:cNvSpPr/>
          <p:nvPr/>
        </p:nvSpPr>
        <p:spPr>
          <a:xfrm>
            <a:off x="1909134" y="1234078"/>
            <a:ext cx="916248" cy="1994400"/>
          </a:xfrm>
          <a:prstGeom prst="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3065863" y="2838866"/>
            <a:ext cx="1562100" cy="184666"/>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Ausnahme bis 3 Jahre</a:t>
            </a:r>
          </a:p>
        </p:txBody>
      </p:sp>
      <p:cxnSp>
        <p:nvCxnSpPr>
          <p:cNvPr id="5" name="Gerade Verbindung mit Pfeil 4"/>
          <p:cNvCxnSpPr>
            <a:stCxn id="3" idx="1"/>
          </p:cNvCxnSpPr>
          <p:nvPr/>
        </p:nvCxnSpPr>
        <p:spPr>
          <a:xfrm flipH="1" flipV="1">
            <a:off x="2825976" y="2927747"/>
            <a:ext cx="239887" cy="3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Fußzeilenplatzhalter 3"/>
          <p:cNvSpPr txBox="1">
            <a:spLocks/>
          </p:cNvSpPr>
          <p:nvPr/>
        </p:nvSpPr>
        <p:spPr>
          <a:xfrm>
            <a:off x="3181350" y="4919664"/>
            <a:ext cx="3086100" cy="273844"/>
          </a:xfrm>
          <a:prstGeom prst="rect">
            <a:avLst/>
          </a:prstGeom>
        </p:spPr>
        <p:txBody>
          <a:bodyPr vert="horz" lIns="91440" tIns="45720" rIns="91440" bIns="45720" rtlCol="0" anchor="ctr"/>
          <a:lstStyle>
            <a:defPPr>
              <a:defRPr lang="de-DE"/>
            </a:defPPr>
            <a:lvl1pPr marL="0" algn="ctr" defTabSz="685800" rtl="0" eaLnBrk="1" latinLnBrk="0" hangingPunct="1">
              <a:defRPr sz="675"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a:t>© Anselm Dohle-Beltinger 2020</a:t>
            </a:r>
            <a:endParaRPr lang="de-DE" dirty="0"/>
          </a:p>
        </p:txBody>
      </p:sp>
      <p:sp>
        <p:nvSpPr>
          <p:cNvPr id="26" name="Foliennummernplatzhalter 4"/>
          <p:cNvSpPr txBox="1">
            <a:spLocks/>
          </p:cNvSpPr>
          <p:nvPr/>
        </p:nvSpPr>
        <p:spPr>
          <a:xfrm>
            <a:off x="6610350" y="4919664"/>
            <a:ext cx="2057400" cy="273844"/>
          </a:xfrm>
          <a:prstGeom prst="rect">
            <a:avLst/>
          </a:prstGeom>
        </p:spPr>
        <p:txBody>
          <a:bodyPr vert="horz" lIns="91440" tIns="45720" rIns="91440" bIns="45720" rtlCol="0" anchor="ctr"/>
          <a:lstStyle>
            <a:defPPr>
              <a:defRPr lang="de-DE"/>
            </a:defPPr>
            <a:lvl1pPr marL="0" algn="r" defTabSz="685800" rtl="0" eaLnBrk="1" latinLnBrk="0" hangingPunct="1">
              <a:defRPr sz="675"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3B6EB1A-7190-4C30-B696-71B1DAB77CD2}" type="slidenum">
              <a:rPr lang="de-DE" smtClean="0"/>
              <a:t>28</a:t>
            </a:fld>
            <a:endParaRPr lang="de-DE" dirty="0"/>
          </a:p>
        </p:txBody>
      </p:sp>
    </p:spTree>
    <p:extLst>
      <p:ext uri="{BB962C8B-B14F-4D97-AF65-F5344CB8AC3E}">
        <p14:creationId xmlns:p14="http://schemas.microsoft.com/office/powerpoint/2010/main" val="10076997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00" name="Group 2"/>
          <p:cNvGrpSpPr>
            <a:grpSpLocks/>
          </p:cNvGrpSpPr>
          <p:nvPr/>
        </p:nvGrpSpPr>
        <p:grpSpPr bwMode="auto">
          <a:xfrm>
            <a:off x="2050026" y="3502741"/>
            <a:ext cx="4185726" cy="1588455"/>
            <a:chOff x="1202" y="3022"/>
            <a:chExt cx="3900" cy="1298"/>
          </a:xfrm>
        </p:grpSpPr>
        <p:sp>
          <p:nvSpPr>
            <p:cNvPr id="29707" name="Rectangle 3"/>
            <p:cNvSpPr>
              <a:spLocks noChangeArrowheads="1"/>
            </p:cNvSpPr>
            <p:nvPr/>
          </p:nvSpPr>
          <p:spPr bwMode="auto">
            <a:xfrm>
              <a:off x="1202" y="3022"/>
              <a:ext cx="3356" cy="1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20000"/>
                </a:spcBef>
                <a:buFontTx/>
                <a:buChar char="•"/>
              </a:pPr>
              <a:endParaRPr lang="de-DE" altLang="de-DE" sz="2400"/>
            </a:p>
          </p:txBody>
        </p:sp>
        <p:sp>
          <p:nvSpPr>
            <p:cNvPr id="29708" name="Line 4"/>
            <p:cNvSpPr>
              <a:spLocks noChangeShapeType="1"/>
            </p:cNvSpPr>
            <p:nvPr/>
          </p:nvSpPr>
          <p:spPr bwMode="auto">
            <a:xfrm flipV="1">
              <a:off x="1791" y="3110"/>
              <a:ext cx="0" cy="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29709" name="Line 5"/>
            <p:cNvSpPr>
              <a:spLocks noChangeShapeType="1"/>
            </p:cNvSpPr>
            <p:nvPr/>
          </p:nvSpPr>
          <p:spPr bwMode="auto">
            <a:xfrm>
              <a:off x="1791" y="4198"/>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29710" name="Text Box 6"/>
            <p:cNvSpPr txBox="1">
              <a:spLocks noChangeArrowheads="1"/>
            </p:cNvSpPr>
            <p:nvPr/>
          </p:nvSpPr>
          <p:spPr bwMode="auto">
            <a:xfrm>
              <a:off x="1247" y="3063"/>
              <a:ext cx="61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000" dirty="0"/>
                <a:t>Realzins</a:t>
              </a:r>
            </a:p>
          </p:txBody>
        </p:sp>
        <p:sp>
          <p:nvSpPr>
            <p:cNvPr id="29711" name="Text Box 7"/>
            <p:cNvSpPr txBox="1">
              <a:spLocks noChangeArrowheads="1"/>
            </p:cNvSpPr>
            <p:nvPr/>
          </p:nvSpPr>
          <p:spPr bwMode="auto">
            <a:xfrm>
              <a:off x="3923" y="4108"/>
              <a:ext cx="117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dirty="0"/>
                <a:t>Restlaufzeit</a:t>
              </a:r>
            </a:p>
          </p:txBody>
        </p:sp>
      </p:grpSp>
      <p:sp>
        <p:nvSpPr>
          <p:cNvPr id="29706" name="Text Box 13"/>
          <p:cNvSpPr txBox="1">
            <a:spLocks noChangeArrowheads="1"/>
          </p:cNvSpPr>
          <p:nvPr/>
        </p:nvSpPr>
        <p:spPr bwMode="auto">
          <a:xfrm>
            <a:off x="2682178" y="3912944"/>
            <a:ext cx="3348038" cy="39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050" dirty="0">
                <a:solidFill>
                  <a:srgbClr val="339933"/>
                </a:solidFill>
              </a:rPr>
              <a:t>Der von den Anlegern </a:t>
            </a:r>
            <a:r>
              <a:rPr lang="de-DE" altLang="de-DE" sz="1050" b="1" u="sng" dirty="0">
                <a:solidFill>
                  <a:srgbClr val="339933"/>
                </a:solidFill>
              </a:rPr>
              <a:t>erwartete</a:t>
            </a:r>
            <a:r>
              <a:rPr lang="de-DE" altLang="de-DE" sz="1050" dirty="0">
                <a:solidFill>
                  <a:srgbClr val="339933"/>
                </a:solidFill>
              </a:rPr>
              <a:t> </a:t>
            </a:r>
            <a:r>
              <a:rPr lang="de-DE" altLang="de-DE" sz="1050" b="1" u="sng" dirty="0">
                <a:solidFill>
                  <a:srgbClr val="339933"/>
                </a:solidFill>
              </a:rPr>
              <a:t>Soll</a:t>
            </a:r>
            <a:r>
              <a:rPr lang="de-DE" altLang="de-DE" sz="1050" dirty="0">
                <a:solidFill>
                  <a:srgbClr val="339933"/>
                </a:solidFill>
              </a:rPr>
              <a:t>-Realzins p.a. dürfte konstant bis steigend sein</a:t>
            </a:r>
          </a:p>
        </p:txBody>
      </p:sp>
      <p:sp>
        <p:nvSpPr>
          <p:cNvPr id="2969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fld id="{D2329012-F35D-4250-BAE4-1C493CCCB111}" type="slidenum">
              <a:rPr lang="de-DE" altLang="de-DE" sz="1050">
                <a:solidFill>
                  <a:schemeClr val="bg1"/>
                </a:solidFill>
              </a:rPr>
              <a:pPr/>
              <a:t>29</a:t>
            </a:fld>
            <a:endParaRPr lang="de-DE" altLang="de-DE" sz="1050">
              <a:solidFill>
                <a:schemeClr val="bg1"/>
              </a:solidFill>
            </a:endParaRPr>
          </a:p>
        </p:txBody>
      </p:sp>
      <p:sp>
        <p:nvSpPr>
          <p:cNvPr id="29701" name="Rectangle 8"/>
          <p:cNvSpPr>
            <a:spLocks noGrp="1" noChangeArrowheads="1"/>
          </p:cNvSpPr>
          <p:nvPr>
            <p:ph type="title"/>
          </p:nvPr>
        </p:nvSpPr>
        <p:spPr>
          <a:xfrm>
            <a:off x="1494235" y="519113"/>
            <a:ext cx="6155531" cy="540544"/>
          </a:xfrm>
        </p:spPr>
        <p:txBody>
          <a:bodyPr/>
          <a:lstStyle/>
          <a:p>
            <a:r>
              <a:rPr lang="de-DE" altLang="de-DE"/>
              <a:t>Warum diese Normalform?</a:t>
            </a:r>
          </a:p>
        </p:txBody>
      </p:sp>
      <p:sp>
        <p:nvSpPr>
          <p:cNvPr id="29702" name="Rectangle 9"/>
          <p:cNvSpPr>
            <a:spLocks noGrp="1" noChangeArrowheads="1"/>
          </p:cNvSpPr>
          <p:nvPr>
            <p:ph type="body" idx="1"/>
          </p:nvPr>
        </p:nvSpPr>
        <p:spPr>
          <a:xfrm>
            <a:off x="707922" y="1113235"/>
            <a:ext cx="7890387" cy="3138488"/>
          </a:xfrm>
        </p:spPr>
        <p:txBody>
          <a:bodyPr>
            <a:normAutofit/>
          </a:bodyPr>
          <a:lstStyle/>
          <a:p>
            <a:pPr>
              <a:lnSpc>
                <a:spcPct val="90000"/>
              </a:lnSpc>
            </a:pPr>
            <a:r>
              <a:rPr lang="de-DE" altLang="de-DE" sz="2000" dirty="0"/>
              <a:t>Die vier Zinskomponenten (s. </a:t>
            </a:r>
            <a:r>
              <a:rPr lang="de-DE" altLang="de-DE" sz="2000" dirty="0">
                <a:hlinkClick r:id="rId2"/>
              </a:rPr>
              <a:t>Kapitel 4.1</a:t>
            </a:r>
            <a:r>
              <a:rPr lang="de-DE" altLang="de-DE" sz="2000" dirty="0"/>
              <a:t> Folie 40) entwickeln sich nicht gleichmäßig bei unterschiedlichen Kreditlaufzeiten</a:t>
            </a:r>
          </a:p>
          <a:p>
            <a:pPr>
              <a:lnSpc>
                <a:spcPct val="90000"/>
              </a:lnSpc>
            </a:pPr>
            <a:r>
              <a:rPr lang="de-DE" altLang="de-DE" sz="2000" dirty="0"/>
              <a:t>Der </a:t>
            </a:r>
            <a:r>
              <a:rPr lang="de-DE" altLang="de-DE" sz="2000" u="sng" dirty="0"/>
              <a:t>Ist</a:t>
            </a:r>
            <a:r>
              <a:rPr lang="de-DE" altLang="de-DE" sz="2000" dirty="0"/>
              <a:t>-Verlauf der </a:t>
            </a:r>
            <a:r>
              <a:rPr lang="de-DE" altLang="de-DE" sz="2000" dirty="0">
                <a:solidFill>
                  <a:srgbClr val="FF0000"/>
                </a:solidFill>
              </a:rPr>
              <a:t>Realzinsen</a:t>
            </a:r>
            <a:r>
              <a:rPr lang="de-DE" altLang="de-DE" sz="2000" dirty="0"/>
              <a:t> ergibt sich aus dem Angebot an und der Nachfrage nach Kapital in den jeweiligen Laufzeitbereichen</a:t>
            </a:r>
          </a:p>
          <a:p>
            <a:pPr lvl="1">
              <a:lnSpc>
                <a:spcPct val="90000"/>
              </a:lnSpc>
            </a:pPr>
            <a:r>
              <a:rPr lang="de-DE" altLang="de-DE" sz="1600" dirty="0"/>
              <a:t>Dies ist u.a. von den Gewohnheiten auf dem jeweiligen Teilmarkt geprägt, die vor allem mit der vergangenen langfristigen Inflationsrate zu tun hat</a:t>
            </a:r>
          </a:p>
          <a:p>
            <a:pPr lvl="1">
              <a:lnSpc>
                <a:spcPct val="90000"/>
              </a:lnSpc>
            </a:pPr>
            <a:r>
              <a:rPr lang="de-DE" altLang="de-DE" sz="1600" dirty="0"/>
              <a:t>Je schlechter den Bürgern in der Vergangenheit die Inflationsbekämpfung ihres Landes erschien, desto kurzfristiger der Anlagezeitraum, d.h. es gibt nur ein geringes Angebot langfristigen Kapitals</a:t>
            </a:r>
          </a:p>
        </p:txBody>
      </p:sp>
      <p:sp>
        <p:nvSpPr>
          <p:cNvPr id="29704" name="Line 11"/>
          <p:cNvSpPr>
            <a:spLocks noChangeShapeType="1"/>
          </p:cNvSpPr>
          <p:nvPr/>
        </p:nvSpPr>
        <p:spPr bwMode="auto">
          <a:xfrm>
            <a:off x="2700534" y="4657495"/>
            <a:ext cx="3102956"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29705" name="Line 12"/>
          <p:cNvSpPr>
            <a:spLocks noChangeShapeType="1"/>
          </p:cNvSpPr>
          <p:nvPr/>
        </p:nvSpPr>
        <p:spPr bwMode="auto">
          <a:xfrm flipV="1">
            <a:off x="2708778" y="4553335"/>
            <a:ext cx="3094712" cy="99264"/>
          </a:xfrm>
          <a:prstGeom prst="line">
            <a:avLst/>
          </a:prstGeom>
          <a:noFill/>
          <a:ln w="28575">
            <a:solidFill>
              <a:srgbClr val="00CC00"/>
            </a:solidFill>
            <a:prstDash val="dash"/>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16" name="Fußzeilenplatzhalter 3"/>
          <p:cNvSpPr>
            <a:spLocks noGrp="1"/>
          </p:cNvSpPr>
          <p:nvPr>
            <p:ph type="ftr" sz="quarter" idx="10"/>
          </p:nvPr>
        </p:nvSpPr>
        <p:spPr>
          <a:xfrm>
            <a:off x="2641594" y="4916616"/>
            <a:ext cx="3086100" cy="273844"/>
          </a:xfrm>
        </p:spPr>
        <p:txBody>
          <a:bodyPr/>
          <a:lstStyle/>
          <a:p>
            <a:r>
              <a:rPr lang="de-DE" dirty="0"/>
              <a:t>© Anselm Dohle-Beltinger 2020</a:t>
            </a:r>
          </a:p>
        </p:txBody>
      </p:sp>
      <p:sp>
        <p:nvSpPr>
          <p:cNvPr id="2" name="Textfeld 1"/>
          <p:cNvSpPr txBox="1"/>
          <p:nvPr/>
        </p:nvSpPr>
        <p:spPr>
          <a:xfrm>
            <a:off x="8544846" y="4904186"/>
            <a:ext cx="222198" cy="153888"/>
          </a:xfrm>
          <a:prstGeom prst="rect">
            <a:avLst/>
          </a:prstGeom>
          <a:noFill/>
        </p:spPr>
        <p:txBody>
          <a:bodyPr wrap="square" lIns="0" tIns="0" rIns="0" bIns="0" rtlCol="0">
            <a:spAutoFit/>
          </a:bodyPr>
          <a:lstStyle/>
          <a:p>
            <a:fld id="{4897DAAC-8F6E-4E07-A80A-A8C2D38F7165}" type="slidenum">
              <a:rPr lang="de-DE" sz="1000" smtClean="0">
                <a:solidFill>
                  <a:schemeClr val="bg1">
                    <a:lumMod val="65000"/>
                  </a:schemeClr>
                </a:solidFill>
                <a:latin typeface="Arial" panose="020B0604020202020204" pitchFamily="34" charset="0"/>
                <a:cs typeface="Arial" panose="020B0604020202020204" pitchFamily="34" charset="0"/>
              </a:rPr>
              <a:t>29</a:t>
            </a:fld>
            <a:endParaRPr lang="de-DE"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75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Wie arbeiten Banken?</a:t>
            </a:r>
          </a:p>
        </p:txBody>
      </p:sp>
      <p:sp>
        <p:nvSpPr>
          <p:cNvPr id="7" name="Textplatzhalter 6"/>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3</a:t>
            </a:fld>
            <a:endParaRPr lang="de-DE"/>
          </a:p>
        </p:txBody>
      </p:sp>
    </p:spTree>
    <p:extLst>
      <p:ext uri="{BB962C8B-B14F-4D97-AF65-F5344CB8AC3E}">
        <p14:creationId xmlns:p14="http://schemas.microsoft.com/office/powerpoint/2010/main" val="1386276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050">
                <a:solidFill>
                  <a:schemeClr val="bg1"/>
                </a:solidFill>
              </a:rPr>
              <a:t>© Anselm Dohle-Beltinger 2010</a:t>
            </a:r>
          </a:p>
        </p:txBody>
      </p:sp>
      <p:sp>
        <p:nvSpPr>
          <p:cNvPr id="3072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fld id="{BA33F648-5FEB-4BFA-A135-DBFD04158236}" type="slidenum">
              <a:rPr lang="de-DE" altLang="de-DE" sz="1050">
                <a:solidFill>
                  <a:schemeClr val="bg1"/>
                </a:solidFill>
              </a:rPr>
              <a:pPr/>
              <a:t>30</a:t>
            </a:fld>
            <a:endParaRPr lang="de-DE" altLang="de-DE" sz="1050">
              <a:solidFill>
                <a:schemeClr val="bg1"/>
              </a:solidFill>
            </a:endParaRPr>
          </a:p>
        </p:txBody>
      </p:sp>
      <p:sp>
        <p:nvSpPr>
          <p:cNvPr id="30724" name="Rectangle 2"/>
          <p:cNvSpPr>
            <a:spLocks noGrp="1" noChangeArrowheads="1"/>
          </p:cNvSpPr>
          <p:nvPr>
            <p:ph type="title"/>
          </p:nvPr>
        </p:nvSpPr>
        <p:spPr/>
        <p:txBody>
          <a:bodyPr/>
          <a:lstStyle/>
          <a:p>
            <a:r>
              <a:rPr lang="de-DE" altLang="de-DE"/>
              <a:t>Verlauf der Transaktionskosten</a:t>
            </a:r>
          </a:p>
        </p:txBody>
      </p:sp>
      <p:sp>
        <p:nvSpPr>
          <p:cNvPr id="30725" name="Rectangle 3"/>
          <p:cNvSpPr>
            <a:spLocks noGrp="1" noChangeArrowheads="1"/>
          </p:cNvSpPr>
          <p:nvPr>
            <p:ph type="body" idx="1"/>
          </p:nvPr>
        </p:nvSpPr>
        <p:spPr>
          <a:xfrm>
            <a:off x="508818" y="1485901"/>
            <a:ext cx="8006531" cy="2003822"/>
          </a:xfrm>
        </p:spPr>
        <p:txBody>
          <a:bodyPr>
            <a:normAutofit/>
          </a:bodyPr>
          <a:lstStyle/>
          <a:p>
            <a:r>
              <a:rPr lang="de-DE" altLang="de-DE" dirty="0"/>
              <a:t>Hier treten oft erhöhte Einmalaufwendungen am Anfang (und Ende) der Anlage auf </a:t>
            </a:r>
            <a:r>
              <a:rPr lang="de-DE" altLang="de-DE" sz="1800" dirty="0"/>
              <a:t>(Informationsbeschaffung, Kapitaltransfer, Anlagewechsel, Kontoauflösung, Verkaufsgebühr; degressiver Verlauf bei längerer Anlagedauer; </a:t>
            </a:r>
            <a:r>
              <a:rPr lang="de-DE" altLang="de-DE" sz="1800" dirty="0" err="1"/>
              <a:t>evtl</a:t>
            </a:r>
            <a:r>
              <a:rPr lang="de-DE" altLang="de-DE" sz="1800" dirty="0"/>
              <a:t> am Ende wieder Anstieg)</a:t>
            </a:r>
            <a:endParaRPr lang="de-DE" altLang="de-DE" dirty="0"/>
          </a:p>
          <a:p>
            <a:r>
              <a:rPr lang="de-DE" altLang="de-DE" dirty="0"/>
              <a:t>meist gleichbleibenden Dauerkosten </a:t>
            </a:r>
            <a:r>
              <a:rPr lang="de-DE" altLang="de-DE" sz="1800" dirty="0"/>
              <a:t>(Kontoführung, Steuern etc.; linearer Verlauf)</a:t>
            </a:r>
            <a:endParaRPr lang="de-DE" altLang="de-DE" dirty="0"/>
          </a:p>
        </p:txBody>
      </p:sp>
      <p:grpSp>
        <p:nvGrpSpPr>
          <p:cNvPr id="30726" name="Group 4"/>
          <p:cNvGrpSpPr>
            <a:grpSpLocks/>
          </p:cNvGrpSpPr>
          <p:nvPr/>
        </p:nvGrpSpPr>
        <p:grpSpPr bwMode="auto">
          <a:xfrm>
            <a:off x="1425179" y="3388519"/>
            <a:ext cx="3914775" cy="1497806"/>
            <a:chOff x="249" y="2840"/>
            <a:chExt cx="3288" cy="1258"/>
          </a:xfrm>
        </p:grpSpPr>
        <p:sp>
          <p:nvSpPr>
            <p:cNvPr id="30730" name="Line 5"/>
            <p:cNvSpPr>
              <a:spLocks noChangeShapeType="1"/>
            </p:cNvSpPr>
            <p:nvPr/>
          </p:nvSpPr>
          <p:spPr bwMode="auto">
            <a:xfrm flipV="1">
              <a:off x="793" y="2886"/>
              <a:ext cx="0" cy="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0731" name="Line 6"/>
            <p:cNvSpPr>
              <a:spLocks noChangeShapeType="1"/>
            </p:cNvSpPr>
            <p:nvPr/>
          </p:nvSpPr>
          <p:spPr bwMode="auto">
            <a:xfrm>
              <a:off x="793" y="3974"/>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0732" name="Text Box 7"/>
            <p:cNvSpPr txBox="1">
              <a:spLocks noChangeArrowheads="1"/>
            </p:cNvSpPr>
            <p:nvPr/>
          </p:nvSpPr>
          <p:spPr bwMode="auto">
            <a:xfrm>
              <a:off x="249" y="2840"/>
              <a:ext cx="61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Anlage-</a:t>
              </a:r>
              <a:br>
                <a:rPr lang="de-DE" altLang="de-DE" sz="1200"/>
              </a:br>
              <a:r>
                <a:rPr lang="de-DE" altLang="de-DE" sz="1200"/>
                <a:t>kosten</a:t>
              </a:r>
            </a:p>
          </p:txBody>
        </p:sp>
        <p:sp>
          <p:nvSpPr>
            <p:cNvPr id="30733" name="Text Box 8"/>
            <p:cNvSpPr txBox="1">
              <a:spLocks noChangeArrowheads="1"/>
            </p:cNvSpPr>
            <p:nvPr/>
          </p:nvSpPr>
          <p:spPr bwMode="auto">
            <a:xfrm>
              <a:off x="2925" y="3884"/>
              <a:ext cx="61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Zeit</a:t>
              </a:r>
            </a:p>
          </p:txBody>
        </p:sp>
      </p:grpSp>
      <p:grpSp>
        <p:nvGrpSpPr>
          <p:cNvPr id="30727" name="Group 9"/>
          <p:cNvGrpSpPr>
            <a:grpSpLocks/>
          </p:cNvGrpSpPr>
          <p:nvPr/>
        </p:nvGrpSpPr>
        <p:grpSpPr bwMode="auto">
          <a:xfrm>
            <a:off x="2087166" y="4624388"/>
            <a:ext cx="2445544" cy="76200"/>
            <a:chOff x="793" y="3878"/>
            <a:chExt cx="2054" cy="64"/>
          </a:xfrm>
        </p:grpSpPr>
        <p:sp>
          <p:nvSpPr>
            <p:cNvPr id="30728" name="Freeform 10"/>
            <p:cNvSpPr>
              <a:spLocks/>
            </p:cNvSpPr>
            <p:nvPr/>
          </p:nvSpPr>
          <p:spPr bwMode="auto">
            <a:xfrm>
              <a:off x="793" y="3878"/>
              <a:ext cx="303" cy="62"/>
            </a:xfrm>
            <a:custGeom>
              <a:avLst/>
              <a:gdLst>
                <a:gd name="T0" fmla="*/ 0 w 303"/>
                <a:gd name="T1" fmla="*/ 0 h 62"/>
                <a:gd name="T2" fmla="*/ 55 w 303"/>
                <a:gd name="T3" fmla="*/ 52 h 62"/>
                <a:gd name="T4" fmla="*/ 303 w 303"/>
                <a:gd name="T5" fmla="*/ 60 h 62"/>
                <a:gd name="T6" fmla="*/ 0 60000 65536"/>
                <a:gd name="T7" fmla="*/ 0 60000 65536"/>
                <a:gd name="T8" fmla="*/ 0 60000 65536"/>
                <a:gd name="T9" fmla="*/ 0 w 303"/>
                <a:gd name="T10" fmla="*/ 0 h 62"/>
                <a:gd name="T11" fmla="*/ 303 w 303"/>
                <a:gd name="T12" fmla="*/ 62 h 62"/>
              </a:gdLst>
              <a:ahLst/>
              <a:cxnLst>
                <a:cxn ang="T6">
                  <a:pos x="T0" y="T1"/>
                </a:cxn>
                <a:cxn ang="T7">
                  <a:pos x="T2" y="T3"/>
                </a:cxn>
                <a:cxn ang="T8">
                  <a:pos x="T4" y="T5"/>
                </a:cxn>
              </a:cxnLst>
              <a:rect l="T9" t="T10" r="T11" b="T12"/>
              <a:pathLst>
                <a:path w="303" h="62">
                  <a:moveTo>
                    <a:pt x="0" y="0"/>
                  </a:moveTo>
                  <a:cubicBezTo>
                    <a:pt x="9" y="9"/>
                    <a:pt x="5" y="42"/>
                    <a:pt x="55" y="52"/>
                  </a:cubicBezTo>
                  <a:cubicBezTo>
                    <a:pt x="105" y="62"/>
                    <a:pt x="251" y="58"/>
                    <a:pt x="303" y="60"/>
                  </a:cubicBez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sp>
          <p:nvSpPr>
            <p:cNvPr id="30729" name="Freeform 11"/>
            <p:cNvSpPr>
              <a:spLocks/>
            </p:cNvSpPr>
            <p:nvPr/>
          </p:nvSpPr>
          <p:spPr bwMode="auto">
            <a:xfrm>
              <a:off x="1080" y="3936"/>
              <a:ext cx="1767" cy="6"/>
            </a:xfrm>
            <a:custGeom>
              <a:avLst/>
              <a:gdLst>
                <a:gd name="T0" fmla="*/ 0 w 1767"/>
                <a:gd name="T1" fmla="*/ 0 h 6"/>
                <a:gd name="T2" fmla="*/ 1767 w 1767"/>
                <a:gd name="T3" fmla="*/ 6 h 6"/>
                <a:gd name="T4" fmla="*/ 0 60000 65536"/>
                <a:gd name="T5" fmla="*/ 0 60000 65536"/>
                <a:gd name="T6" fmla="*/ 0 w 1767"/>
                <a:gd name="T7" fmla="*/ 0 h 6"/>
                <a:gd name="T8" fmla="*/ 1767 w 1767"/>
                <a:gd name="T9" fmla="*/ 6 h 6"/>
              </a:gdLst>
              <a:ahLst/>
              <a:cxnLst>
                <a:cxn ang="T4">
                  <a:pos x="T0" y="T1"/>
                </a:cxn>
                <a:cxn ang="T5">
                  <a:pos x="T2" y="T3"/>
                </a:cxn>
              </a:cxnLst>
              <a:rect l="T6" t="T7" r="T8" b="T9"/>
              <a:pathLst>
                <a:path w="1767" h="6">
                  <a:moveTo>
                    <a:pt x="0" y="0"/>
                  </a:moveTo>
                  <a:lnTo>
                    <a:pt x="1767" y="6"/>
                  </a:ln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grpSp>
      <p:sp>
        <p:nvSpPr>
          <p:cNvPr id="14" name="Fußzeilenplatzhalter 3"/>
          <p:cNvSpPr txBox="1">
            <a:spLocks/>
          </p:cNvSpPr>
          <p:nvPr/>
        </p:nvSpPr>
        <p:spPr>
          <a:xfrm>
            <a:off x="3181350" y="4919664"/>
            <a:ext cx="3086100" cy="273844"/>
          </a:xfrm>
          <a:prstGeom prst="rect">
            <a:avLst/>
          </a:prstGeom>
        </p:spPr>
        <p:txBody>
          <a:bodyPr vert="horz" lIns="91440" tIns="45720" rIns="91440" bIns="45720" rtlCol="0" anchor="ctr"/>
          <a:lstStyle>
            <a:defPPr>
              <a:defRPr lang="de-DE"/>
            </a:defPPr>
            <a:lvl1pPr marL="0" algn="ctr" defTabSz="685800" rtl="0" eaLnBrk="1" latinLnBrk="0" hangingPunct="1">
              <a:defRPr sz="675"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a:t>© Anselm Dohle-Beltinger 2020</a:t>
            </a:r>
            <a:endParaRPr lang="de-DE" dirty="0"/>
          </a:p>
        </p:txBody>
      </p:sp>
      <p:sp>
        <p:nvSpPr>
          <p:cNvPr id="15" name="Textfeld 14"/>
          <p:cNvSpPr txBox="1"/>
          <p:nvPr/>
        </p:nvSpPr>
        <p:spPr>
          <a:xfrm>
            <a:off x="8544846" y="4904186"/>
            <a:ext cx="222198" cy="153888"/>
          </a:xfrm>
          <a:prstGeom prst="rect">
            <a:avLst/>
          </a:prstGeom>
          <a:noFill/>
        </p:spPr>
        <p:txBody>
          <a:bodyPr wrap="square" lIns="0" tIns="0" rIns="0" bIns="0" rtlCol="0">
            <a:spAutoFit/>
          </a:bodyPr>
          <a:lstStyle/>
          <a:p>
            <a:fld id="{E9A68C21-5F28-4B3A-B369-F64643F059AE}" type="slidenum">
              <a:rPr lang="de-DE" sz="1000" smtClean="0">
                <a:solidFill>
                  <a:schemeClr val="bg1">
                    <a:lumMod val="65000"/>
                  </a:schemeClr>
                </a:solidFill>
                <a:latin typeface="Arial" panose="020B0604020202020204" pitchFamily="34" charset="0"/>
                <a:cs typeface="Arial" panose="020B0604020202020204" pitchFamily="34" charset="0"/>
              </a:rPr>
              <a:t>30</a:t>
            </a:fld>
            <a:endParaRPr lang="de-DE"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82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050">
                <a:solidFill>
                  <a:schemeClr val="bg1"/>
                </a:solidFill>
              </a:rPr>
              <a:t>© Anselm Dohle-Beltinger 2010</a:t>
            </a:r>
          </a:p>
        </p:txBody>
      </p:sp>
      <p:sp>
        <p:nvSpPr>
          <p:cNvPr id="3174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fld id="{216A4586-C1A8-4ABE-A87D-6FE1F57ACF31}" type="slidenum">
              <a:rPr lang="de-DE" altLang="de-DE" sz="1050">
                <a:solidFill>
                  <a:schemeClr val="bg1"/>
                </a:solidFill>
              </a:rPr>
              <a:pPr/>
              <a:t>31</a:t>
            </a:fld>
            <a:endParaRPr lang="de-DE" altLang="de-DE" sz="1050">
              <a:solidFill>
                <a:schemeClr val="bg1"/>
              </a:solidFill>
            </a:endParaRPr>
          </a:p>
        </p:txBody>
      </p:sp>
      <p:sp>
        <p:nvSpPr>
          <p:cNvPr id="31748" name="Rectangle 2"/>
          <p:cNvSpPr>
            <a:spLocks noGrp="1" noChangeArrowheads="1"/>
          </p:cNvSpPr>
          <p:nvPr>
            <p:ph type="title"/>
          </p:nvPr>
        </p:nvSpPr>
        <p:spPr>
          <a:xfrm>
            <a:off x="1494235" y="519113"/>
            <a:ext cx="6155531" cy="540544"/>
          </a:xfrm>
        </p:spPr>
        <p:txBody>
          <a:bodyPr/>
          <a:lstStyle/>
          <a:p>
            <a:r>
              <a:rPr lang="de-DE" altLang="de-DE"/>
              <a:t>Verlauf der Risikoprämie</a:t>
            </a:r>
          </a:p>
        </p:txBody>
      </p:sp>
      <p:sp>
        <p:nvSpPr>
          <p:cNvPr id="31749" name="Rectangle 3"/>
          <p:cNvSpPr>
            <a:spLocks noGrp="1" noChangeArrowheads="1"/>
          </p:cNvSpPr>
          <p:nvPr>
            <p:ph type="body" idx="1"/>
          </p:nvPr>
        </p:nvSpPr>
        <p:spPr>
          <a:xfrm>
            <a:off x="250723" y="1202532"/>
            <a:ext cx="8264627" cy="2887265"/>
          </a:xfrm>
        </p:spPr>
        <p:txBody>
          <a:bodyPr/>
          <a:lstStyle/>
          <a:p>
            <a:pPr>
              <a:lnSpc>
                <a:spcPct val="80000"/>
              </a:lnSpc>
            </a:pPr>
            <a:r>
              <a:rPr lang="de-DE" altLang="de-DE" sz="1500" dirty="0"/>
              <a:t>Schuldner müssen je nach Prognose über ihre Rückzahlungsfähigkeit (Bonitäts-Rating) mehr oder weniger für den gleichen Kredit bezahlen.</a:t>
            </a:r>
          </a:p>
          <a:p>
            <a:pPr>
              <a:lnSpc>
                <a:spcPct val="80000"/>
              </a:lnSpc>
            </a:pPr>
            <a:r>
              <a:rPr lang="de-DE" altLang="de-DE" sz="1500" dirty="0"/>
              <a:t>Der Ausgangsbetrag für beste Bonitäten variiert von Währung zu Währung</a:t>
            </a:r>
          </a:p>
          <a:p>
            <a:pPr>
              <a:lnSpc>
                <a:spcPct val="80000"/>
              </a:lnSpc>
            </a:pPr>
            <a:r>
              <a:rPr lang="de-DE" altLang="de-DE" sz="1500" dirty="0"/>
              <a:t>Am wenigsten zahlt oft der Zentralstaat, da er in funktionierenden Staatswesen Zins und Tilgung durch Zwang = Steuern sicherstellen kann.</a:t>
            </a:r>
          </a:p>
          <a:p>
            <a:pPr>
              <a:lnSpc>
                <a:spcPct val="80000"/>
              </a:lnSpc>
            </a:pPr>
            <a:r>
              <a:rPr lang="de-DE" altLang="de-DE" sz="1500" dirty="0"/>
              <a:t>Die Zinsen für andere Schuldner halten je nach Qualität einen mehr oder minder großen Abstand dazu ein.</a:t>
            </a:r>
          </a:p>
          <a:p>
            <a:pPr>
              <a:lnSpc>
                <a:spcPct val="80000"/>
              </a:lnSpc>
            </a:pPr>
            <a:r>
              <a:rPr lang="de-DE" altLang="de-DE" sz="1500" dirty="0"/>
              <a:t>Mit wachsender Dauer der Ausleihung nehmen jedoch die Bonitätsrisiken bei jedem Schuldner zu</a:t>
            </a:r>
          </a:p>
          <a:p>
            <a:pPr>
              <a:lnSpc>
                <a:spcPct val="80000"/>
              </a:lnSpc>
            </a:pPr>
            <a:r>
              <a:rPr lang="de-DE" altLang="de-DE" sz="1500" dirty="0"/>
              <a:t>Deshalb steigen selbst für erstklassige Schuldner die Prämien</a:t>
            </a:r>
          </a:p>
        </p:txBody>
      </p:sp>
      <p:sp>
        <p:nvSpPr>
          <p:cNvPr id="31750" name="Text Box 4"/>
          <p:cNvSpPr txBox="1">
            <a:spLocks noChangeArrowheads="1"/>
          </p:cNvSpPr>
          <p:nvPr/>
        </p:nvSpPr>
        <p:spPr bwMode="auto">
          <a:xfrm>
            <a:off x="7975401" y="1676222"/>
            <a:ext cx="1079897" cy="9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dirty="0">
                <a:solidFill>
                  <a:srgbClr val="FF0000"/>
                </a:solidFill>
              </a:rPr>
              <a:t>nicht z.B. bei </a:t>
            </a:r>
            <a:r>
              <a:rPr lang="de-DE" altLang="de-DE" sz="1200" dirty="0" err="1">
                <a:solidFill>
                  <a:srgbClr val="FF0000"/>
                </a:solidFill>
              </a:rPr>
              <a:t>wirtschaftl</a:t>
            </a:r>
            <a:r>
              <a:rPr lang="de-DE" altLang="de-DE" sz="1200" dirty="0">
                <a:solidFill>
                  <a:srgbClr val="FF0000"/>
                </a:solidFill>
              </a:rPr>
              <a:t>. Inkompetenz, laxer Steuer-erhebung o.ä.</a:t>
            </a:r>
          </a:p>
        </p:txBody>
      </p:sp>
      <p:grpSp>
        <p:nvGrpSpPr>
          <p:cNvPr id="31751" name="Group 5"/>
          <p:cNvGrpSpPr>
            <a:grpSpLocks/>
          </p:cNvGrpSpPr>
          <p:nvPr/>
        </p:nvGrpSpPr>
        <p:grpSpPr bwMode="auto">
          <a:xfrm>
            <a:off x="2574131" y="3598068"/>
            <a:ext cx="3995738" cy="1547812"/>
            <a:chOff x="1202" y="3022"/>
            <a:chExt cx="3356" cy="1300"/>
          </a:xfrm>
        </p:grpSpPr>
        <p:sp>
          <p:nvSpPr>
            <p:cNvPr id="31753" name="Rectangle 6"/>
            <p:cNvSpPr>
              <a:spLocks noChangeArrowheads="1"/>
            </p:cNvSpPr>
            <p:nvPr/>
          </p:nvSpPr>
          <p:spPr bwMode="auto">
            <a:xfrm>
              <a:off x="1202" y="3022"/>
              <a:ext cx="3356" cy="1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20000"/>
                </a:spcBef>
                <a:buFontTx/>
                <a:buChar char="•"/>
              </a:pPr>
              <a:endParaRPr lang="de-DE" altLang="de-DE" sz="2400"/>
            </a:p>
          </p:txBody>
        </p:sp>
        <p:sp>
          <p:nvSpPr>
            <p:cNvPr id="31754" name="Line 7"/>
            <p:cNvSpPr>
              <a:spLocks noChangeShapeType="1"/>
            </p:cNvSpPr>
            <p:nvPr/>
          </p:nvSpPr>
          <p:spPr bwMode="auto">
            <a:xfrm flipV="1">
              <a:off x="1791" y="3110"/>
              <a:ext cx="0" cy="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1755" name="Line 8"/>
            <p:cNvSpPr>
              <a:spLocks noChangeShapeType="1"/>
            </p:cNvSpPr>
            <p:nvPr/>
          </p:nvSpPr>
          <p:spPr bwMode="auto">
            <a:xfrm>
              <a:off x="1791" y="4198"/>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1756" name="Text Box 9"/>
            <p:cNvSpPr txBox="1">
              <a:spLocks noChangeArrowheads="1"/>
            </p:cNvSpPr>
            <p:nvPr/>
          </p:nvSpPr>
          <p:spPr bwMode="auto">
            <a:xfrm>
              <a:off x="1247" y="3064"/>
              <a:ext cx="61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Risiko-</a:t>
              </a:r>
              <a:br>
                <a:rPr lang="de-DE" altLang="de-DE" sz="1200"/>
              </a:br>
              <a:r>
                <a:rPr lang="de-DE" altLang="de-DE" sz="1200"/>
                <a:t>prämie</a:t>
              </a:r>
            </a:p>
          </p:txBody>
        </p:sp>
        <p:sp>
          <p:nvSpPr>
            <p:cNvPr id="31757" name="Text Box 10"/>
            <p:cNvSpPr txBox="1">
              <a:spLocks noChangeArrowheads="1"/>
            </p:cNvSpPr>
            <p:nvPr/>
          </p:nvSpPr>
          <p:spPr bwMode="auto">
            <a:xfrm>
              <a:off x="3923" y="4108"/>
              <a:ext cx="61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Zeit</a:t>
              </a:r>
            </a:p>
          </p:txBody>
        </p:sp>
      </p:grpSp>
      <p:sp>
        <p:nvSpPr>
          <p:cNvPr id="31752" name="Line 11"/>
          <p:cNvSpPr>
            <a:spLocks noChangeShapeType="1"/>
          </p:cNvSpPr>
          <p:nvPr/>
        </p:nvSpPr>
        <p:spPr bwMode="auto">
          <a:xfrm flipV="1">
            <a:off x="3275410" y="4624388"/>
            <a:ext cx="2431256" cy="26908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14" name="Fußzeilenplatzhalter 3"/>
          <p:cNvSpPr txBox="1">
            <a:spLocks/>
          </p:cNvSpPr>
          <p:nvPr/>
        </p:nvSpPr>
        <p:spPr>
          <a:xfrm>
            <a:off x="3181350" y="4919664"/>
            <a:ext cx="3086100" cy="273844"/>
          </a:xfrm>
          <a:prstGeom prst="rect">
            <a:avLst/>
          </a:prstGeom>
        </p:spPr>
        <p:txBody>
          <a:bodyPr vert="horz" lIns="91440" tIns="45720" rIns="91440" bIns="45720" rtlCol="0" anchor="ctr"/>
          <a:lstStyle>
            <a:defPPr>
              <a:defRPr lang="de-DE"/>
            </a:defPPr>
            <a:lvl1pPr marL="0" algn="ctr" defTabSz="685800" rtl="0" eaLnBrk="1" latinLnBrk="0" hangingPunct="1">
              <a:defRPr sz="675"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a:t>© Anselm Dohle-Beltinger 2020</a:t>
            </a:r>
            <a:endParaRPr lang="de-DE" dirty="0"/>
          </a:p>
        </p:txBody>
      </p:sp>
      <p:sp>
        <p:nvSpPr>
          <p:cNvPr id="15" name="Textfeld 14"/>
          <p:cNvSpPr txBox="1"/>
          <p:nvPr/>
        </p:nvSpPr>
        <p:spPr>
          <a:xfrm>
            <a:off x="8544846" y="4904186"/>
            <a:ext cx="222198" cy="153888"/>
          </a:xfrm>
          <a:prstGeom prst="rect">
            <a:avLst/>
          </a:prstGeom>
          <a:noFill/>
        </p:spPr>
        <p:txBody>
          <a:bodyPr wrap="square" lIns="0" tIns="0" rIns="0" bIns="0" rtlCol="0">
            <a:spAutoFit/>
          </a:bodyPr>
          <a:lstStyle/>
          <a:p>
            <a:fld id="{7D1DEB00-A226-43B8-81A4-5D57AB2D145B}" type="slidenum">
              <a:rPr lang="de-DE" sz="1000" smtClean="0">
                <a:solidFill>
                  <a:schemeClr val="bg1">
                    <a:lumMod val="65000"/>
                  </a:schemeClr>
                </a:solidFill>
                <a:latin typeface="Arial" panose="020B0604020202020204" pitchFamily="34" charset="0"/>
                <a:cs typeface="Arial" panose="020B0604020202020204" pitchFamily="34" charset="0"/>
              </a:rPr>
              <a:t>31</a:t>
            </a:fld>
            <a:endParaRPr lang="de-DE"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98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050">
                <a:solidFill>
                  <a:schemeClr val="bg1"/>
                </a:solidFill>
              </a:rPr>
              <a:t>© Anselm Dohle-Beltinger 2010</a:t>
            </a:r>
          </a:p>
        </p:txBody>
      </p:sp>
      <p:sp>
        <p:nvSpPr>
          <p:cNvPr id="3379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fld id="{A74DCD17-C373-47A5-A2AA-DC9296334E85}" type="slidenum">
              <a:rPr lang="de-DE" altLang="de-DE" sz="1050">
                <a:solidFill>
                  <a:schemeClr val="bg1"/>
                </a:solidFill>
              </a:rPr>
              <a:pPr/>
              <a:t>32</a:t>
            </a:fld>
            <a:endParaRPr lang="de-DE" altLang="de-DE" sz="1050">
              <a:solidFill>
                <a:schemeClr val="bg1"/>
              </a:solidFill>
            </a:endParaRPr>
          </a:p>
        </p:txBody>
      </p:sp>
      <p:sp>
        <p:nvSpPr>
          <p:cNvPr id="33796" name="Rectangle 2"/>
          <p:cNvSpPr>
            <a:spLocks noGrp="1" noChangeArrowheads="1"/>
          </p:cNvSpPr>
          <p:nvPr>
            <p:ph type="title"/>
          </p:nvPr>
        </p:nvSpPr>
        <p:spPr/>
        <p:txBody>
          <a:bodyPr/>
          <a:lstStyle/>
          <a:p>
            <a:r>
              <a:rPr lang="de-DE" altLang="de-DE"/>
              <a:t>Kaufkraftverlust</a:t>
            </a:r>
          </a:p>
        </p:txBody>
      </p:sp>
      <p:sp>
        <p:nvSpPr>
          <p:cNvPr id="33797" name="Rectangle 3"/>
          <p:cNvSpPr>
            <a:spLocks noGrp="1" noChangeArrowheads="1"/>
          </p:cNvSpPr>
          <p:nvPr>
            <p:ph type="body" idx="1"/>
          </p:nvPr>
        </p:nvSpPr>
        <p:spPr>
          <a:xfrm>
            <a:off x="575187" y="1221582"/>
            <a:ext cx="8067368" cy="2646760"/>
          </a:xfrm>
        </p:spPr>
        <p:txBody>
          <a:bodyPr>
            <a:normAutofit/>
          </a:bodyPr>
          <a:lstStyle/>
          <a:p>
            <a:pPr>
              <a:lnSpc>
                <a:spcPct val="90000"/>
              </a:lnSpc>
            </a:pPr>
            <a:r>
              <a:rPr lang="de-DE" altLang="de-DE" dirty="0"/>
              <a:t>Die Höhe des erwarteten Kaufkraftverlustes während der Anlagedauer hängen ab </a:t>
            </a:r>
          </a:p>
          <a:p>
            <a:pPr lvl="1">
              <a:lnSpc>
                <a:spcPct val="90000"/>
              </a:lnSpc>
            </a:pPr>
            <a:r>
              <a:rPr lang="de-DE" altLang="de-DE" dirty="0"/>
              <a:t>vom aktuellen Preisauftrieb</a:t>
            </a:r>
          </a:p>
          <a:p>
            <a:pPr lvl="1">
              <a:lnSpc>
                <a:spcPct val="90000"/>
              </a:lnSpc>
            </a:pPr>
            <a:r>
              <a:rPr lang="de-DE" altLang="de-DE" dirty="0"/>
              <a:t>von der Glaubwürdigkeit der Zentralbank in Sachen Inflationsbekämpfung</a:t>
            </a:r>
          </a:p>
          <a:p>
            <a:pPr>
              <a:lnSpc>
                <a:spcPct val="90000"/>
              </a:lnSpc>
            </a:pPr>
            <a:r>
              <a:rPr lang="de-DE" altLang="de-DE" dirty="0"/>
              <a:t>Generell nehmen die Risiken aber eher zu als ab</a:t>
            </a:r>
          </a:p>
        </p:txBody>
      </p:sp>
      <p:grpSp>
        <p:nvGrpSpPr>
          <p:cNvPr id="33798" name="Group 4"/>
          <p:cNvGrpSpPr>
            <a:grpSpLocks/>
          </p:cNvGrpSpPr>
          <p:nvPr/>
        </p:nvGrpSpPr>
        <p:grpSpPr bwMode="auto">
          <a:xfrm>
            <a:off x="2574131" y="3598068"/>
            <a:ext cx="3995738" cy="1547812"/>
            <a:chOff x="1202" y="3022"/>
            <a:chExt cx="3356" cy="1300"/>
          </a:xfrm>
        </p:grpSpPr>
        <p:sp>
          <p:nvSpPr>
            <p:cNvPr id="33800" name="Rectangle 5"/>
            <p:cNvSpPr>
              <a:spLocks noChangeArrowheads="1"/>
            </p:cNvSpPr>
            <p:nvPr/>
          </p:nvSpPr>
          <p:spPr bwMode="auto">
            <a:xfrm>
              <a:off x="1202" y="3022"/>
              <a:ext cx="3356" cy="1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20000"/>
                </a:spcBef>
                <a:buFontTx/>
                <a:buChar char="•"/>
              </a:pPr>
              <a:endParaRPr lang="de-DE" altLang="de-DE" sz="2400"/>
            </a:p>
          </p:txBody>
        </p:sp>
        <p:sp>
          <p:nvSpPr>
            <p:cNvPr id="33801" name="Line 6"/>
            <p:cNvSpPr>
              <a:spLocks noChangeShapeType="1"/>
            </p:cNvSpPr>
            <p:nvPr/>
          </p:nvSpPr>
          <p:spPr bwMode="auto">
            <a:xfrm flipV="1">
              <a:off x="1791" y="3110"/>
              <a:ext cx="0" cy="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3802" name="Line 7"/>
            <p:cNvSpPr>
              <a:spLocks noChangeShapeType="1"/>
            </p:cNvSpPr>
            <p:nvPr/>
          </p:nvSpPr>
          <p:spPr bwMode="auto">
            <a:xfrm>
              <a:off x="1791" y="4198"/>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3803" name="Text Box 8"/>
            <p:cNvSpPr txBox="1">
              <a:spLocks noChangeArrowheads="1"/>
            </p:cNvSpPr>
            <p:nvPr/>
          </p:nvSpPr>
          <p:spPr bwMode="auto">
            <a:xfrm>
              <a:off x="1247" y="3064"/>
              <a:ext cx="61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Geldent-</a:t>
              </a:r>
              <a:br>
                <a:rPr lang="de-DE" altLang="de-DE" sz="1200"/>
              </a:br>
              <a:r>
                <a:rPr lang="de-DE" altLang="de-DE" sz="1200"/>
                <a:t>wertung</a:t>
              </a:r>
            </a:p>
          </p:txBody>
        </p:sp>
        <p:sp>
          <p:nvSpPr>
            <p:cNvPr id="33804" name="Text Box 9"/>
            <p:cNvSpPr txBox="1">
              <a:spLocks noChangeArrowheads="1"/>
            </p:cNvSpPr>
            <p:nvPr/>
          </p:nvSpPr>
          <p:spPr bwMode="auto">
            <a:xfrm>
              <a:off x="3923" y="4108"/>
              <a:ext cx="61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Zeit</a:t>
              </a:r>
            </a:p>
          </p:txBody>
        </p:sp>
      </p:grpSp>
      <p:sp>
        <p:nvSpPr>
          <p:cNvPr id="33799" name="Line 10"/>
          <p:cNvSpPr>
            <a:spLocks noChangeShapeType="1"/>
          </p:cNvSpPr>
          <p:nvPr/>
        </p:nvSpPr>
        <p:spPr bwMode="auto">
          <a:xfrm flipV="1">
            <a:off x="3275410" y="4569619"/>
            <a:ext cx="2538413" cy="32385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13" name="Fußzeilenplatzhalter 3"/>
          <p:cNvSpPr txBox="1">
            <a:spLocks/>
          </p:cNvSpPr>
          <p:nvPr/>
        </p:nvSpPr>
        <p:spPr>
          <a:xfrm>
            <a:off x="3181350" y="4919664"/>
            <a:ext cx="3086100" cy="273844"/>
          </a:xfrm>
          <a:prstGeom prst="rect">
            <a:avLst/>
          </a:prstGeom>
        </p:spPr>
        <p:txBody>
          <a:bodyPr vert="horz" lIns="91440" tIns="45720" rIns="91440" bIns="45720" rtlCol="0" anchor="ctr"/>
          <a:lstStyle>
            <a:defPPr>
              <a:defRPr lang="de-DE"/>
            </a:defPPr>
            <a:lvl1pPr marL="0" algn="ctr" defTabSz="685800" rtl="0" eaLnBrk="1" latinLnBrk="0" hangingPunct="1">
              <a:defRPr sz="675"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a:t>© Anselm Dohle-Beltinger 2020</a:t>
            </a:r>
            <a:endParaRPr lang="de-DE" dirty="0"/>
          </a:p>
        </p:txBody>
      </p:sp>
      <p:sp>
        <p:nvSpPr>
          <p:cNvPr id="14" name="Textfeld 13"/>
          <p:cNvSpPr txBox="1"/>
          <p:nvPr/>
        </p:nvSpPr>
        <p:spPr>
          <a:xfrm>
            <a:off x="8544846" y="4904186"/>
            <a:ext cx="222198" cy="153888"/>
          </a:xfrm>
          <a:prstGeom prst="rect">
            <a:avLst/>
          </a:prstGeom>
          <a:noFill/>
        </p:spPr>
        <p:txBody>
          <a:bodyPr wrap="square" lIns="0" tIns="0" rIns="0" bIns="0" rtlCol="0">
            <a:spAutoFit/>
          </a:bodyPr>
          <a:lstStyle/>
          <a:p>
            <a:fld id="{621130D4-0F82-4C76-A736-3B32826DB8C1}" type="slidenum">
              <a:rPr lang="de-DE" sz="1000" smtClean="0">
                <a:solidFill>
                  <a:schemeClr val="bg1">
                    <a:lumMod val="65000"/>
                  </a:schemeClr>
                </a:solidFill>
                <a:latin typeface="Arial" panose="020B0604020202020204" pitchFamily="34" charset="0"/>
                <a:cs typeface="Arial" panose="020B0604020202020204" pitchFamily="34" charset="0"/>
              </a:rPr>
              <a:t>32</a:t>
            </a:fld>
            <a:endParaRPr lang="de-DE"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40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ußzeilenplatzhalt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050">
                <a:solidFill>
                  <a:schemeClr val="bg1"/>
                </a:solidFill>
              </a:rPr>
              <a:t>© Anselm Dohle-Beltinger 2010</a:t>
            </a:r>
          </a:p>
        </p:txBody>
      </p:sp>
      <p:sp>
        <p:nvSpPr>
          <p:cNvPr id="34819"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557213" indent="-214313" eaLnBrk="0" hangingPunct="0">
              <a:defRPr sz="2400">
                <a:solidFill>
                  <a:schemeClr val="tx1"/>
                </a:solidFill>
                <a:latin typeface="Arial" panose="020B0604020202020204" pitchFamily="34" charset="0"/>
              </a:defRPr>
            </a:lvl2pPr>
            <a:lvl3pPr marL="857250" indent="-171450" eaLnBrk="0" hangingPunct="0">
              <a:defRPr sz="2400">
                <a:solidFill>
                  <a:schemeClr val="tx1"/>
                </a:solidFill>
                <a:latin typeface="Arial" panose="020B0604020202020204" pitchFamily="34" charset="0"/>
              </a:defRPr>
            </a:lvl3pPr>
            <a:lvl4pPr marL="1200150" indent="-171450" eaLnBrk="0" hangingPunct="0">
              <a:defRPr sz="2400">
                <a:solidFill>
                  <a:schemeClr val="tx1"/>
                </a:solidFill>
                <a:latin typeface="Arial" panose="020B0604020202020204" pitchFamily="34" charset="0"/>
              </a:defRPr>
            </a:lvl4pPr>
            <a:lvl5pPr marL="1543050" indent="-171450" eaLnBrk="0" hangingPunct="0">
              <a:defRPr sz="2400">
                <a:solidFill>
                  <a:schemeClr val="tx1"/>
                </a:solidFill>
                <a:latin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defRPr>
            </a:lvl9pPr>
          </a:lstStyle>
          <a:p>
            <a:fld id="{40E61E30-E789-4CF1-B0C5-E88CC37CD5D4}" type="slidenum">
              <a:rPr lang="de-DE" altLang="de-DE" sz="1050">
                <a:solidFill>
                  <a:schemeClr val="bg1"/>
                </a:solidFill>
              </a:rPr>
              <a:pPr/>
              <a:t>33</a:t>
            </a:fld>
            <a:endParaRPr lang="de-DE" altLang="de-DE" sz="1050">
              <a:solidFill>
                <a:schemeClr val="bg1"/>
              </a:solidFill>
            </a:endParaRPr>
          </a:p>
        </p:txBody>
      </p:sp>
      <p:sp>
        <p:nvSpPr>
          <p:cNvPr id="34820" name="Rectangle 3"/>
          <p:cNvSpPr>
            <a:spLocks noChangeArrowheads="1"/>
          </p:cNvSpPr>
          <p:nvPr/>
        </p:nvSpPr>
        <p:spPr bwMode="auto">
          <a:xfrm>
            <a:off x="1143000" y="844153"/>
            <a:ext cx="3644504" cy="4299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20000"/>
              </a:spcBef>
              <a:buFontTx/>
              <a:buChar char="•"/>
            </a:pPr>
            <a:endParaRPr lang="de-DE" altLang="de-DE" sz="2400"/>
          </a:p>
        </p:txBody>
      </p:sp>
      <p:grpSp>
        <p:nvGrpSpPr>
          <p:cNvPr id="34821" name="Group 4"/>
          <p:cNvGrpSpPr>
            <a:grpSpLocks/>
          </p:cNvGrpSpPr>
          <p:nvPr/>
        </p:nvGrpSpPr>
        <p:grpSpPr bwMode="auto">
          <a:xfrm>
            <a:off x="1196579" y="839392"/>
            <a:ext cx="3914775" cy="1497806"/>
            <a:chOff x="45" y="705"/>
            <a:chExt cx="3288" cy="1258"/>
          </a:xfrm>
        </p:grpSpPr>
        <p:grpSp>
          <p:nvGrpSpPr>
            <p:cNvPr id="34862" name="Group 5"/>
            <p:cNvGrpSpPr>
              <a:grpSpLocks/>
            </p:cNvGrpSpPr>
            <p:nvPr/>
          </p:nvGrpSpPr>
          <p:grpSpPr bwMode="auto">
            <a:xfrm>
              <a:off x="45" y="705"/>
              <a:ext cx="3288" cy="1258"/>
              <a:chOff x="45" y="705"/>
              <a:chExt cx="3288" cy="1258"/>
            </a:xfrm>
          </p:grpSpPr>
          <p:sp>
            <p:nvSpPr>
              <p:cNvPr id="34864" name="Line 6"/>
              <p:cNvSpPr>
                <a:spLocks noChangeShapeType="1"/>
              </p:cNvSpPr>
              <p:nvPr/>
            </p:nvSpPr>
            <p:spPr bwMode="auto">
              <a:xfrm flipV="1">
                <a:off x="589" y="751"/>
                <a:ext cx="0" cy="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4865" name="Line 7"/>
              <p:cNvSpPr>
                <a:spLocks noChangeShapeType="1"/>
              </p:cNvSpPr>
              <p:nvPr/>
            </p:nvSpPr>
            <p:spPr bwMode="auto">
              <a:xfrm>
                <a:off x="589" y="1839"/>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4866" name="Text Box 8"/>
              <p:cNvSpPr txBox="1">
                <a:spLocks noChangeArrowheads="1"/>
              </p:cNvSpPr>
              <p:nvPr/>
            </p:nvSpPr>
            <p:spPr bwMode="auto">
              <a:xfrm>
                <a:off x="45" y="705"/>
                <a:ext cx="61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Geldent-</a:t>
                </a:r>
                <a:br>
                  <a:rPr lang="de-DE" altLang="de-DE" sz="1200"/>
                </a:br>
                <a:r>
                  <a:rPr lang="de-DE" altLang="de-DE" sz="1200"/>
                  <a:t>wertung</a:t>
                </a:r>
              </a:p>
            </p:txBody>
          </p:sp>
          <p:sp>
            <p:nvSpPr>
              <p:cNvPr id="34867" name="Text Box 9"/>
              <p:cNvSpPr txBox="1">
                <a:spLocks noChangeArrowheads="1"/>
              </p:cNvSpPr>
              <p:nvPr/>
            </p:nvSpPr>
            <p:spPr bwMode="auto">
              <a:xfrm>
                <a:off x="2721" y="1749"/>
                <a:ext cx="61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Zeit</a:t>
                </a:r>
              </a:p>
            </p:txBody>
          </p:sp>
        </p:grpSp>
        <p:sp>
          <p:nvSpPr>
            <p:cNvPr id="34863" name="Line 10"/>
            <p:cNvSpPr>
              <a:spLocks noChangeShapeType="1"/>
            </p:cNvSpPr>
            <p:nvPr/>
          </p:nvSpPr>
          <p:spPr bwMode="auto">
            <a:xfrm flipV="1">
              <a:off x="589" y="1479"/>
              <a:ext cx="2132" cy="272"/>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grpSp>
      <p:grpSp>
        <p:nvGrpSpPr>
          <p:cNvPr id="34822" name="Group 11"/>
          <p:cNvGrpSpPr>
            <a:grpSpLocks/>
          </p:cNvGrpSpPr>
          <p:nvPr/>
        </p:nvGrpSpPr>
        <p:grpSpPr bwMode="auto">
          <a:xfrm>
            <a:off x="1287066" y="2302669"/>
            <a:ext cx="3527822" cy="1550194"/>
            <a:chOff x="121" y="1934"/>
            <a:chExt cx="2963" cy="1302"/>
          </a:xfrm>
        </p:grpSpPr>
        <p:grpSp>
          <p:nvGrpSpPr>
            <p:cNvPr id="34856" name="Group 12"/>
            <p:cNvGrpSpPr>
              <a:grpSpLocks/>
            </p:cNvGrpSpPr>
            <p:nvPr/>
          </p:nvGrpSpPr>
          <p:grpSpPr bwMode="auto">
            <a:xfrm>
              <a:off x="121" y="1934"/>
              <a:ext cx="2963" cy="1302"/>
              <a:chOff x="121" y="1934"/>
              <a:chExt cx="2963" cy="1302"/>
            </a:xfrm>
          </p:grpSpPr>
          <p:sp>
            <p:nvSpPr>
              <p:cNvPr id="34858" name="Line 13"/>
              <p:cNvSpPr>
                <a:spLocks noChangeShapeType="1"/>
              </p:cNvSpPr>
              <p:nvPr/>
            </p:nvSpPr>
            <p:spPr bwMode="auto">
              <a:xfrm flipV="1">
                <a:off x="589" y="1976"/>
                <a:ext cx="0" cy="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4859" name="Line 14"/>
              <p:cNvSpPr>
                <a:spLocks noChangeShapeType="1"/>
              </p:cNvSpPr>
              <p:nvPr/>
            </p:nvSpPr>
            <p:spPr bwMode="auto">
              <a:xfrm>
                <a:off x="589" y="3064"/>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4860" name="Text Box 15"/>
              <p:cNvSpPr txBox="1">
                <a:spLocks noChangeArrowheads="1"/>
              </p:cNvSpPr>
              <p:nvPr/>
            </p:nvSpPr>
            <p:spPr bwMode="auto">
              <a:xfrm>
                <a:off x="121" y="1934"/>
                <a:ext cx="61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Risiko-</a:t>
                </a:r>
                <a:br>
                  <a:rPr lang="de-DE" altLang="de-DE" sz="1200"/>
                </a:br>
                <a:r>
                  <a:rPr lang="de-DE" altLang="de-DE" sz="1200"/>
                  <a:t>prämie</a:t>
                </a:r>
              </a:p>
            </p:txBody>
          </p:sp>
          <p:sp>
            <p:nvSpPr>
              <p:cNvPr id="34861" name="Text Box 16"/>
              <p:cNvSpPr txBox="1">
                <a:spLocks noChangeArrowheads="1"/>
              </p:cNvSpPr>
              <p:nvPr/>
            </p:nvSpPr>
            <p:spPr bwMode="auto">
              <a:xfrm>
                <a:off x="2472" y="3022"/>
                <a:ext cx="61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Zeit</a:t>
                </a:r>
              </a:p>
            </p:txBody>
          </p:sp>
        </p:grpSp>
        <p:sp>
          <p:nvSpPr>
            <p:cNvPr id="34857" name="Line 17"/>
            <p:cNvSpPr>
              <a:spLocks noChangeShapeType="1"/>
            </p:cNvSpPr>
            <p:nvPr/>
          </p:nvSpPr>
          <p:spPr bwMode="auto">
            <a:xfrm flipV="1">
              <a:off x="589" y="2750"/>
              <a:ext cx="2042" cy="22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grpSp>
      <p:grpSp>
        <p:nvGrpSpPr>
          <p:cNvPr id="34823" name="Group 18"/>
          <p:cNvGrpSpPr>
            <a:grpSpLocks/>
          </p:cNvGrpSpPr>
          <p:nvPr/>
        </p:nvGrpSpPr>
        <p:grpSpPr bwMode="auto">
          <a:xfrm>
            <a:off x="1207294" y="3738563"/>
            <a:ext cx="3877866" cy="1464469"/>
            <a:chOff x="54" y="3140"/>
            <a:chExt cx="3257" cy="1230"/>
          </a:xfrm>
        </p:grpSpPr>
        <p:grpSp>
          <p:nvGrpSpPr>
            <p:cNvPr id="34848" name="Group 19"/>
            <p:cNvGrpSpPr>
              <a:grpSpLocks/>
            </p:cNvGrpSpPr>
            <p:nvPr/>
          </p:nvGrpSpPr>
          <p:grpSpPr bwMode="auto">
            <a:xfrm>
              <a:off x="54" y="3140"/>
              <a:ext cx="3257" cy="1230"/>
              <a:chOff x="54" y="3140"/>
              <a:chExt cx="3257" cy="1230"/>
            </a:xfrm>
          </p:grpSpPr>
          <p:sp>
            <p:nvSpPr>
              <p:cNvPr id="34852" name="Line 20"/>
              <p:cNvSpPr>
                <a:spLocks noChangeShapeType="1"/>
              </p:cNvSpPr>
              <p:nvPr/>
            </p:nvSpPr>
            <p:spPr bwMode="auto">
              <a:xfrm flipV="1">
                <a:off x="598" y="3186"/>
                <a:ext cx="0" cy="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4853" name="Line 21"/>
              <p:cNvSpPr>
                <a:spLocks noChangeShapeType="1"/>
              </p:cNvSpPr>
              <p:nvPr/>
            </p:nvSpPr>
            <p:spPr bwMode="auto">
              <a:xfrm>
                <a:off x="598" y="4274"/>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4854" name="Text Box 22"/>
              <p:cNvSpPr txBox="1">
                <a:spLocks noChangeArrowheads="1"/>
              </p:cNvSpPr>
              <p:nvPr/>
            </p:nvSpPr>
            <p:spPr bwMode="auto">
              <a:xfrm>
                <a:off x="54" y="3140"/>
                <a:ext cx="61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Anlage-</a:t>
                </a:r>
                <a:br>
                  <a:rPr lang="de-DE" altLang="de-DE" sz="1200"/>
                </a:br>
                <a:r>
                  <a:rPr lang="de-DE" altLang="de-DE" sz="1200"/>
                  <a:t>kosten</a:t>
                </a:r>
              </a:p>
            </p:txBody>
          </p:sp>
          <p:sp>
            <p:nvSpPr>
              <p:cNvPr id="34855" name="Text Box 23"/>
              <p:cNvSpPr txBox="1">
                <a:spLocks noChangeArrowheads="1"/>
              </p:cNvSpPr>
              <p:nvPr/>
            </p:nvSpPr>
            <p:spPr bwMode="auto">
              <a:xfrm>
                <a:off x="2699" y="4156"/>
                <a:ext cx="61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Zeit</a:t>
                </a:r>
              </a:p>
            </p:txBody>
          </p:sp>
        </p:grpSp>
        <p:grpSp>
          <p:nvGrpSpPr>
            <p:cNvPr id="34849" name="Group 24"/>
            <p:cNvGrpSpPr>
              <a:grpSpLocks/>
            </p:cNvGrpSpPr>
            <p:nvPr/>
          </p:nvGrpSpPr>
          <p:grpSpPr bwMode="auto">
            <a:xfrm>
              <a:off x="611" y="4169"/>
              <a:ext cx="2053" cy="62"/>
              <a:chOff x="611" y="4169"/>
              <a:chExt cx="2053" cy="62"/>
            </a:xfrm>
          </p:grpSpPr>
          <p:sp>
            <p:nvSpPr>
              <p:cNvPr id="34850" name="Freeform 25"/>
              <p:cNvSpPr>
                <a:spLocks/>
              </p:cNvSpPr>
              <p:nvPr/>
            </p:nvSpPr>
            <p:spPr bwMode="auto">
              <a:xfrm>
                <a:off x="611" y="4169"/>
                <a:ext cx="303" cy="62"/>
              </a:xfrm>
              <a:custGeom>
                <a:avLst/>
                <a:gdLst>
                  <a:gd name="T0" fmla="*/ 0 w 303"/>
                  <a:gd name="T1" fmla="*/ 0 h 62"/>
                  <a:gd name="T2" fmla="*/ 55 w 303"/>
                  <a:gd name="T3" fmla="*/ 52 h 62"/>
                  <a:gd name="T4" fmla="*/ 303 w 303"/>
                  <a:gd name="T5" fmla="*/ 60 h 62"/>
                  <a:gd name="T6" fmla="*/ 0 60000 65536"/>
                  <a:gd name="T7" fmla="*/ 0 60000 65536"/>
                  <a:gd name="T8" fmla="*/ 0 60000 65536"/>
                  <a:gd name="T9" fmla="*/ 0 w 303"/>
                  <a:gd name="T10" fmla="*/ 0 h 62"/>
                  <a:gd name="T11" fmla="*/ 303 w 303"/>
                  <a:gd name="T12" fmla="*/ 62 h 62"/>
                </a:gdLst>
                <a:ahLst/>
                <a:cxnLst>
                  <a:cxn ang="T6">
                    <a:pos x="T0" y="T1"/>
                  </a:cxn>
                  <a:cxn ang="T7">
                    <a:pos x="T2" y="T3"/>
                  </a:cxn>
                  <a:cxn ang="T8">
                    <a:pos x="T4" y="T5"/>
                  </a:cxn>
                </a:cxnLst>
                <a:rect l="T9" t="T10" r="T11" b="T12"/>
                <a:pathLst>
                  <a:path w="303" h="62">
                    <a:moveTo>
                      <a:pt x="0" y="0"/>
                    </a:moveTo>
                    <a:cubicBezTo>
                      <a:pt x="9" y="9"/>
                      <a:pt x="5" y="42"/>
                      <a:pt x="55" y="52"/>
                    </a:cubicBezTo>
                    <a:cubicBezTo>
                      <a:pt x="105" y="62"/>
                      <a:pt x="251" y="58"/>
                      <a:pt x="303" y="60"/>
                    </a:cubicBez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sp>
            <p:nvSpPr>
              <p:cNvPr id="34851" name="Freeform 26"/>
              <p:cNvSpPr>
                <a:spLocks/>
              </p:cNvSpPr>
              <p:nvPr/>
            </p:nvSpPr>
            <p:spPr bwMode="auto">
              <a:xfrm>
                <a:off x="898" y="4227"/>
                <a:ext cx="1766" cy="1"/>
              </a:xfrm>
              <a:custGeom>
                <a:avLst/>
                <a:gdLst>
                  <a:gd name="T0" fmla="*/ 0 w 1766"/>
                  <a:gd name="T1" fmla="*/ 0 h 1"/>
                  <a:gd name="T2" fmla="*/ 1766 w 1766"/>
                  <a:gd name="T3" fmla="*/ 1 h 1"/>
                  <a:gd name="T4" fmla="*/ 0 60000 65536"/>
                  <a:gd name="T5" fmla="*/ 0 60000 65536"/>
                  <a:gd name="T6" fmla="*/ 0 w 1766"/>
                  <a:gd name="T7" fmla="*/ 0 h 1"/>
                  <a:gd name="T8" fmla="*/ 1766 w 1766"/>
                  <a:gd name="T9" fmla="*/ 1 h 1"/>
                </a:gdLst>
                <a:ahLst/>
                <a:cxnLst>
                  <a:cxn ang="T4">
                    <a:pos x="T0" y="T1"/>
                  </a:cxn>
                  <a:cxn ang="T5">
                    <a:pos x="T2" y="T3"/>
                  </a:cxn>
                </a:cxnLst>
                <a:rect l="T6" t="T7" r="T8" b="T9"/>
                <a:pathLst>
                  <a:path w="1766" h="1">
                    <a:moveTo>
                      <a:pt x="0" y="0"/>
                    </a:moveTo>
                    <a:lnTo>
                      <a:pt x="1766" y="1"/>
                    </a:ln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grpSp>
      </p:grpSp>
      <p:sp>
        <p:nvSpPr>
          <p:cNvPr id="34824" name="Line 27"/>
          <p:cNvSpPr>
            <a:spLocks noChangeShapeType="1"/>
          </p:cNvSpPr>
          <p:nvPr/>
        </p:nvSpPr>
        <p:spPr bwMode="auto">
          <a:xfrm flipV="1">
            <a:off x="5381625" y="2572941"/>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4825" name="Line 28"/>
          <p:cNvSpPr>
            <a:spLocks noChangeShapeType="1"/>
          </p:cNvSpPr>
          <p:nvPr/>
        </p:nvSpPr>
        <p:spPr bwMode="auto">
          <a:xfrm>
            <a:off x="5381625" y="3868341"/>
            <a:ext cx="2538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34826" name="Text Box 29"/>
          <p:cNvSpPr txBox="1">
            <a:spLocks noChangeArrowheads="1"/>
          </p:cNvSpPr>
          <p:nvPr/>
        </p:nvSpPr>
        <p:spPr bwMode="auto">
          <a:xfrm>
            <a:off x="4942285" y="3651648"/>
            <a:ext cx="728663" cy="4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de-DE" altLang="de-DE" sz="1200"/>
              <a:t>Real-zins</a:t>
            </a:r>
          </a:p>
        </p:txBody>
      </p:sp>
      <p:sp>
        <p:nvSpPr>
          <p:cNvPr id="34827" name="Text Box 30"/>
          <p:cNvSpPr txBox="1">
            <a:spLocks noChangeArrowheads="1"/>
          </p:cNvSpPr>
          <p:nvPr/>
        </p:nvSpPr>
        <p:spPr bwMode="auto">
          <a:xfrm>
            <a:off x="7596187" y="3868341"/>
            <a:ext cx="728663" cy="25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de-DE" altLang="de-DE" sz="1200"/>
              <a:t>Zeit</a:t>
            </a:r>
          </a:p>
        </p:txBody>
      </p:sp>
      <p:sp>
        <p:nvSpPr>
          <p:cNvPr id="34828" name="Line 31"/>
          <p:cNvSpPr>
            <a:spLocks noChangeShapeType="1"/>
          </p:cNvSpPr>
          <p:nvPr/>
        </p:nvSpPr>
        <p:spPr bwMode="auto">
          <a:xfrm>
            <a:off x="5381625" y="3759994"/>
            <a:ext cx="2484835" cy="0"/>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08" name="Line 32"/>
          <p:cNvSpPr>
            <a:spLocks noChangeShapeType="1"/>
          </p:cNvSpPr>
          <p:nvPr/>
        </p:nvSpPr>
        <p:spPr bwMode="auto">
          <a:xfrm flipV="1">
            <a:off x="2250281" y="2031206"/>
            <a:ext cx="0" cy="161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09" name="Line 33"/>
          <p:cNvSpPr>
            <a:spLocks noChangeShapeType="1"/>
          </p:cNvSpPr>
          <p:nvPr/>
        </p:nvSpPr>
        <p:spPr bwMode="auto">
          <a:xfrm flipV="1">
            <a:off x="3545681" y="186928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10" name="Line 34"/>
          <p:cNvSpPr>
            <a:spLocks noChangeShapeType="1"/>
          </p:cNvSpPr>
          <p:nvPr/>
        </p:nvSpPr>
        <p:spPr bwMode="auto">
          <a:xfrm flipV="1">
            <a:off x="2303860" y="3489722"/>
            <a:ext cx="0" cy="161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11" name="Line 35"/>
          <p:cNvSpPr>
            <a:spLocks noChangeShapeType="1"/>
          </p:cNvSpPr>
          <p:nvPr/>
        </p:nvSpPr>
        <p:spPr bwMode="auto">
          <a:xfrm flipV="1">
            <a:off x="3383756" y="3381376"/>
            <a:ext cx="0" cy="270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12" name="Line 36"/>
          <p:cNvSpPr>
            <a:spLocks noChangeShapeType="1"/>
          </p:cNvSpPr>
          <p:nvPr/>
        </p:nvSpPr>
        <p:spPr bwMode="auto">
          <a:xfrm flipV="1">
            <a:off x="2250281" y="5037535"/>
            <a:ext cx="0" cy="535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13" name="Line 37"/>
          <p:cNvSpPr>
            <a:spLocks noChangeShapeType="1"/>
          </p:cNvSpPr>
          <p:nvPr/>
        </p:nvSpPr>
        <p:spPr bwMode="auto">
          <a:xfrm flipV="1">
            <a:off x="3617119" y="5037535"/>
            <a:ext cx="0" cy="535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14" name="Line 38"/>
          <p:cNvSpPr>
            <a:spLocks noChangeShapeType="1"/>
          </p:cNvSpPr>
          <p:nvPr/>
        </p:nvSpPr>
        <p:spPr bwMode="auto">
          <a:xfrm flipV="1">
            <a:off x="1846660" y="2085976"/>
            <a:ext cx="0" cy="107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18" name="Line 42"/>
          <p:cNvSpPr>
            <a:spLocks noChangeShapeType="1"/>
          </p:cNvSpPr>
          <p:nvPr/>
        </p:nvSpPr>
        <p:spPr bwMode="auto">
          <a:xfrm flipV="1">
            <a:off x="5381625" y="3333751"/>
            <a:ext cx="2433638" cy="317897"/>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19" name="Line 43"/>
          <p:cNvSpPr>
            <a:spLocks noChangeShapeType="1"/>
          </p:cNvSpPr>
          <p:nvPr/>
        </p:nvSpPr>
        <p:spPr bwMode="auto">
          <a:xfrm flipV="1">
            <a:off x="1841897" y="3543301"/>
            <a:ext cx="0" cy="1083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20" name="Line 44"/>
          <p:cNvSpPr>
            <a:spLocks noChangeShapeType="1"/>
          </p:cNvSpPr>
          <p:nvPr/>
        </p:nvSpPr>
        <p:spPr bwMode="auto">
          <a:xfrm flipV="1">
            <a:off x="5381625" y="2976562"/>
            <a:ext cx="2424113" cy="5667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21" name="Line 45"/>
          <p:cNvSpPr>
            <a:spLocks noChangeShapeType="1"/>
          </p:cNvSpPr>
          <p:nvPr/>
        </p:nvSpPr>
        <p:spPr bwMode="auto">
          <a:xfrm flipV="1">
            <a:off x="1857375" y="4973241"/>
            <a:ext cx="0" cy="1083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22" name="Freeform 46"/>
          <p:cNvSpPr>
            <a:spLocks/>
          </p:cNvSpPr>
          <p:nvPr/>
        </p:nvSpPr>
        <p:spPr bwMode="auto">
          <a:xfrm>
            <a:off x="5514975" y="2930129"/>
            <a:ext cx="2268141" cy="520303"/>
          </a:xfrm>
          <a:custGeom>
            <a:avLst/>
            <a:gdLst>
              <a:gd name="T0" fmla="*/ 0 w 1905"/>
              <a:gd name="T1" fmla="*/ 2147483647 h 437"/>
              <a:gd name="T2" fmla="*/ 2147483647 w 1905"/>
              <a:gd name="T3" fmla="*/ 0 h 437"/>
              <a:gd name="T4" fmla="*/ 0 60000 65536"/>
              <a:gd name="T5" fmla="*/ 0 60000 65536"/>
              <a:gd name="T6" fmla="*/ 0 w 1905"/>
              <a:gd name="T7" fmla="*/ 0 h 437"/>
              <a:gd name="T8" fmla="*/ 1905 w 1905"/>
              <a:gd name="T9" fmla="*/ 437 h 437"/>
            </a:gdLst>
            <a:ahLst/>
            <a:cxnLst>
              <a:cxn ang="T4">
                <a:pos x="T0" y="T1"/>
              </a:cxn>
              <a:cxn ang="T5">
                <a:pos x="T2" y="T3"/>
              </a:cxn>
            </a:cxnLst>
            <a:rect l="T6" t="T7" r="T8" b="T9"/>
            <a:pathLst>
              <a:path w="1905" h="437">
                <a:moveTo>
                  <a:pt x="0" y="437"/>
                </a:moveTo>
                <a:lnTo>
                  <a:pt x="1905" y="0"/>
                </a:ln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sp>
        <p:nvSpPr>
          <p:cNvPr id="408623" name="Freeform 47"/>
          <p:cNvSpPr>
            <a:spLocks/>
          </p:cNvSpPr>
          <p:nvPr/>
        </p:nvSpPr>
        <p:spPr bwMode="auto">
          <a:xfrm>
            <a:off x="5381625" y="3436144"/>
            <a:ext cx="133350" cy="23813"/>
          </a:xfrm>
          <a:custGeom>
            <a:avLst/>
            <a:gdLst>
              <a:gd name="T0" fmla="*/ 0 w 112"/>
              <a:gd name="T1" fmla="*/ 0 h 20"/>
              <a:gd name="T2" fmla="*/ 2147483647 w 112"/>
              <a:gd name="T3" fmla="*/ 2147483647 h 20"/>
              <a:gd name="T4" fmla="*/ 2147483647 w 112"/>
              <a:gd name="T5" fmla="*/ 2147483647 h 20"/>
              <a:gd name="T6" fmla="*/ 0 60000 65536"/>
              <a:gd name="T7" fmla="*/ 0 60000 65536"/>
              <a:gd name="T8" fmla="*/ 0 60000 65536"/>
              <a:gd name="T9" fmla="*/ 0 w 112"/>
              <a:gd name="T10" fmla="*/ 0 h 20"/>
              <a:gd name="T11" fmla="*/ 112 w 112"/>
              <a:gd name="T12" fmla="*/ 20 h 20"/>
            </a:gdLst>
            <a:ahLst/>
            <a:cxnLst>
              <a:cxn ang="T6">
                <a:pos x="T0" y="T1"/>
              </a:cxn>
              <a:cxn ang="T7">
                <a:pos x="T2" y="T3"/>
              </a:cxn>
              <a:cxn ang="T8">
                <a:pos x="T4" y="T5"/>
              </a:cxn>
            </a:cxnLst>
            <a:rect l="T9" t="T10" r="T11" b="T12"/>
            <a:pathLst>
              <a:path w="112" h="20">
                <a:moveTo>
                  <a:pt x="0" y="0"/>
                </a:moveTo>
                <a:cubicBezTo>
                  <a:pt x="10" y="3"/>
                  <a:pt x="39" y="16"/>
                  <a:pt x="58" y="18"/>
                </a:cubicBezTo>
                <a:cubicBezTo>
                  <a:pt x="77" y="20"/>
                  <a:pt x="101" y="13"/>
                  <a:pt x="112" y="12"/>
                </a:cubicBez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sp>
        <p:nvSpPr>
          <p:cNvPr id="408624" name="Line 48"/>
          <p:cNvSpPr>
            <a:spLocks noChangeShapeType="1"/>
          </p:cNvSpPr>
          <p:nvPr/>
        </p:nvSpPr>
        <p:spPr bwMode="auto">
          <a:xfrm>
            <a:off x="6192441" y="2301479"/>
            <a:ext cx="485775" cy="8643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9056" tIns="34529" rIns="69056" bIns="34529" anchor="ctr"/>
          <a:lstStyle/>
          <a:p>
            <a:endParaRPr lang="de-DE" sz="1013"/>
          </a:p>
        </p:txBody>
      </p:sp>
      <p:sp>
        <p:nvSpPr>
          <p:cNvPr id="408625" name="Text Box 49"/>
          <p:cNvSpPr txBox="1">
            <a:spLocks noChangeArrowheads="1"/>
          </p:cNvSpPr>
          <p:nvPr/>
        </p:nvSpPr>
        <p:spPr bwMode="auto">
          <a:xfrm>
            <a:off x="5355432" y="1573893"/>
            <a:ext cx="1732306" cy="7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de-DE" altLang="de-DE" sz="1500" dirty="0"/>
              <a:t>Nominalzins bei anfänglichen Einmalkosten</a:t>
            </a:r>
          </a:p>
        </p:txBody>
      </p:sp>
      <p:sp>
        <p:nvSpPr>
          <p:cNvPr id="34847" name="Rectangle 2"/>
          <p:cNvSpPr>
            <a:spLocks noGrp="1" noChangeArrowheads="1"/>
          </p:cNvSpPr>
          <p:nvPr>
            <p:ph type="title"/>
          </p:nvPr>
        </p:nvSpPr>
        <p:spPr>
          <a:xfrm>
            <a:off x="777478" y="32148"/>
            <a:ext cx="7886700" cy="994172"/>
          </a:xfrm>
        </p:spPr>
        <p:txBody>
          <a:bodyPr/>
          <a:lstStyle/>
          <a:p>
            <a:r>
              <a:rPr lang="de-DE" altLang="de-DE" dirty="0"/>
              <a:t>Die Summe = die Normalform</a:t>
            </a:r>
          </a:p>
        </p:txBody>
      </p:sp>
      <p:sp>
        <p:nvSpPr>
          <p:cNvPr id="52" name="Fußzeilenplatzhalter 3"/>
          <p:cNvSpPr txBox="1">
            <a:spLocks/>
          </p:cNvSpPr>
          <p:nvPr/>
        </p:nvSpPr>
        <p:spPr>
          <a:xfrm>
            <a:off x="3879056" y="4905489"/>
            <a:ext cx="3086100" cy="273844"/>
          </a:xfrm>
          <a:prstGeom prst="rect">
            <a:avLst/>
          </a:prstGeom>
        </p:spPr>
        <p:txBody>
          <a:bodyPr vert="horz" lIns="91440" tIns="45720" rIns="91440" bIns="45720" rtlCol="0" anchor="ctr"/>
          <a:lstStyle>
            <a:defPPr>
              <a:defRPr lang="de-DE"/>
            </a:defPPr>
            <a:lvl1pPr marL="0" algn="ctr" defTabSz="685800" rtl="0" eaLnBrk="1" latinLnBrk="0" hangingPunct="1">
              <a:defRPr sz="675"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a:t>© Anselm Dohle-Beltinger 2020</a:t>
            </a:r>
            <a:endParaRPr lang="de-DE" dirty="0"/>
          </a:p>
        </p:txBody>
      </p:sp>
      <p:sp>
        <p:nvSpPr>
          <p:cNvPr id="53" name="Textfeld 52"/>
          <p:cNvSpPr txBox="1"/>
          <p:nvPr/>
        </p:nvSpPr>
        <p:spPr>
          <a:xfrm>
            <a:off x="8544846" y="4904186"/>
            <a:ext cx="222198" cy="153888"/>
          </a:xfrm>
          <a:prstGeom prst="rect">
            <a:avLst/>
          </a:prstGeom>
          <a:noFill/>
        </p:spPr>
        <p:txBody>
          <a:bodyPr wrap="square" lIns="0" tIns="0" rIns="0" bIns="0" rtlCol="0">
            <a:spAutoFit/>
          </a:bodyPr>
          <a:lstStyle/>
          <a:p>
            <a:fld id="{C8FAF14A-226A-42AF-82C2-7342D25612F7}" type="slidenum">
              <a:rPr lang="de-DE" sz="1000" smtClean="0">
                <a:solidFill>
                  <a:schemeClr val="bg1">
                    <a:lumMod val="65000"/>
                  </a:schemeClr>
                </a:solidFill>
                <a:latin typeface="Arial" panose="020B0604020202020204" pitchFamily="34" charset="0"/>
                <a:cs typeface="Arial" panose="020B0604020202020204" pitchFamily="34" charset="0"/>
              </a:rPr>
              <a:t>33</a:t>
            </a:fld>
            <a:endParaRPr lang="de-DE" sz="1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589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08614"/>
                                        </p:tgtEl>
                                        <p:attrNameLst>
                                          <p:attrName>style.visibility</p:attrName>
                                        </p:attrNameLst>
                                      </p:cBhvr>
                                      <p:to>
                                        <p:strVal val="visible"/>
                                      </p:to>
                                    </p:set>
                                    <p:animEffect transition="in" filter="strips(upRight)">
                                      <p:cBhvr>
                                        <p:cTn id="7" dur="1000"/>
                                        <p:tgtEl>
                                          <p:spTgt spid="408614"/>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408608"/>
                                        </p:tgtEl>
                                        <p:attrNameLst>
                                          <p:attrName>style.visibility</p:attrName>
                                        </p:attrNameLst>
                                      </p:cBhvr>
                                      <p:to>
                                        <p:strVal val="visible"/>
                                      </p:to>
                                    </p:set>
                                    <p:animEffect transition="in" filter="strips(upRight)">
                                      <p:cBhvr>
                                        <p:cTn id="10" dur="1000"/>
                                        <p:tgtEl>
                                          <p:spTgt spid="408608"/>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408609"/>
                                        </p:tgtEl>
                                        <p:attrNameLst>
                                          <p:attrName>style.visibility</p:attrName>
                                        </p:attrNameLst>
                                      </p:cBhvr>
                                      <p:to>
                                        <p:strVal val="visible"/>
                                      </p:to>
                                    </p:set>
                                    <p:animEffect transition="in" filter="strips(upRight)">
                                      <p:cBhvr>
                                        <p:cTn id="13" dur="1000"/>
                                        <p:tgtEl>
                                          <p:spTgt spid="408609"/>
                                        </p:tgtEl>
                                      </p:cBhvr>
                                    </p:animEffect>
                                  </p:childTnLst>
                                </p:cTn>
                              </p:par>
                            </p:childTnLst>
                          </p:cTn>
                        </p:par>
                        <p:par>
                          <p:cTn id="14" fill="hold" nodeType="afterGroup">
                            <p:stCondLst>
                              <p:cond delay="1000"/>
                            </p:stCondLst>
                            <p:childTnLst>
                              <p:par>
                                <p:cTn id="15" presetID="49" presetClass="path" presetSubtype="0" accel="50000" decel="50000" fill="hold" grpId="1" nodeType="afterEffect">
                                  <p:stCondLst>
                                    <p:cond delay="0"/>
                                  </p:stCondLst>
                                  <p:childTnLst>
                                    <p:animMotion origin="layout" path="M 2.77778E-7 6.17284E-7 L 0.38646 0.30339 " pathEditMode="relative" rAng="0" ptsTypes="AA">
                                      <p:cBhvr>
                                        <p:cTn id="16" dur="2000" fill="hold"/>
                                        <p:tgtEl>
                                          <p:spTgt spid="408614"/>
                                        </p:tgtEl>
                                        <p:attrNameLst>
                                          <p:attrName>ppt_x</p:attrName>
                                          <p:attrName>ppt_y</p:attrName>
                                        </p:attrNameLst>
                                      </p:cBhvr>
                                      <p:rCtr x="19323" y="15154"/>
                                    </p:animMotion>
                                  </p:childTnLst>
                                </p:cTn>
                              </p:par>
                              <p:par>
                                <p:cTn id="17" presetID="49" presetClass="path" presetSubtype="0" accel="50000" decel="50000" fill="hold" grpId="1" nodeType="withEffect">
                                  <p:stCondLst>
                                    <p:cond delay="0"/>
                                  </p:stCondLst>
                                  <p:childTnLst>
                                    <p:animMotion origin="layout" path="M 3.05556E-6 -3.82716E-6 L 0.39809 0.3034 " pathEditMode="relative" rAng="0" ptsTypes="AA">
                                      <p:cBhvr>
                                        <p:cTn id="18" dur="2000" fill="hold"/>
                                        <p:tgtEl>
                                          <p:spTgt spid="408608"/>
                                        </p:tgtEl>
                                        <p:attrNameLst>
                                          <p:attrName>ppt_x</p:attrName>
                                          <p:attrName>ppt_y</p:attrName>
                                        </p:attrNameLst>
                                      </p:cBhvr>
                                      <p:rCtr x="19896" y="15154"/>
                                    </p:animMotion>
                                  </p:childTnLst>
                                </p:cTn>
                              </p:par>
                              <p:par>
                                <p:cTn id="19" presetID="49" presetClass="path" presetSubtype="0" accel="50000" decel="50000" fill="hold" grpId="1" nodeType="withEffect">
                                  <p:stCondLst>
                                    <p:cond delay="0"/>
                                  </p:stCondLst>
                                  <p:childTnLst>
                                    <p:animMotion origin="layout" path="M -3.61111E-6 -3.08642E-6 L 0.41077 0.3 " pathEditMode="relative" rAng="0" ptsTypes="AA">
                                      <p:cBhvr>
                                        <p:cTn id="20" dur="2000" fill="hold"/>
                                        <p:tgtEl>
                                          <p:spTgt spid="408609"/>
                                        </p:tgtEl>
                                        <p:attrNameLst>
                                          <p:attrName>ppt_x</p:attrName>
                                          <p:attrName>ppt_y</p:attrName>
                                        </p:attrNameLst>
                                      </p:cBhvr>
                                      <p:rCtr x="20538" y="15000"/>
                                    </p:animMotion>
                                  </p:childTnLst>
                                </p:cTn>
                              </p:par>
                            </p:childTnLst>
                          </p:cTn>
                        </p:par>
                        <p:par>
                          <p:cTn id="21" fill="hold" nodeType="afterGroup">
                            <p:stCondLst>
                              <p:cond delay="3000"/>
                            </p:stCondLst>
                            <p:childTnLst>
                              <p:par>
                                <p:cTn id="22" presetID="18" presetClass="entr" presetSubtype="3" fill="hold" grpId="0" nodeType="afterEffect">
                                  <p:stCondLst>
                                    <p:cond delay="0"/>
                                  </p:stCondLst>
                                  <p:childTnLst>
                                    <p:set>
                                      <p:cBhvr>
                                        <p:cTn id="23" dur="1" fill="hold">
                                          <p:stCondLst>
                                            <p:cond delay="0"/>
                                          </p:stCondLst>
                                        </p:cTn>
                                        <p:tgtEl>
                                          <p:spTgt spid="408618"/>
                                        </p:tgtEl>
                                        <p:attrNameLst>
                                          <p:attrName>style.visibility</p:attrName>
                                        </p:attrNameLst>
                                      </p:cBhvr>
                                      <p:to>
                                        <p:strVal val="visible"/>
                                      </p:to>
                                    </p:set>
                                    <p:animEffect transition="in" filter="strips(upRight)">
                                      <p:cBhvr>
                                        <p:cTn id="24" dur="500"/>
                                        <p:tgtEl>
                                          <p:spTgt spid="408618"/>
                                        </p:tgtEl>
                                      </p:cBhvr>
                                    </p:animEffect>
                                  </p:childTnLst>
                                </p:cTn>
                              </p:par>
                            </p:childTnLst>
                          </p:cTn>
                        </p:par>
                        <p:par>
                          <p:cTn id="25" fill="hold">
                            <p:stCondLst>
                              <p:cond delay="3500"/>
                            </p:stCondLst>
                            <p:childTnLst>
                              <p:par>
                                <p:cTn id="26" presetID="2" presetClass="exit" presetSubtype="2" fill="hold" grpId="2" nodeType="afterEffect">
                                  <p:stCondLst>
                                    <p:cond delay="0"/>
                                  </p:stCondLst>
                                  <p:childTnLst>
                                    <p:anim calcmode="lin" valueType="num">
                                      <p:cBhvr additive="base">
                                        <p:cTn id="27" dur="500"/>
                                        <p:tgtEl>
                                          <p:spTgt spid="408609"/>
                                        </p:tgtEl>
                                        <p:attrNameLst>
                                          <p:attrName>ppt_x</p:attrName>
                                        </p:attrNameLst>
                                      </p:cBhvr>
                                      <p:tavLst>
                                        <p:tav tm="0">
                                          <p:val>
                                            <p:strVal val="ppt_x"/>
                                          </p:val>
                                        </p:tav>
                                        <p:tav tm="100000">
                                          <p:val>
                                            <p:strVal val="1+ppt_w/2"/>
                                          </p:val>
                                        </p:tav>
                                      </p:tavLst>
                                    </p:anim>
                                    <p:anim calcmode="lin" valueType="num">
                                      <p:cBhvr additive="base">
                                        <p:cTn id="28" dur="500"/>
                                        <p:tgtEl>
                                          <p:spTgt spid="408609"/>
                                        </p:tgtEl>
                                        <p:attrNameLst>
                                          <p:attrName>ppt_y</p:attrName>
                                        </p:attrNameLst>
                                      </p:cBhvr>
                                      <p:tavLst>
                                        <p:tav tm="0">
                                          <p:val>
                                            <p:strVal val="ppt_y"/>
                                          </p:val>
                                        </p:tav>
                                        <p:tav tm="100000">
                                          <p:val>
                                            <p:strVal val="ppt_y"/>
                                          </p:val>
                                        </p:tav>
                                      </p:tavLst>
                                    </p:anim>
                                    <p:set>
                                      <p:cBhvr>
                                        <p:cTn id="29" dur="1" fill="hold">
                                          <p:stCondLst>
                                            <p:cond delay="499"/>
                                          </p:stCondLst>
                                        </p:cTn>
                                        <p:tgtEl>
                                          <p:spTgt spid="408609"/>
                                        </p:tgtEl>
                                        <p:attrNameLst>
                                          <p:attrName>style.visibility</p:attrName>
                                        </p:attrNameLst>
                                      </p:cBhvr>
                                      <p:to>
                                        <p:strVal val="hidden"/>
                                      </p:to>
                                    </p:set>
                                  </p:childTnLst>
                                </p:cTn>
                              </p:par>
                              <p:par>
                                <p:cTn id="30" presetID="2" presetClass="exit" presetSubtype="2" fill="hold" grpId="2" nodeType="withEffect">
                                  <p:stCondLst>
                                    <p:cond delay="0"/>
                                  </p:stCondLst>
                                  <p:childTnLst>
                                    <p:anim calcmode="lin" valueType="num">
                                      <p:cBhvr additive="base">
                                        <p:cTn id="31" dur="500"/>
                                        <p:tgtEl>
                                          <p:spTgt spid="408608"/>
                                        </p:tgtEl>
                                        <p:attrNameLst>
                                          <p:attrName>ppt_x</p:attrName>
                                        </p:attrNameLst>
                                      </p:cBhvr>
                                      <p:tavLst>
                                        <p:tav tm="0">
                                          <p:val>
                                            <p:strVal val="ppt_x"/>
                                          </p:val>
                                        </p:tav>
                                        <p:tav tm="100000">
                                          <p:val>
                                            <p:strVal val="1+ppt_w/2"/>
                                          </p:val>
                                        </p:tav>
                                      </p:tavLst>
                                    </p:anim>
                                    <p:anim calcmode="lin" valueType="num">
                                      <p:cBhvr additive="base">
                                        <p:cTn id="32" dur="500"/>
                                        <p:tgtEl>
                                          <p:spTgt spid="408608"/>
                                        </p:tgtEl>
                                        <p:attrNameLst>
                                          <p:attrName>ppt_y</p:attrName>
                                        </p:attrNameLst>
                                      </p:cBhvr>
                                      <p:tavLst>
                                        <p:tav tm="0">
                                          <p:val>
                                            <p:strVal val="ppt_y"/>
                                          </p:val>
                                        </p:tav>
                                        <p:tav tm="100000">
                                          <p:val>
                                            <p:strVal val="ppt_y"/>
                                          </p:val>
                                        </p:tav>
                                      </p:tavLst>
                                    </p:anim>
                                    <p:set>
                                      <p:cBhvr>
                                        <p:cTn id="33" dur="1" fill="hold">
                                          <p:stCondLst>
                                            <p:cond delay="499"/>
                                          </p:stCondLst>
                                        </p:cTn>
                                        <p:tgtEl>
                                          <p:spTgt spid="408608"/>
                                        </p:tgtEl>
                                        <p:attrNameLst>
                                          <p:attrName>style.visibility</p:attrName>
                                        </p:attrNameLst>
                                      </p:cBhvr>
                                      <p:to>
                                        <p:strVal val="hidden"/>
                                      </p:to>
                                    </p:set>
                                  </p:childTnLst>
                                </p:cTn>
                              </p:par>
                              <p:par>
                                <p:cTn id="34" presetID="2" presetClass="exit" presetSubtype="2" fill="hold" grpId="2" nodeType="withEffect">
                                  <p:stCondLst>
                                    <p:cond delay="0"/>
                                  </p:stCondLst>
                                  <p:childTnLst>
                                    <p:anim calcmode="lin" valueType="num">
                                      <p:cBhvr additive="base">
                                        <p:cTn id="35" dur="500"/>
                                        <p:tgtEl>
                                          <p:spTgt spid="408614"/>
                                        </p:tgtEl>
                                        <p:attrNameLst>
                                          <p:attrName>ppt_x</p:attrName>
                                        </p:attrNameLst>
                                      </p:cBhvr>
                                      <p:tavLst>
                                        <p:tav tm="0">
                                          <p:val>
                                            <p:strVal val="ppt_x"/>
                                          </p:val>
                                        </p:tav>
                                        <p:tav tm="100000">
                                          <p:val>
                                            <p:strVal val="1+ppt_w/2"/>
                                          </p:val>
                                        </p:tav>
                                      </p:tavLst>
                                    </p:anim>
                                    <p:anim calcmode="lin" valueType="num">
                                      <p:cBhvr additive="base">
                                        <p:cTn id="36" dur="500"/>
                                        <p:tgtEl>
                                          <p:spTgt spid="408614"/>
                                        </p:tgtEl>
                                        <p:attrNameLst>
                                          <p:attrName>ppt_y</p:attrName>
                                        </p:attrNameLst>
                                      </p:cBhvr>
                                      <p:tavLst>
                                        <p:tav tm="0">
                                          <p:val>
                                            <p:strVal val="ppt_y"/>
                                          </p:val>
                                        </p:tav>
                                        <p:tav tm="100000">
                                          <p:val>
                                            <p:strVal val="ppt_y"/>
                                          </p:val>
                                        </p:tav>
                                      </p:tavLst>
                                    </p:anim>
                                    <p:set>
                                      <p:cBhvr>
                                        <p:cTn id="37" dur="1" fill="hold">
                                          <p:stCondLst>
                                            <p:cond delay="499"/>
                                          </p:stCondLst>
                                        </p:cTn>
                                        <p:tgtEl>
                                          <p:spTgt spid="408614"/>
                                        </p:tgtEl>
                                        <p:attrNameLst>
                                          <p:attrName>style.visibility</p:attrName>
                                        </p:attrNameLst>
                                      </p:cBhvr>
                                      <p:to>
                                        <p:strVal val="hidden"/>
                                      </p:to>
                                    </p:set>
                                  </p:childTnLst>
                                </p:cTn>
                              </p:par>
                            </p:childTnLst>
                          </p:cTn>
                        </p:par>
                        <p:par>
                          <p:cTn id="38" fill="hold" nodeType="afterGroup">
                            <p:stCondLst>
                              <p:cond delay="4000"/>
                            </p:stCondLst>
                            <p:childTnLst>
                              <p:par>
                                <p:cTn id="39" presetID="18" presetClass="entr" presetSubtype="3" fill="hold" grpId="0" nodeType="afterEffect">
                                  <p:stCondLst>
                                    <p:cond delay="0"/>
                                  </p:stCondLst>
                                  <p:childTnLst>
                                    <p:set>
                                      <p:cBhvr>
                                        <p:cTn id="40" dur="1" fill="hold">
                                          <p:stCondLst>
                                            <p:cond delay="0"/>
                                          </p:stCondLst>
                                        </p:cTn>
                                        <p:tgtEl>
                                          <p:spTgt spid="408619"/>
                                        </p:tgtEl>
                                        <p:attrNameLst>
                                          <p:attrName>style.visibility</p:attrName>
                                        </p:attrNameLst>
                                      </p:cBhvr>
                                      <p:to>
                                        <p:strVal val="visible"/>
                                      </p:to>
                                    </p:set>
                                    <p:animEffect transition="in" filter="strips(upRight)">
                                      <p:cBhvr>
                                        <p:cTn id="41" dur="500"/>
                                        <p:tgtEl>
                                          <p:spTgt spid="408619"/>
                                        </p:tgtEl>
                                      </p:cBhvr>
                                    </p:animEffect>
                                  </p:childTnLst>
                                </p:cTn>
                              </p:par>
                            </p:childTnLst>
                          </p:cTn>
                        </p:par>
                        <p:par>
                          <p:cTn id="42" fill="hold" nodeType="afterGroup">
                            <p:stCondLst>
                              <p:cond delay="4500"/>
                            </p:stCondLst>
                            <p:childTnLst>
                              <p:par>
                                <p:cTn id="43" presetID="18" presetClass="entr" presetSubtype="3" fill="hold" grpId="0" nodeType="afterEffect">
                                  <p:stCondLst>
                                    <p:cond delay="0"/>
                                  </p:stCondLst>
                                  <p:childTnLst>
                                    <p:set>
                                      <p:cBhvr>
                                        <p:cTn id="44" dur="1" fill="hold">
                                          <p:stCondLst>
                                            <p:cond delay="0"/>
                                          </p:stCondLst>
                                        </p:cTn>
                                        <p:tgtEl>
                                          <p:spTgt spid="408610"/>
                                        </p:tgtEl>
                                        <p:attrNameLst>
                                          <p:attrName>style.visibility</p:attrName>
                                        </p:attrNameLst>
                                      </p:cBhvr>
                                      <p:to>
                                        <p:strVal val="visible"/>
                                      </p:to>
                                    </p:set>
                                    <p:animEffect transition="in" filter="strips(upRight)">
                                      <p:cBhvr>
                                        <p:cTn id="45" dur="500"/>
                                        <p:tgtEl>
                                          <p:spTgt spid="408610"/>
                                        </p:tgtEl>
                                      </p:cBhvr>
                                    </p:animEffect>
                                  </p:childTnLst>
                                </p:cTn>
                              </p:par>
                            </p:childTnLst>
                          </p:cTn>
                        </p:par>
                        <p:par>
                          <p:cTn id="46" fill="hold" nodeType="afterGroup">
                            <p:stCondLst>
                              <p:cond delay="5000"/>
                            </p:stCondLst>
                            <p:childTnLst>
                              <p:par>
                                <p:cTn id="47" presetID="18" presetClass="entr" presetSubtype="3" fill="hold" grpId="0" nodeType="afterEffect">
                                  <p:stCondLst>
                                    <p:cond delay="0"/>
                                  </p:stCondLst>
                                  <p:childTnLst>
                                    <p:set>
                                      <p:cBhvr>
                                        <p:cTn id="48" dur="1" fill="hold">
                                          <p:stCondLst>
                                            <p:cond delay="0"/>
                                          </p:stCondLst>
                                        </p:cTn>
                                        <p:tgtEl>
                                          <p:spTgt spid="408611"/>
                                        </p:tgtEl>
                                        <p:attrNameLst>
                                          <p:attrName>style.visibility</p:attrName>
                                        </p:attrNameLst>
                                      </p:cBhvr>
                                      <p:to>
                                        <p:strVal val="visible"/>
                                      </p:to>
                                    </p:set>
                                    <p:animEffect transition="in" filter="strips(upRight)">
                                      <p:cBhvr>
                                        <p:cTn id="49" dur="500"/>
                                        <p:tgtEl>
                                          <p:spTgt spid="408611"/>
                                        </p:tgtEl>
                                      </p:cBhvr>
                                    </p:animEffect>
                                  </p:childTnLst>
                                </p:cTn>
                              </p:par>
                            </p:childTnLst>
                          </p:cTn>
                        </p:par>
                        <p:par>
                          <p:cTn id="50" fill="hold" nodeType="afterGroup">
                            <p:stCondLst>
                              <p:cond delay="5500"/>
                            </p:stCondLst>
                            <p:childTnLst>
                              <p:par>
                                <p:cTn id="51" presetID="63" presetClass="path" presetSubtype="0" accel="50000" decel="50000" fill="hold" grpId="1" nodeType="afterEffect">
                                  <p:stCondLst>
                                    <p:cond delay="0"/>
                                  </p:stCondLst>
                                  <p:childTnLst>
                                    <p:animMotion origin="layout" path="M 1.11111E-6 -2.71605E-6 L 0.38698 -0.00092 " pathEditMode="relative" rAng="0" ptsTypes="AA">
                                      <p:cBhvr>
                                        <p:cTn id="52" dur="2000" fill="hold"/>
                                        <p:tgtEl>
                                          <p:spTgt spid="408619"/>
                                        </p:tgtEl>
                                        <p:attrNameLst>
                                          <p:attrName>ppt_x</p:attrName>
                                          <p:attrName>ppt_y</p:attrName>
                                        </p:attrNameLst>
                                      </p:cBhvr>
                                      <p:rCtr x="19340" y="-62"/>
                                    </p:animMotion>
                                  </p:childTnLst>
                                </p:cTn>
                              </p:par>
                              <p:par>
                                <p:cTn id="53" presetID="63" presetClass="path" presetSubtype="0" accel="50000" decel="50000" fill="hold" grpId="1" nodeType="withEffect">
                                  <p:stCondLst>
                                    <p:cond delay="0"/>
                                  </p:stCondLst>
                                  <p:childTnLst>
                                    <p:animMotion origin="layout" path="M 2.77778E-7 0.00277 L 0.42847 -0.0247 " pathEditMode="relative" rAng="0" ptsTypes="AA">
                                      <p:cBhvr>
                                        <p:cTn id="54" dur="2000" fill="hold"/>
                                        <p:tgtEl>
                                          <p:spTgt spid="408610"/>
                                        </p:tgtEl>
                                        <p:attrNameLst>
                                          <p:attrName>ppt_x</p:attrName>
                                          <p:attrName>ppt_y</p:attrName>
                                        </p:attrNameLst>
                                      </p:cBhvr>
                                      <p:rCtr x="21424" y="-1389"/>
                                    </p:animMotion>
                                  </p:childTnLst>
                                </p:cTn>
                              </p:par>
                              <p:par>
                                <p:cTn id="55" presetID="63" presetClass="path" presetSubtype="0" accel="50000" decel="50000" fill="hold" grpId="1" nodeType="withEffect">
                                  <p:stCondLst>
                                    <p:cond delay="0"/>
                                  </p:stCondLst>
                                  <p:childTnLst>
                                    <p:animMotion origin="layout" path="M 4.72222E-6 -1.97531E-6 L 0.41718 -0.04938 " pathEditMode="relative" rAng="0" ptsTypes="AA">
                                      <p:cBhvr>
                                        <p:cTn id="56" dur="2000" fill="hold"/>
                                        <p:tgtEl>
                                          <p:spTgt spid="408611"/>
                                        </p:tgtEl>
                                        <p:attrNameLst>
                                          <p:attrName>ppt_x</p:attrName>
                                          <p:attrName>ppt_y</p:attrName>
                                        </p:attrNameLst>
                                      </p:cBhvr>
                                      <p:rCtr x="20851" y="-2469"/>
                                    </p:animMotion>
                                  </p:childTnLst>
                                </p:cTn>
                              </p:par>
                            </p:childTnLst>
                          </p:cTn>
                        </p:par>
                        <p:par>
                          <p:cTn id="57" fill="hold" nodeType="afterGroup">
                            <p:stCondLst>
                              <p:cond delay="7500"/>
                            </p:stCondLst>
                            <p:childTnLst>
                              <p:par>
                                <p:cTn id="58" presetID="18" presetClass="entr" presetSubtype="3" fill="hold" grpId="0" nodeType="afterEffect">
                                  <p:stCondLst>
                                    <p:cond delay="0"/>
                                  </p:stCondLst>
                                  <p:childTnLst>
                                    <p:set>
                                      <p:cBhvr>
                                        <p:cTn id="59" dur="1" fill="hold">
                                          <p:stCondLst>
                                            <p:cond delay="0"/>
                                          </p:stCondLst>
                                        </p:cTn>
                                        <p:tgtEl>
                                          <p:spTgt spid="408620"/>
                                        </p:tgtEl>
                                        <p:attrNameLst>
                                          <p:attrName>style.visibility</p:attrName>
                                        </p:attrNameLst>
                                      </p:cBhvr>
                                      <p:to>
                                        <p:strVal val="visible"/>
                                      </p:to>
                                    </p:set>
                                    <p:animEffect transition="in" filter="strips(upRight)">
                                      <p:cBhvr>
                                        <p:cTn id="60" dur="500"/>
                                        <p:tgtEl>
                                          <p:spTgt spid="408620"/>
                                        </p:tgtEl>
                                      </p:cBhvr>
                                    </p:animEffect>
                                  </p:childTnLst>
                                </p:cTn>
                              </p:par>
                            </p:childTnLst>
                          </p:cTn>
                        </p:par>
                        <p:par>
                          <p:cTn id="61" fill="hold" nodeType="afterGroup">
                            <p:stCondLst>
                              <p:cond delay="8000"/>
                            </p:stCondLst>
                            <p:childTnLst>
                              <p:par>
                                <p:cTn id="62" presetID="2" presetClass="exit" presetSubtype="2" fill="hold" grpId="2" nodeType="afterEffect">
                                  <p:stCondLst>
                                    <p:cond delay="0"/>
                                  </p:stCondLst>
                                  <p:childTnLst>
                                    <p:anim calcmode="lin" valueType="num">
                                      <p:cBhvr additive="base">
                                        <p:cTn id="63" dur="500"/>
                                        <p:tgtEl>
                                          <p:spTgt spid="408619"/>
                                        </p:tgtEl>
                                        <p:attrNameLst>
                                          <p:attrName>ppt_x</p:attrName>
                                        </p:attrNameLst>
                                      </p:cBhvr>
                                      <p:tavLst>
                                        <p:tav tm="0">
                                          <p:val>
                                            <p:strVal val="ppt_x"/>
                                          </p:val>
                                        </p:tav>
                                        <p:tav tm="100000">
                                          <p:val>
                                            <p:strVal val="1+ppt_w/2"/>
                                          </p:val>
                                        </p:tav>
                                      </p:tavLst>
                                    </p:anim>
                                    <p:anim calcmode="lin" valueType="num">
                                      <p:cBhvr additive="base">
                                        <p:cTn id="64" dur="500"/>
                                        <p:tgtEl>
                                          <p:spTgt spid="408619"/>
                                        </p:tgtEl>
                                        <p:attrNameLst>
                                          <p:attrName>ppt_y</p:attrName>
                                        </p:attrNameLst>
                                      </p:cBhvr>
                                      <p:tavLst>
                                        <p:tav tm="0">
                                          <p:val>
                                            <p:strVal val="ppt_y"/>
                                          </p:val>
                                        </p:tav>
                                        <p:tav tm="100000">
                                          <p:val>
                                            <p:strVal val="ppt_y"/>
                                          </p:val>
                                        </p:tav>
                                      </p:tavLst>
                                    </p:anim>
                                    <p:set>
                                      <p:cBhvr>
                                        <p:cTn id="65" dur="1" fill="hold">
                                          <p:stCondLst>
                                            <p:cond delay="499"/>
                                          </p:stCondLst>
                                        </p:cTn>
                                        <p:tgtEl>
                                          <p:spTgt spid="408619"/>
                                        </p:tgtEl>
                                        <p:attrNameLst>
                                          <p:attrName>style.visibility</p:attrName>
                                        </p:attrNameLst>
                                      </p:cBhvr>
                                      <p:to>
                                        <p:strVal val="hidden"/>
                                      </p:to>
                                    </p:set>
                                  </p:childTnLst>
                                </p:cTn>
                              </p:par>
                            </p:childTnLst>
                          </p:cTn>
                        </p:par>
                        <p:par>
                          <p:cTn id="66" fill="hold" nodeType="afterGroup">
                            <p:stCondLst>
                              <p:cond delay="8500"/>
                            </p:stCondLst>
                            <p:childTnLst>
                              <p:par>
                                <p:cTn id="67" presetID="2" presetClass="exit" presetSubtype="2" fill="hold" grpId="2" nodeType="afterEffect">
                                  <p:stCondLst>
                                    <p:cond delay="0"/>
                                  </p:stCondLst>
                                  <p:childTnLst>
                                    <p:anim calcmode="lin" valueType="num">
                                      <p:cBhvr additive="base">
                                        <p:cTn id="68" dur="500"/>
                                        <p:tgtEl>
                                          <p:spTgt spid="408610"/>
                                        </p:tgtEl>
                                        <p:attrNameLst>
                                          <p:attrName>ppt_x</p:attrName>
                                        </p:attrNameLst>
                                      </p:cBhvr>
                                      <p:tavLst>
                                        <p:tav tm="0">
                                          <p:val>
                                            <p:strVal val="ppt_x"/>
                                          </p:val>
                                        </p:tav>
                                        <p:tav tm="100000">
                                          <p:val>
                                            <p:strVal val="1+ppt_w/2"/>
                                          </p:val>
                                        </p:tav>
                                      </p:tavLst>
                                    </p:anim>
                                    <p:anim calcmode="lin" valueType="num">
                                      <p:cBhvr additive="base">
                                        <p:cTn id="69" dur="500"/>
                                        <p:tgtEl>
                                          <p:spTgt spid="408610"/>
                                        </p:tgtEl>
                                        <p:attrNameLst>
                                          <p:attrName>ppt_y</p:attrName>
                                        </p:attrNameLst>
                                      </p:cBhvr>
                                      <p:tavLst>
                                        <p:tav tm="0">
                                          <p:val>
                                            <p:strVal val="ppt_y"/>
                                          </p:val>
                                        </p:tav>
                                        <p:tav tm="100000">
                                          <p:val>
                                            <p:strVal val="ppt_y"/>
                                          </p:val>
                                        </p:tav>
                                      </p:tavLst>
                                    </p:anim>
                                    <p:set>
                                      <p:cBhvr>
                                        <p:cTn id="70" dur="1" fill="hold">
                                          <p:stCondLst>
                                            <p:cond delay="499"/>
                                          </p:stCondLst>
                                        </p:cTn>
                                        <p:tgtEl>
                                          <p:spTgt spid="408610"/>
                                        </p:tgtEl>
                                        <p:attrNameLst>
                                          <p:attrName>style.visibility</p:attrName>
                                        </p:attrNameLst>
                                      </p:cBhvr>
                                      <p:to>
                                        <p:strVal val="hidden"/>
                                      </p:to>
                                    </p:set>
                                  </p:childTnLst>
                                </p:cTn>
                              </p:par>
                            </p:childTnLst>
                          </p:cTn>
                        </p:par>
                        <p:par>
                          <p:cTn id="71" fill="hold" nodeType="afterGroup">
                            <p:stCondLst>
                              <p:cond delay="9000"/>
                            </p:stCondLst>
                            <p:childTnLst>
                              <p:par>
                                <p:cTn id="72" presetID="2" presetClass="exit" presetSubtype="2" fill="hold" grpId="2" nodeType="afterEffect">
                                  <p:stCondLst>
                                    <p:cond delay="0"/>
                                  </p:stCondLst>
                                  <p:childTnLst>
                                    <p:anim calcmode="lin" valueType="num">
                                      <p:cBhvr additive="base">
                                        <p:cTn id="73" dur="500"/>
                                        <p:tgtEl>
                                          <p:spTgt spid="408611"/>
                                        </p:tgtEl>
                                        <p:attrNameLst>
                                          <p:attrName>ppt_x</p:attrName>
                                        </p:attrNameLst>
                                      </p:cBhvr>
                                      <p:tavLst>
                                        <p:tav tm="0">
                                          <p:val>
                                            <p:strVal val="ppt_x"/>
                                          </p:val>
                                        </p:tav>
                                        <p:tav tm="100000">
                                          <p:val>
                                            <p:strVal val="1+ppt_w/2"/>
                                          </p:val>
                                        </p:tav>
                                      </p:tavLst>
                                    </p:anim>
                                    <p:anim calcmode="lin" valueType="num">
                                      <p:cBhvr additive="base">
                                        <p:cTn id="74" dur="500"/>
                                        <p:tgtEl>
                                          <p:spTgt spid="408611"/>
                                        </p:tgtEl>
                                        <p:attrNameLst>
                                          <p:attrName>ppt_y</p:attrName>
                                        </p:attrNameLst>
                                      </p:cBhvr>
                                      <p:tavLst>
                                        <p:tav tm="0">
                                          <p:val>
                                            <p:strVal val="ppt_y"/>
                                          </p:val>
                                        </p:tav>
                                        <p:tav tm="100000">
                                          <p:val>
                                            <p:strVal val="ppt_y"/>
                                          </p:val>
                                        </p:tav>
                                      </p:tavLst>
                                    </p:anim>
                                    <p:set>
                                      <p:cBhvr>
                                        <p:cTn id="75" dur="1" fill="hold">
                                          <p:stCondLst>
                                            <p:cond delay="499"/>
                                          </p:stCondLst>
                                        </p:cTn>
                                        <p:tgtEl>
                                          <p:spTgt spid="408611"/>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408621"/>
                                        </p:tgtEl>
                                        <p:attrNameLst>
                                          <p:attrName>style.visibility</p:attrName>
                                        </p:attrNameLst>
                                      </p:cBhvr>
                                      <p:to>
                                        <p:strVal val="visible"/>
                                      </p:to>
                                    </p:set>
                                    <p:animEffect transition="in" filter="strips(downLeft)">
                                      <p:cBhvr>
                                        <p:cTn id="80" dur="500"/>
                                        <p:tgtEl>
                                          <p:spTgt spid="408621"/>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408612"/>
                                        </p:tgtEl>
                                        <p:attrNameLst>
                                          <p:attrName>style.visibility</p:attrName>
                                        </p:attrNameLst>
                                      </p:cBhvr>
                                      <p:to>
                                        <p:strVal val="visible"/>
                                      </p:to>
                                    </p:set>
                                    <p:animEffect transition="in" filter="strips(downLeft)">
                                      <p:cBhvr>
                                        <p:cTn id="83" dur="500"/>
                                        <p:tgtEl>
                                          <p:spTgt spid="408612"/>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408613"/>
                                        </p:tgtEl>
                                        <p:attrNameLst>
                                          <p:attrName>style.visibility</p:attrName>
                                        </p:attrNameLst>
                                      </p:cBhvr>
                                      <p:to>
                                        <p:strVal val="visible"/>
                                      </p:to>
                                    </p:set>
                                    <p:animEffect transition="in" filter="strips(downLeft)">
                                      <p:cBhvr>
                                        <p:cTn id="86" dur="500"/>
                                        <p:tgtEl>
                                          <p:spTgt spid="408613"/>
                                        </p:tgtEl>
                                      </p:cBhvr>
                                    </p:animEffect>
                                  </p:childTnLst>
                                </p:cTn>
                              </p:par>
                            </p:childTnLst>
                          </p:cTn>
                        </p:par>
                        <p:par>
                          <p:cTn id="87" fill="hold" nodeType="afterGroup">
                            <p:stCondLst>
                              <p:cond delay="500"/>
                            </p:stCondLst>
                            <p:childTnLst>
                              <p:par>
                                <p:cTn id="88" presetID="56" presetClass="path" presetSubtype="0" accel="50000" decel="50000" fill="hold" grpId="1" nodeType="afterEffect">
                                  <p:stCondLst>
                                    <p:cond delay="0"/>
                                  </p:stCondLst>
                                  <p:childTnLst>
                                    <p:animMotion origin="layout" path="M 5E-6 8.64198E-7 L 0.38525 -0.29599 " pathEditMode="relative" rAng="0" ptsTypes="AA">
                                      <p:cBhvr>
                                        <p:cTn id="89" dur="2000" fill="hold"/>
                                        <p:tgtEl>
                                          <p:spTgt spid="408621"/>
                                        </p:tgtEl>
                                        <p:attrNameLst>
                                          <p:attrName>ppt_x</p:attrName>
                                          <p:attrName>ppt_y</p:attrName>
                                        </p:attrNameLst>
                                      </p:cBhvr>
                                      <p:rCtr x="19253" y="-14815"/>
                                    </p:animMotion>
                                  </p:childTnLst>
                                </p:cTn>
                              </p:par>
                              <p:par>
                                <p:cTn id="90" presetID="56" presetClass="path" presetSubtype="0" accel="50000" decel="50000" fill="hold" grpId="1" nodeType="withEffect">
                                  <p:stCondLst>
                                    <p:cond delay="0"/>
                                  </p:stCondLst>
                                  <p:childTnLst>
                                    <p:animMotion origin="layout" path="M 3.05556E-6 2.09877E-6 L 0.44218 -0.34722 " pathEditMode="relative" rAng="0" ptsTypes="AA">
                                      <p:cBhvr>
                                        <p:cTn id="91" dur="2000" fill="hold"/>
                                        <p:tgtEl>
                                          <p:spTgt spid="408612"/>
                                        </p:tgtEl>
                                        <p:attrNameLst>
                                          <p:attrName>ppt_x</p:attrName>
                                          <p:attrName>ppt_y</p:attrName>
                                        </p:attrNameLst>
                                      </p:cBhvr>
                                      <p:rCtr x="22101" y="-17377"/>
                                    </p:animMotion>
                                  </p:childTnLst>
                                </p:cTn>
                              </p:par>
                              <p:par>
                                <p:cTn id="92" presetID="56" presetClass="path" presetSubtype="0" accel="50000" decel="50000" fill="hold" grpId="1" nodeType="withEffect">
                                  <p:stCondLst>
                                    <p:cond delay="0"/>
                                  </p:stCondLst>
                                  <p:childTnLst>
                                    <p:animMotion origin="layout" path="M 2.77778E-7 2.09877E-6 L 0.38663 -0.38179 " pathEditMode="relative" rAng="0" ptsTypes="AA">
                                      <p:cBhvr>
                                        <p:cTn id="93" dur="2000" fill="hold"/>
                                        <p:tgtEl>
                                          <p:spTgt spid="408613"/>
                                        </p:tgtEl>
                                        <p:attrNameLst>
                                          <p:attrName>ppt_x</p:attrName>
                                          <p:attrName>ppt_y</p:attrName>
                                        </p:attrNameLst>
                                      </p:cBhvr>
                                      <p:rCtr x="19323" y="-19105"/>
                                    </p:animMotion>
                                  </p:childTnLst>
                                </p:cTn>
                              </p:par>
                            </p:childTnLst>
                          </p:cTn>
                        </p:par>
                        <p:par>
                          <p:cTn id="94" fill="hold" nodeType="afterGroup">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408623"/>
                                        </p:tgtEl>
                                        <p:attrNameLst>
                                          <p:attrName>style.visibility</p:attrName>
                                        </p:attrNameLst>
                                      </p:cBhvr>
                                      <p:to>
                                        <p:strVal val="visible"/>
                                      </p:to>
                                    </p:set>
                                    <p:animEffect transition="in" filter="strips(downRight)">
                                      <p:cBhvr>
                                        <p:cTn id="97" dur="500"/>
                                        <p:tgtEl>
                                          <p:spTgt spid="408623"/>
                                        </p:tgtEl>
                                      </p:cBhvr>
                                    </p:animEffect>
                                  </p:childTnLst>
                                </p:cTn>
                              </p:par>
                            </p:childTnLst>
                          </p:cTn>
                        </p:par>
                        <p:par>
                          <p:cTn id="98" fill="hold" nodeType="afterGroup">
                            <p:stCondLst>
                              <p:cond delay="3000"/>
                            </p:stCondLst>
                            <p:childTnLst>
                              <p:par>
                                <p:cTn id="99" presetID="18" presetClass="entr" presetSubtype="3" fill="hold" grpId="0" nodeType="afterEffect">
                                  <p:stCondLst>
                                    <p:cond delay="0"/>
                                  </p:stCondLst>
                                  <p:childTnLst>
                                    <p:set>
                                      <p:cBhvr>
                                        <p:cTn id="100" dur="1" fill="hold">
                                          <p:stCondLst>
                                            <p:cond delay="0"/>
                                          </p:stCondLst>
                                        </p:cTn>
                                        <p:tgtEl>
                                          <p:spTgt spid="408622"/>
                                        </p:tgtEl>
                                        <p:attrNameLst>
                                          <p:attrName>style.visibility</p:attrName>
                                        </p:attrNameLst>
                                      </p:cBhvr>
                                      <p:to>
                                        <p:strVal val="visible"/>
                                      </p:to>
                                    </p:set>
                                    <p:animEffect transition="in" filter="strips(upRight)">
                                      <p:cBhvr>
                                        <p:cTn id="101" dur="1000"/>
                                        <p:tgtEl>
                                          <p:spTgt spid="408622"/>
                                        </p:tgtEl>
                                      </p:cBhvr>
                                    </p:animEffect>
                                  </p:childTnLst>
                                </p:cTn>
                              </p:par>
                            </p:childTnLst>
                          </p:cTn>
                        </p:par>
                        <p:par>
                          <p:cTn id="102" fill="hold">
                            <p:stCondLst>
                              <p:cond delay="4000"/>
                            </p:stCondLst>
                            <p:childTnLst>
                              <p:par>
                                <p:cTn id="103" presetID="2" presetClass="exit" presetSubtype="4" fill="hold" grpId="2" nodeType="afterEffect">
                                  <p:stCondLst>
                                    <p:cond delay="0"/>
                                  </p:stCondLst>
                                  <p:childTnLst>
                                    <p:anim calcmode="lin" valueType="num">
                                      <p:cBhvr additive="base">
                                        <p:cTn id="104" dur="500"/>
                                        <p:tgtEl>
                                          <p:spTgt spid="408621"/>
                                        </p:tgtEl>
                                        <p:attrNameLst>
                                          <p:attrName>ppt_x</p:attrName>
                                        </p:attrNameLst>
                                      </p:cBhvr>
                                      <p:tavLst>
                                        <p:tav tm="0">
                                          <p:val>
                                            <p:strVal val="ppt_x"/>
                                          </p:val>
                                        </p:tav>
                                        <p:tav tm="100000">
                                          <p:val>
                                            <p:strVal val="ppt_x"/>
                                          </p:val>
                                        </p:tav>
                                      </p:tavLst>
                                    </p:anim>
                                    <p:anim calcmode="lin" valueType="num">
                                      <p:cBhvr additive="base">
                                        <p:cTn id="105" dur="500"/>
                                        <p:tgtEl>
                                          <p:spTgt spid="408621"/>
                                        </p:tgtEl>
                                        <p:attrNameLst>
                                          <p:attrName>ppt_y</p:attrName>
                                        </p:attrNameLst>
                                      </p:cBhvr>
                                      <p:tavLst>
                                        <p:tav tm="0">
                                          <p:val>
                                            <p:strVal val="ppt_y"/>
                                          </p:val>
                                        </p:tav>
                                        <p:tav tm="100000">
                                          <p:val>
                                            <p:strVal val="1+ppt_h/2"/>
                                          </p:val>
                                        </p:tav>
                                      </p:tavLst>
                                    </p:anim>
                                    <p:set>
                                      <p:cBhvr>
                                        <p:cTn id="106" dur="1" fill="hold">
                                          <p:stCondLst>
                                            <p:cond delay="499"/>
                                          </p:stCondLst>
                                        </p:cTn>
                                        <p:tgtEl>
                                          <p:spTgt spid="408621"/>
                                        </p:tgtEl>
                                        <p:attrNameLst>
                                          <p:attrName>style.visibility</p:attrName>
                                        </p:attrNameLst>
                                      </p:cBhvr>
                                      <p:to>
                                        <p:strVal val="hidden"/>
                                      </p:to>
                                    </p:set>
                                  </p:childTnLst>
                                </p:cTn>
                              </p:par>
                              <p:par>
                                <p:cTn id="107" presetID="2" presetClass="exit" presetSubtype="4" fill="hold" grpId="2" nodeType="withEffect">
                                  <p:stCondLst>
                                    <p:cond delay="0"/>
                                  </p:stCondLst>
                                  <p:childTnLst>
                                    <p:anim calcmode="lin" valueType="num">
                                      <p:cBhvr additive="base">
                                        <p:cTn id="108" dur="500"/>
                                        <p:tgtEl>
                                          <p:spTgt spid="408612"/>
                                        </p:tgtEl>
                                        <p:attrNameLst>
                                          <p:attrName>ppt_x</p:attrName>
                                        </p:attrNameLst>
                                      </p:cBhvr>
                                      <p:tavLst>
                                        <p:tav tm="0">
                                          <p:val>
                                            <p:strVal val="ppt_x"/>
                                          </p:val>
                                        </p:tav>
                                        <p:tav tm="100000">
                                          <p:val>
                                            <p:strVal val="ppt_x"/>
                                          </p:val>
                                        </p:tav>
                                      </p:tavLst>
                                    </p:anim>
                                    <p:anim calcmode="lin" valueType="num">
                                      <p:cBhvr additive="base">
                                        <p:cTn id="109" dur="500"/>
                                        <p:tgtEl>
                                          <p:spTgt spid="408612"/>
                                        </p:tgtEl>
                                        <p:attrNameLst>
                                          <p:attrName>ppt_y</p:attrName>
                                        </p:attrNameLst>
                                      </p:cBhvr>
                                      <p:tavLst>
                                        <p:tav tm="0">
                                          <p:val>
                                            <p:strVal val="ppt_y"/>
                                          </p:val>
                                        </p:tav>
                                        <p:tav tm="100000">
                                          <p:val>
                                            <p:strVal val="1+ppt_h/2"/>
                                          </p:val>
                                        </p:tav>
                                      </p:tavLst>
                                    </p:anim>
                                    <p:set>
                                      <p:cBhvr>
                                        <p:cTn id="110" dur="1" fill="hold">
                                          <p:stCondLst>
                                            <p:cond delay="499"/>
                                          </p:stCondLst>
                                        </p:cTn>
                                        <p:tgtEl>
                                          <p:spTgt spid="408612"/>
                                        </p:tgtEl>
                                        <p:attrNameLst>
                                          <p:attrName>style.visibility</p:attrName>
                                        </p:attrNameLst>
                                      </p:cBhvr>
                                      <p:to>
                                        <p:strVal val="hidden"/>
                                      </p:to>
                                    </p:set>
                                  </p:childTnLst>
                                </p:cTn>
                              </p:par>
                              <p:par>
                                <p:cTn id="111" presetID="2" presetClass="exit" presetSubtype="4" fill="hold" grpId="2" nodeType="withEffect">
                                  <p:stCondLst>
                                    <p:cond delay="0"/>
                                  </p:stCondLst>
                                  <p:childTnLst>
                                    <p:anim calcmode="lin" valueType="num">
                                      <p:cBhvr additive="base">
                                        <p:cTn id="112" dur="500"/>
                                        <p:tgtEl>
                                          <p:spTgt spid="408613"/>
                                        </p:tgtEl>
                                        <p:attrNameLst>
                                          <p:attrName>ppt_x</p:attrName>
                                        </p:attrNameLst>
                                      </p:cBhvr>
                                      <p:tavLst>
                                        <p:tav tm="0">
                                          <p:val>
                                            <p:strVal val="ppt_x"/>
                                          </p:val>
                                        </p:tav>
                                        <p:tav tm="100000">
                                          <p:val>
                                            <p:strVal val="ppt_x"/>
                                          </p:val>
                                        </p:tav>
                                      </p:tavLst>
                                    </p:anim>
                                    <p:anim calcmode="lin" valueType="num">
                                      <p:cBhvr additive="base">
                                        <p:cTn id="113" dur="500"/>
                                        <p:tgtEl>
                                          <p:spTgt spid="408613"/>
                                        </p:tgtEl>
                                        <p:attrNameLst>
                                          <p:attrName>ppt_y</p:attrName>
                                        </p:attrNameLst>
                                      </p:cBhvr>
                                      <p:tavLst>
                                        <p:tav tm="0">
                                          <p:val>
                                            <p:strVal val="ppt_y"/>
                                          </p:val>
                                        </p:tav>
                                        <p:tav tm="100000">
                                          <p:val>
                                            <p:strVal val="1+ppt_h/2"/>
                                          </p:val>
                                        </p:tav>
                                      </p:tavLst>
                                    </p:anim>
                                    <p:set>
                                      <p:cBhvr>
                                        <p:cTn id="114" dur="1" fill="hold">
                                          <p:stCondLst>
                                            <p:cond delay="499"/>
                                          </p:stCondLst>
                                        </p:cTn>
                                        <p:tgtEl>
                                          <p:spTgt spid="408613"/>
                                        </p:tgtEl>
                                        <p:attrNameLst>
                                          <p:attrName>style.visibility</p:attrName>
                                        </p:attrNameLst>
                                      </p:cBhvr>
                                      <p:to>
                                        <p:strVal val="hidden"/>
                                      </p:to>
                                    </p:set>
                                  </p:childTnLst>
                                </p:cTn>
                              </p:par>
                            </p:childTnLst>
                          </p:cTn>
                        </p:par>
                        <p:par>
                          <p:cTn id="115" fill="hold" nodeType="afterGroup">
                            <p:stCondLst>
                              <p:cond delay="4500"/>
                            </p:stCondLst>
                            <p:childTnLst>
                              <p:par>
                                <p:cTn id="116" presetID="3" presetClass="entr" presetSubtype="10" fill="hold" grpId="0" nodeType="afterEffect">
                                  <p:stCondLst>
                                    <p:cond delay="0"/>
                                  </p:stCondLst>
                                  <p:childTnLst>
                                    <p:set>
                                      <p:cBhvr>
                                        <p:cTn id="117" dur="1" fill="hold">
                                          <p:stCondLst>
                                            <p:cond delay="0"/>
                                          </p:stCondLst>
                                        </p:cTn>
                                        <p:tgtEl>
                                          <p:spTgt spid="408625"/>
                                        </p:tgtEl>
                                        <p:attrNameLst>
                                          <p:attrName>style.visibility</p:attrName>
                                        </p:attrNameLst>
                                      </p:cBhvr>
                                      <p:to>
                                        <p:strVal val="visible"/>
                                      </p:to>
                                    </p:set>
                                    <p:animEffect transition="in" filter="blinds(horizontal)">
                                      <p:cBhvr>
                                        <p:cTn id="118" dur="500"/>
                                        <p:tgtEl>
                                          <p:spTgt spid="408625"/>
                                        </p:tgtEl>
                                      </p:cBhvr>
                                    </p:animEffect>
                                  </p:childTnLst>
                                </p:cTn>
                              </p:par>
                            </p:childTnLst>
                          </p:cTn>
                        </p:par>
                        <p:par>
                          <p:cTn id="119" fill="hold" nodeType="afterGroup">
                            <p:stCondLst>
                              <p:cond delay="5000"/>
                            </p:stCondLst>
                            <p:childTnLst>
                              <p:par>
                                <p:cTn id="120" presetID="18" presetClass="entr" presetSubtype="6" fill="hold" grpId="0" nodeType="afterEffect">
                                  <p:stCondLst>
                                    <p:cond delay="0"/>
                                  </p:stCondLst>
                                  <p:childTnLst>
                                    <p:set>
                                      <p:cBhvr>
                                        <p:cTn id="121" dur="1" fill="hold">
                                          <p:stCondLst>
                                            <p:cond delay="0"/>
                                          </p:stCondLst>
                                        </p:cTn>
                                        <p:tgtEl>
                                          <p:spTgt spid="408624"/>
                                        </p:tgtEl>
                                        <p:attrNameLst>
                                          <p:attrName>style.visibility</p:attrName>
                                        </p:attrNameLst>
                                      </p:cBhvr>
                                      <p:to>
                                        <p:strVal val="visible"/>
                                      </p:to>
                                    </p:set>
                                    <p:animEffect transition="in" filter="strips(downRight)">
                                      <p:cBhvr>
                                        <p:cTn id="122" dur="500"/>
                                        <p:tgtEl>
                                          <p:spTgt spid="408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608" grpId="0" animBg="1"/>
      <p:bldP spid="408608" grpId="1" animBg="1"/>
      <p:bldP spid="408608" grpId="2" animBg="1"/>
      <p:bldP spid="408609" grpId="0" animBg="1"/>
      <p:bldP spid="408609" grpId="1" animBg="1"/>
      <p:bldP spid="408609" grpId="2" animBg="1"/>
      <p:bldP spid="408610" grpId="0" animBg="1"/>
      <p:bldP spid="408610" grpId="1" animBg="1"/>
      <p:bldP spid="408610" grpId="2" animBg="1"/>
      <p:bldP spid="408611" grpId="0" animBg="1"/>
      <p:bldP spid="408611" grpId="1" animBg="1"/>
      <p:bldP spid="408611" grpId="2" animBg="1"/>
      <p:bldP spid="408612" grpId="0" animBg="1"/>
      <p:bldP spid="408612" grpId="1" animBg="1"/>
      <p:bldP spid="408612" grpId="2" animBg="1"/>
      <p:bldP spid="408613" grpId="0" animBg="1"/>
      <p:bldP spid="408613" grpId="1" animBg="1"/>
      <p:bldP spid="408613" grpId="2" animBg="1"/>
      <p:bldP spid="408614" grpId="0" animBg="1"/>
      <p:bldP spid="408614" grpId="1" animBg="1"/>
      <p:bldP spid="408614" grpId="2" animBg="1"/>
      <p:bldP spid="408618" grpId="0" animBg="1"/>
      <p:bldP spid="408619" grpId="0" animBg="1"/>
      <p:bldP spid="408619" grpId="1" animBg="1"/>
      <p:bldP spid="408619" grpId="2" animBg="1"/>
      <p:bldP spid="408620" grpId="0" animBg="1"/>
      <p:bldP spid="408621" grpId="0" animBg="1"/>
      <p:bldP spid="408621" grpId="1" animBg="1"/>
      <p:bldP spid="408621" grpId="2" animBg="1"/>
      <p:bldP spid="408622" grpId="0" animBg="1"/>
      <p:bldP spid="408623" grpId="0" animBg="1"/>
      <p:bldP spid="408624" grpId="0" animBg="1"/>
      <p:bldP spid="4086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Elemente des Risikomanagements </a:t>
            </a:r>
            <a:br>
              <a:rPr lang="de-DE" dirty="0"/>
            </a:br>
            <a:r>
              <a:rPr lang="de-DE" dirty="0"/>
              <a:t>einer Geschäftsbank</a:t>
            </a:r>
          </a:p>
        </p:txBody>
      </p:sp>
      <p:sp>
        <p:nvSpPr>
          <p:cNvPr id="7" name="Textplatzhalter 6"/>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34</a:t>
            </a:fld>
            <a:endParaRPr lang="de-DE"/>
          </a:p>
        </p:txBody>
      </p:sp>
    </p:spTree>
    <p:extLst>
      <p:ext uri="{BB962C8B-B14F-4D97-AF65-F5344CB8AC3E}">
        <p14:creationId xmlns:p14="http://schemas.microsoft.com/office/powerpoint/2010/main" val="4094703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Wesentliche Risikofaktoren</a:t>
            </a:r>
          </a:p>
        </p:txBody>
      </p:sp>
      <p:sp>
        <p:nvSpPr>
          <p:cNvPr id="7" name="Inhaltsplatzhalter 6"/>
          <p:cNvSpPr>
            <a:spLocks noGrp="1"/>
          </p:cNvSpPr>
          <p:nvPr>
            <p:ph idx="1"/>
          </p:nvPr>
        </p:nvSpPr>
        <p:spPr/>
        <p:txBody>
          <a:bodyPr>
            <a:normAutofit lnSpcReduction="10000"/>
          </a:bodyPr>
          <a:lstStyle/>
          <a:p>
            <a:r>
              <a:rPr lang="de-DE" dirty="0"/>
              <a:t>Verschlechterung Kreditportfolio</a:t>
            </a:r>
          </a:p>
          <a:p>
            <a:pPr lvl="1"/>
            <a:r>
              <a:rPr lang="de-DE" dirty="0"/>
              <a:t>Verteuert Refinanzierung und macht so Kreditangebote nicht mehr wettbewerbsfähig</a:t>
            </a:r>
          </a:p>
          <a:p>
            <a:r>
              <a:rPr lang="de-DE" dirty="0"/>
              <a:t>Aufrechterhaltung Liquidität</a:t>
            </a:r>
          </a:p>
          <a:p>
            <a:pPr lvl="1"/>
            <a:r>
              <a:rPr lang="de-DE" dirty="0"/>
              <a:t>Bei Ausbleiben von Anschlussfinanzierungen oder unvorhergesehenen Kundenabhebungen fehlen Refinanzierungsmittel</a:t>
            </a:r>
          </a:p>
          <a:p>
            <a:r>
              <a:rPr lang="de-DE" dirty="0"/>
              <a:t>Verschlechterung Zinsspanne</a:t>
            </a:r>
          </a:p>
          <a:p>
            <a:pPr lvl="1"/>
            <a:r>
              <a:rPr lang="de-DE" dirty="0"/>
              <a:t>EK-Verzinsung sinkt</a:t>
            </a:r>
          </a:p>
          <a:p>
            <a:pPr lvl="1"/>
            <a:r>
              <a:rPr lang="de-DE" dirty="0"/>
              <a:t>Schwierigkeiten Risikopuffer und  Fixkosten sowie Refinanzierungskosten zu verdienen</a:t>
            </a:r>
          </a:p>
        </p:txBody>
      </p:sp>
      <p:sp>
        <p:nvSpPr>
          <p:cNvPr id="4" name="Fußzeilenplatzhalter 3"/>
          <p:cNvSpPr>
            <a:spLocks noGrp="1"/>
          </p:cNvSpPr>
          <p:nvPr>
            <p:ph type="ftr" sz="quarter" idx="10"/>
          </p:nvPr>
        </p:nvSpPr>
        <p:spPr/>
        <p:txBody>
          <a:bodyPr/>
          <a:lstStyle/>
          <a:p>
            <a:r>
              <a:rPr lang="de-DE" dirty="0"/>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35</a:t>
            </a:fld>
            <a:endParaRPr lang="de-DE"/>
          </a:p>
        </p:txBody>
      </p:sp>
    </p:spTree>
    <p:extLst>
      <p:ext uri="{BB962C8B-B14F-4D97-AF65-F5344CB8AC3E}">
        <p14:creationId xmlns:p14="http://schemas.microsoft.com/office/powerpoint/2010/main" val="4041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804" name="Gruppieren 83"/>
          <p:cNvGrpSpPr>
            <a:grpSpLocks/>
          </p:cNvGrpSpPr>
          <p:nvPr/>
        </p:nvGrpSpPr>
        <p:grpSpPr bwMode="auto">
          <a:xfrm>
            <a:off x="2428876" y="3804048"/>
            <a:ext cx="3964781" cy="1176547"/>
            <a:chOff x="1714480" y="5386370"/>
            <a:chExt cx="5286412" cy="1568159"/>
          </a:xfrm>
        </p:grpSpPr>
        <p:grpSp>
          <p:nvGrpSpPr>
            <p:cNvPr id="33807" name="Gruppieren 86"/>
            <p:cNvGrpSpPr>
              <a:grpSpLocks/>
            </p:cNvGrpSpPr>
            <p:nvPr/>
          </p:nvGrpSpPr>
          <p:grpSpPr bwMode="auto">
            <a:xfrm>
              <a:off x="3457574" y="5386370"/>
              <a:ext cx="1857388" cy="580393"/>
              <a:chOff x="3286116" y="4357694"/>
              <a:chExt cx="1857388" cy="580393"/>
            </a:xfrm>
          </p:grpSpPr>
          <p:sp>
            <p:nvSpPr>
              <p:cNvPr id="29" name="Ellipse 28"/>
              <p:cNvSpPr/>
              <p:nvPr/>
            </p:nvSpPr>
            <p:spPr>
              <a:xfrm>
                <a:off x="4857745" y="4714751"/>
                <a:ext cx="214315" cy="214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33810" name="Gruppieren 41"/>
              <p:cNvGrpSpPr>
                <a:grpSpLocks/>
              </p:cNvGrpSpPr>
              <p:nvPr/>
            </p:nvGrpSpPr>
            <p:grpSpPr bwMode="auto">
              <a:xfrm>
                <a:off x="3786182" y="4714884"/>
                <a:ext cx="214314" cy="214314"/>
                <a:chOff x="3286116" y="4714884"/>
                <a:chExt cx="214314" cy="214314"/>
              </a:xfrm>
            </p:grpSpPr>
            <p:sp>
              <p:nvSpPr>
                <p:cNvPr id="31" name="Ellipse 30"/>
                <p:cNvSpPr/>
                <p:nvPr/>
              </p:nvSpPr>
              <p:spPr>
                <a:xfrm>
                  <a:off x="3286109" y="4714751"/>
                  <a:ext cx="214313" cy="2142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2" name="Bogen 31"/>
                <p:cNvSpPr/>
                <p:nvPr/>
              </p:nvSpPr>
              <p:spPr>
                <a:xfrm>
                  <a:off x="3286109" y="4714751"/>
                  <a:ext cx="214313" cy="214235"/>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3811" name="Gruppieren 39"/>
              <p:cNvGrpSpPr>
                <a:grpSpLocks/>
              </p:cNvGrpSpPr>
              <p:nvPr/>
            </p:nvGrpSpPr>
            <p:grpSpPr bwMode="auto">
              <a:xfrm>
                <a:off x="4143372" y="4714884"/>
                <a:ext cx="219076" cy="219869"/>
                <a:chOff x="4214810" y="4713287"/>
                <a:chExt cx="219076" cy="219869"/>
              </a:xfrm>
            </p:grpSpPr>
            <p:sp>
              <p:nvSpPr>
                <p:cNvPr id="30" name="Ellipse 29"/>
                <p:cNvSpPr/>
                <p:nvPr/>
              </p:nvSpPr>
              <p:spPr>
                <a:xfrm>
                  <a:off x="4214803" y="4714741"/>
                  <a:ext cx="214315" cy="21423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6" name="Freihandform 35"/>
                <p:cNvSpPr/>
                <p:nvPr/>
              </p:nvSpPr>
              <p:spPr>
                <a:xfrm>
                  <a:off x="4322754" y="4713154"/>
                  <a:ext cx="111126" cy="220583"/>
                </a:xfrm>
                <a:custGeom>
                  <a:avLst/>
                  <a:gdLst>
                    <a:gd name="connsiteX0" fmla="*/ 0 w 111124"/>
                    <a:gd name="connsiteY0" fmla="*/ 0 h 219869"/>
                    <a:gd name="connsiteX1" fmla="*/ 76200 w 111124"/>
                    <a:gd name="connsiteY1" fmla="*/ 33338 h 219869"/>
                    <a:gd name="connsiteX2" fmla="*/ 109537 w 111124"/>
                    <a:gd name="connsiteY2" fmla="*/ 109538 h 219869"/>
                    <a:gd name="connsiteX3" fmla="*/ 85725 w 111124"/>
                    <a:gd name="connsiteY3" fmla="*/ 180975 h 219869"/>
                    <a:gd name="connsiteX4" fmla="*/ 19050 w 111124"/>
                    <a:gd name="connsiteY4" fmla="*/ 214313 h 219869"/>
                    <a:gd name="connsiteX5" fmla="*/ 0 w 111124"/>
                    <a:gd name="connsiteY5" fmla="*/ 214313 h 2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24" h="219869">
                      <a:moveTo>
                        <a:pt x="0" y="0"/>
                      </a:moveTo>
                      <a:cubicBezTo>
                        <a:pt x="28972" y="7541"/>
                        <a:pt x="57944" y="15082"/>
                        <a:pt x="76200" y="33338"/>
                      </a:cubicBezTo>
                      <a:cubicBezTo>
                        <a:pt x="94456" y="51594"/>
                        <a:pt x="107950" y="84932"/>
                        <a:pt x="109537" y="109538"/>
                      </a:cubicBezTo>
                      <a:cubicBezTo>
                        <a:pt x="111124" y="134144"/>
                        <a:pt x="100806" y="163513"/>
                        <a:pt x="85725" y="180975"/>
                      </a:cubicBezTo>
                      <a:cubicBezTo>
                        <a:pt x="70644" y="198437"/>
                        <a:pt x="33338" y="208757"/>
                        <a:pt x="19050" y="214313"/>
                      </a:cubicBezTo>
                      <a:cubicBezTo>
                        <a:pt x="4762" y="219869"/>
                        <a:pt x="2381" y="215900"/>
                        <a:pt x="0" y="21431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3812" name="Gruppieren 40"/>
              <p:cNvGrpSpPr>
                <a:grpSpLocks/>
              </p:cNvGrpSpPr>
              <p:nvPr/>
            </p:nvGrpSpPr>
            <p:grpSpPr bwMode="auto">
              <a:xfrm>
                <a:off x="3357554" y="4714884"/>
                <a:ext cx="214314" cy="223203"/>
                <a:chOff x="2714612" y="4705995"/>
                <a:chExt cx="214314" cy="223203"/>
              </a:xfrm>
            </p:grpSpPr>
            <p:sp>
              <p:nvSpPr>
                <p:cNvPr id="27" name="Ellipse 26"/>
                <p:cNvSpPr/>
                <p:nvPr/>
              </p:nvSpPr>
              <p:spPr>
                <a:xfrm>
                  <a:off x="2714605" y="4715384"/>
                  <a:ext cx="214313" cy="2142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9" name="Freihandform 38"/>
                <p:cNvSpPr/>
                <p:nvPr/>
              </p:nvSpPr>
              <p:spPr>
                <a:xfrm>
                  <a:off x="2847956" y="4705862"/>
                  <a:ext cx="57150" cy="47608"/>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3813" name="Gruppieren 44"/>
              <p:cNvGrpSpPr>
                <a:grpSpLocks/>
              </p:cNvGrpSpPr>
              <p:nvPr/>
            </p:nvGrpSpPr>
            <p:grpSpPr bwMode="auto">
              <a:xfrm>
                <a:off x="4500562" y="4714884"/>
                <a:ext cx="219075" cy="219075"/>
                <a:chOff x="4283075" y="4714875"/>
                <a:chExt cx="219075" cy="219075"/>
              </a:xfrm>
            </p:grpSpPr>
            <p:sp>
              <p:nvSpPr>
                <p:cNvPr id="43" name="Ellipse 42"/>
                <p:cNvSpPr/>
                <p:nvPr/>
              </p:nvSpPr>
              <p:spPr>
                <a:xfrm>
                  <a:off x="4286243" y="4714742"/>
                  <a:ext cx="214314" cy="2142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4" name="Freihandform 43"/>
                <p:cNvSpPr/>
                <p:nvPr/>
              </p:nvSpPr>
              <p:spPr>
                <a:xfrm>
                  <a:off x="4283068" y="4714742"/>
                  <a:ext cx="219077" cy="218995"/>
                </a:xfrm>
                <a:custGeom>
                  <a:avLst/>
                  <a:gdLst>
                    <a:gd name="connsiteX0" fmla="*/ 107950 w 219075"/>
                    <a:gd name="connsiteY0" fmla="*/ 0 h 219075"/>
                    <a:gd name="connsiteX1" fmla="*/ 168275 w 219075"/>
                    <a:gd name="connsiteY1" fmla="*/ 19050 h 219075"/>
                    <a:gd name="connsiteX2" fmla="*/ 212725 w 219075"/>
                    <a:gd name="connsiteY2" fmla="*/ 82550 h 219075"/>
                    <a:gd name="connsiteX3" fmla="*/ 206375 w 219075"/>
                    <a:gd name="connsiteY3" fmla="*/ 155575 h 219075"/>
                    <a:gd name="connsiteX4" fmla="*/ 146050 w 219075"/>
                    <a:gd name="connsiteY4" fmla="*/ 209550 h 219075"/>
                    <a:gd name="connsiteX5" fmla="*/ 88900 w 219075"/>
                    <a:gd name="connsiteY5" fmla="*/ 212725 h 219075"/>
                    <a:gd name="connsiteX6" fmla="*/ 19050 w 219075"/>
                    <a:gd name="connsiteY6" fmla="*/ 171450 h 219075"/>
                    <a:gd name="connsiteX7" fmla="*/ 0 w 219075"/>
                    <a:gd name="connsiteY7" fmla="*/ 1047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107950" y="0"/>
                      </a:moveTo>
                      <a:cubicBezTo>
                        <a:pt x="129381" y="2646"/>
                        <a:pt x="150813" y="5292"/>
                        <a:pt x="168275" y="19050"/>
                      </a:cubicBezTo>
                      <a:cubicBezTo>
                        <a:pt x="185737" y="32808"/>
                        <a:pt x="206375" y="59796"/>
                        <a:pt x="212725" y="82550"/>
                      </a:cubicBezTo>
                      <a:cubicBezTo>
                        <a:pt x="219075" y="105304"/>
                        <a:pt x="217488" y="134408"/>
                        <a:pt x="206375" y="155575"/>
                      </a:cubicBezTo>
                      <a:cubicBezTo>
                        <a:pt x="195263" y="176742"/>
                        <a:pt x="165629" y="200025"/>
                        <a:pt x="146050" y="209550"/>
                      </a:cubicBezTo>
                      <a:cubicBezTo>
                        <a:pt x="126471" y="219075"/>
                        <a:pt x="110067" y="219075"/>
                        <a:pt x="88900" y="212725"/>
                      </a:cubicBezTo>
                      <a:cubicBezTo>
                        <a:pt x="67733" y="206375"/>
                        <a:pt x="33867" y="189442"/>
                        <a:pt x="19050" y="171450"/>
                      </a:cubicBezTo>
                      <a:cubicBezTo>
                        <a:pt x="4233" y="153458"/>
                        <a:pt x="2116" y="129116"/>
                        <a:pt x="0" y="1047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cxnSp>
            <p:nvCxnSpPr>
              <p:cNvPr id="85" name="Gerade Verbindung mit Pfeil 84"/>
              <p:cNvCxnSpPr/>
              <p:nvPr/>
            </p:nvCxnSpPr>
            <p:spPr>
              <a:xfrm>
                <a:off x="3357547" y="4643340"/>
                <a:ext cx="1714512" cy="1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815" name="Textfeld 85"/>
              <p:cNvSpPr txBox="1">
                <a:spLocks noChangeArrowheads="1"/>
              </p:cNvSpPr>
              <p:nvPr/>
            </p:nvSpPr>
            <p:spPr bwMode="auto">
              <a:xfrm>
                <a:off x="3286116" y="4357694"/>
                <a:ext cx="1857388" cy="36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200"/>
                  <a:t>Schlechteres Risiko</a:t>
                </a:r>
              </a:p>
            </p:txBody>
          </p:sp>
        </p:grpSp>
        <p:sp>
          <p:nvSpPr>
            <p:cNvPr id="33808" name="Textfeld 81"/>
            <p:cNvSpPr txBox="1">
              <a:spLocks noChangeArrowheads="1"/>
            </p:cNvSpPr>
            <p:nvPr/>
          </p:nvSpPr>
          <p:spPr bwMode="auto">
            <a:xfrm>
              <a:off x="1714480" y="6000768"/>
              <a:ext cx="5286412" cy="9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t>bedeutet einen höheren EK-Bedarf und damit weniger Kreditvolumen;  </a:t>
              </a:r>
              <a:r>
                <a:rPr lang="de-DE" altLang="de-DE" sz="1350" dirty="0">
                  <a:sym typeface="Symbol" panose="05050102010706020507" pitchFamily="18" charset="2"/>
                </a:rPr>
                <a:t> </a:t>
              </a:r>
              <a:r>
                <a:rPr lang="de-DE" altLang="de-DE" sz="1350" dirty="0"/>
                <a:t>gleicher Ertrag des EK nur durch höhere Gewinne </a:t>
              </a:r>
              <a:r>
                <a:rPr lang="de-DE" altLang="de-DE" sz="1350" dirty="0">
                  <a:solidFill>
                    <a:srgbClr val="FF0000"/>
                  </a:solidFill>
                </a:rPr>
                <a:t>nach</a:t>
              </a:r>
              <a:r>
                <a:rPr lang="de-DE" altLang="de-DE" sz="1350" dirty="0"/>
                <a:t> Risikoprämie</a:t>
              </a:r>
            </a:p>
          </p:txBody>
        </p:sp>
      </p:grpSp>
      <p:grpSp>
        <p:nvGrpSpPr>
          <p:cNvPr id="2" name="Gruppieren 91"/>
          <p:cNvGrpSpPr>
            <a:grpSpLocks/>
          </p:cNvGrpSpPr>
          <p:nvPr/>
        </p:nvGrpSpPr>
        <p:grpSpPr bwMode="auto">
          <a:xfrm>
            <a:off x="1893094" y="3107532"/>
            <a:ext cx="1446610" cy="589360"/>
            <a:chOff x="1000100" y="4143380"/>
            <a:chExt cx="1928826" cy="785818"/>
          </a:xfrm>
        </p:grpSpPr>
        <p:sp>
          <p:nvSpPr>
            <p:cNvPr id="14" name="Ellipse 13"/>
            <p:cNvSpPr/>
            <p:nvPr/>
          </p:nvSpPr>
          <p:spPr>
            <a:xfrm>
              <a:off x="2428860" y="4143380"/>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5" name="Ellipse 14"/>
            <p:cNvSpPr/>
            <p:nvPr/>
          </p:nvSpPr>
          <p:spPr>
            <a:xfrm>
              <a:off x="2428860" y="442913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9" name="Ellipse 18"/>
            <p:cNvSpPr/>
            <p:nvPr/>
          </p:nvSpPr>
          <p:spPr>
            <a:xfrm>
              <a:off x="2714612" y="442913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33847" name="Gruppieren 45"/>
            <p:cNvGrpSpPr>
              <a:grpSpLocks/>
            </p:cNvGrpSpPr>
            <p:nvPr/>
          </p:nvGrpSpPr>
          <p:grpSpPr bwMode="auto">
            <a:xfrm>
              <a:off x="1000100" y="4143380"/>
              <a:ext cx="1357322" cy="785818"/>
              <a:chOff x="1000100" y="3714752"/>
              <a:chExt cx="1357322" cy="785818"/>
            </a:xfrm>
          </p:grpSpPr>
          <p:sp>
            <p:nvSpPr>
              <p:cNvPr id="6" name="Ellipse 5"/>
              <p:cNvSpPr/>
              <p:nvPr/>
            </p:nvSpPr>
            <p:spPr>
              <a:xfrm>
                <a:off x="1000100"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7" name="Ellipse 6"/>
              <p:cNvSpPr/>
              <p:nvPr/>
            </p:nvSpPr>
            <p:spPr>
              <a:xfrm>
                <a:off x="1285852"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8" name="Ellipse 7"/>
              <p:cNvSpPr/>
              <p:nvPr/>
            </p:nvSpPr>
            <p:spPr>
              <a:xfrm>
                <a:off x="1571604"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9" name="Ellipse 8"/>
              <p:cNvSpPr/>
              <p:nvPr/>
            </p:nvSpPr>
            <p:spPr>
              <a:xfrm>
                <a:off x="1857356"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0" name="Ellipse 9"/>
              <p:cNvSpPr/>
              <p:nvPr/>
            </p:nvSpPr>
            <p:spPr>
              <a:xfrm>
                <a:off x="2143108"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1" name="Ellipse 10"/>
              <p:cNvSpPr/>
              <p:nvPr/>
            </p:nvSpPr>
            <p:spPr>
              <a:xfrm>
                <a:off x="1000100"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2" name="Ellipse 11"/>
              <p:cNvSpPr/>
              <p:nvPr/>
            </p:nvSpPr>
            <p:spPr>
              <a:xfrm>
                <a:off x="1285852"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6" name="Ellipse 15"/>
              <p:cNvSpPr/>
              <p:nvPr/>
            </p:nvSpPr>
            <p:spPr>
              <a:xfrm>
                <a:off x="2143108"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7" name="Ellipse 16"/>
              <p:cNvSpPr/>
              <p:nvPr/>
            </p:nvSpPr>
            <p:spPr>
              <a:xfrm>
                <a:off x="1857356"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8" name="Ellipse 17"/>
              <p:cNvSpPr/>
              <p:nvPr/>
            </p:nvSpPr>
            <p:spPr>
              <a:xfrm>
                <a:off x="1571604"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0" name="Ellipse 19"/>
              <p:cNvSpPr/>
              <p:nvPr/>
            </p:nvSpPr>
            <p:spPr>
              <a:xfrm>
                <a:off x="1000100"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1" name="Ellipse 20"/>
              <p:cNvSpPr/>
              <p:nvPr/>
            </p:nvSpPr>
            <p:spPr>
              <a:xfrm>
                <a:off x="1285852"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2" name="Ellipse 21"/>
              <p:cNvSpPr/>
              <p:nvPr/>
            </p:nvSpPr>
            <p:spPr>
              <a:xfrm>
                <a:off x="1571604"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3" name="Ellipse 22"/>
              <p:cNvSpPr/>
              <p:nvPr/>
            </p:nvSpPr>
            <p:spPr>
              <a:xfrm>
                <a:off x="1857356"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4" name="Ellipse 23"/>
              <p:cNvSpPr/>
              <p:nvPr/>
            </p:nvSpPr>
            <p:spPr>
              <a:xfrm>
                <a:off x="2143108"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sp>
          <p:nvSpPr>
            <p:cNvPr id="25" name="Ellipse 24"/>
            <p:cNvSpPr/>
            <p:nvPr/>
          </p:nvSpPr>
          <p:spPr>
            <a:xfrm>
              <a:off x="2428860" y="471488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6" name="Ellipse 25"/>
            <p:cNvSpPr/>
            <p:nvPr/>
          </p:nvSpPr>
          <p:spPr>
            <a:xfrm>
              <a:off x="2714612" y="471488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71" name="Ellipse 70"/>
            <p:cNvSpPr/>
            <p:nvPr/>
          </p:nvSpPr>
          <p:spPr>
            <a:xfrm>
              <a:off x="2714612" y="4152905"/>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sp>
        <p:nvSpPr>
          <p:cNvPr id="33795" name="Titel 1"/>
          <p:cNvSpPr>
            <a:spLocks noGrp="1"/>
          </p:cNvSpPr>
          <p:nvPr>
            <p:ph type="title"/>
          </p:nvPr>
        </p:nvSpPr>
        <p:spPr>
          <a:solidFill>
            <a:srgbClr val="FFC000"/>
          </a:solidFill>
        </p:spPr>
        <p:txBody>
          <a:bodyPr/>
          <a:lstStyle/>
          <a:p>
            <a:r>
              <a:rPr lang="de-DE" altLang="de-DE" dirty="0"/>
              <a:t>Portfolioprobleme</a:t>
            </a:r>
            <a:br>
              <a:rPr lang="de-DE" altLang="de-DE" dirty="0"/>
            </a:br>
            <a:r>
              <a:rPr lang="de-DE" altLang="de-DE" dirty="0">
                <a:solidFill>
                  <a:srgbClr val="FF0000"/>
                </a:solidFill>
              </a:rPr>
              <a:t>1. Mengenkredit</a:t>
            </a:r>
            <a:endParaRPr lang="de-DE" altLang="de-DE" dirty="0"/>
          </a:p>
        </p:txBody>
      </p:sp>
      <p:sp>
        <p:nvSpPr>
          <p:cNvPr id="3" name="Inhaltsplatzhalter 2"/>
          <p:cNvSpPr>
            <a:spLocks noGrp="1"/>
          </p:cNvSpPr>
          <p:nvPr>
            <p:ph idx="1"/>
          </p:nvPr>
        </p:nvSpPr>
        <p:spPr>
          <a:xfrm>
            <a:off x="628650" y="1369219"/>
            <a:ext cx="7886700" cy="1525966"/>
          </a:xfrm>
        </p:spPr>
        <p:txBody>
          <a:bodyPr>
            <a:normAutofit/>
          </a:bodyPr>
          <a:lstStyle/>
          <a:p>
            <a:pPr marL="0" indent="0">
              <a:buNone/>
            </a:pPr>
            <a:r>
              <a:rPr lang="de-DE" altLang="de-DE" dirty="0"/>
              <a:t>Kredite im Mengengeschäft (z.B. Dispokredit) ohne Einzelfallprüfung; Schutz vor Ausfall nur durch schiere Masse und hohe Zinsen</a:t>
            </a:r>
          </a:p>
          <a:p>
            <a:pPr marL="685800" lvl="1" indent="-385763">
              <a:buNone/>
            </a:pPr>
            <a:r>
              <a:rPr lang="de-DE" altLang="de-DE" dirty="0">
                <a:solidFill>
                  <a:srgbClr val="FF0000"/>
                </a:solidFill>
              </a:rPr>
              <a:t>           Dispo-Portfolio</a:t>
            </a:r>
            <a:r>
              <a:rPr lang="de-DE" altLang="de-DE" dirty="0"/>
              <a:t>                    Einzelfall-Portfolio</a:t>
            </a:r>
          </a:p>
        </p:txBody>
      </p:sp>
      <p:sp>
        <p:nvSpPr>
          <p:cNvPr id="4" name="Rechteck 3"/>
          <p:cNvSpPr/>
          <p:nvPr/>
        </p:nvSpPr>
        <p:spPr>
          <a:xfrm>
            <a:off x="1839517" y="3053954"/>
            <a:ext cx="1553765" cy="696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 name="Rechteck 4"/>
          <p:cNvSpPr/>
          <p:nvPr/>
        </p:nvSpPr>
        <p:spPr>
          <a:xfrm>
            <a:off x="5054204" y="3053954"/>
            <a:ext cx="1125140" cy="696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28" name="Gruppieren 46"/>
          <p:cNvGrpSpPr>
            <a:grpSpLocks/>
          </p:cNvGrpSpPr>
          <p:nvPr/>
        </p:nvGrpSpPr>
        <p:grpSpPr bwMode="auto">
          <a:xfrm>
            <a:off x="5107782" y="3107532"/>
            <a:ext cx="1017985" cy="589360"/>
            <a:chOff x="1000100" y="3714752"/>
            <a:chExt cx="1357322" cy="785818"/>
          </a:xfrm>
        </p:grpSpPr>
        <p:sp>
          <p:nvSpPr>
            <p:cNvPr id="48" name="Ellipse 47"/>
            <p:cNvSpPr/>
            <p:nvPr/>
          </p:nvSpPr>
          <p:spPr>
            <a:xfrm>
              <a:off x="1000100"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9" name="Ellipse 48"/>
            <p:cNvSpPr/>
            <p:nvPr/>
          </p:nvSpPr>
          <p:spPr>
            <a:xfrm>
              <a:off x="1285852"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0" name="Ellipse 49"/>
            <p:cNvSpPr/>
            <p:nvPr/>
          </p:nvSpPr>
          <p:spPr>
            <a:xfrm>
              <a:off x="1571604"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1" name="Ellipse 50"/>
            <p:cNvSpPr/>
            <p:nvPr/>
          </p:nvSpPr>
          <p:spPr>
            <a:xfrm>
              <a:off x="1857356"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2" name="Ellipse 51"/>
            <p:cNvSpPr/>
            <p:nvPr/>
          </p:nvSpPr>
          <p:spPr>
            <a:xfrm>
              <a:off x="2143108"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3" name="Ellipse 52"/>
            <p:cNvSpPr/>
            <p:nvPr/>
          </p:nvSpPr>
          <p:spPr>
            <a:xfrm>
              <a:off x="1000100"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4" name="Ellipse 53"/>
            <p:cNvSpPr/>
            <p:nvPr/>
          </p:nvSpPr>
          <p:spPr>
            <a:xfrm>
              <a:off x="1285852"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5" name="Ellipse 54"/>
            <p:cNvSpPr/>
            <p:nvPr/>
          </p:nvSpPr>
          <p:spPr>
            <a:xfrm>
              <a:off x="2143108"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6" name="Ellipse 55"/>
            <p:cNvSpPr/>
            <p:nvPr/>
          </p:nvSpPr>
          <p:spPr>
            <a:xfrm>
              <a:off x="1857356"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7" name="Ellipse 56"/>
            <p:cNvSpPr/>
            <p:nvPr/>
          </p:nvSpPr>
          <p:spPr>
            <a:xfrm>
              <a:off x="1571604"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8" name="Ellipse 57"/>
            <p:cNvSpPr/>
            <p:nvPr/>
          </p:nvSpPr>
          <p:spPr>
            <a:xfrm>
              <a:off x="1000100"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9" name="Ellipse 58"/>
            <p:cNvSpPr/>
            <p:nvPr/>
          </p:nvSpPr>
          <p:spPr>
            <a:xfrm>
              <a:off x="1285852"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60" name="Ellipse 59"/>
            <p:cNvSpPr/>
            <p:nvPr/>
          </p:nvSpPr>
          <p:spPr>
            <a:xfrm>
              <a:off x="1571604"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61" name="Ellipse 60"/>
            <p:cNvSpPr/>
            <p:nvPr/>
          </p:nvSpPr>
          <p:spPr>
            <a:xfrm>
              <a:off x="1857356"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62" name="Ellipse 61"/>
            <p:cNvSpPr/>
            <p:nvPr/>
          </p:nvSpPr>
          <p:spPr>
            <a:xfrm>
              <a:off x="2143108"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grpSp>
        <p:nvGrpSpPr>
          <p:cNvPr id="28672" name="Gruppieren 90"/>
          <p:cNvGrpSpPr>
            <a:grpSpLocks/>
          </p:cNvGrpSpPr>
          <p:nvPr/>
        </p:nvGrpSpPr>
        <p:grpSpPr bwMode="auto">
          <a:xfrm>
            <a:off x="1893094" y="3107532"/>
            <a:ext cx="1428750" cy="594122"/>
            <a:chOff x="1000100" y="4143380"/>
            <a:chExt cx="1905025" cy="791373"/>
          </a:xfrm>
        </p:grpSpPr>
        <p:sp>
          <p:nvSpPr>
            <p:cNvPr id="72" name="Freihandform 71"/>
            <p:cNvSpPr/>
            <p:nvPr/>
          </p:nvSpPr>
          <p:spPr>
            <a:xfrm>
              <a:off x="2847974" y="4143380"/>
              <a:ext cx="57151" cy="47578"/>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63" name="Ellipse 62"/>
            <p:cNvSpPr/>
            <p:nvPr/>
          </p:nvSpPr>
          <p:spPr>
            <a:xfrm>
              <a:off x="1000100" y="4428845"/>
              <a:ext cx="214316" cy="214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66" name="Bogen 65"/>
            <p:cNvSpPr/>
            <p:nvPr/>
          </p:nvSpPr>
          <p:spPr>
            <a:xfrm>
              <a:off x="2143115" y="4428845"/>
              <a:ext cx="214316" cy="214099"/>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69" name="Freihandform 68"/>
            <p:cNvSpPr/>
            <p:nvPr/>
          </p:nvSpPr>
          <p:spPr>
            <a:xfrm>
              <a:off x="1965313" y="4714310"/>
              <a:ext cx="111126" cy="220443"/>
            </a:xfrm>
            <a:custGeom>
              <a:avLst/>
              <a:gdLst>
                <a:gd name="connsiteX0" fmla="*/ 0 w 111124"/>
                <a:gd name="connsiteY0" fmla="*/ 0 h 219869"/>
                <a:gd name="connsiteX1" fmla="*/ 76200 w 111124"/>
                <a:gd name="connsiteY1" fmla="*/ 33338 h 219869"/>
                <a:gd name="connsiteX2" fmla="*/ 109537 w 111124"/>
                <a:gd name="connsiteY2" fmla="*/ 109538 h 219869"/>
                <a:gd name="connsiteX3" fmla="*/ 85725 w 111124"/>
                <a:gd name="connsiteY3" fmla="*/ 180975 h 219869"/>
                <a:gd name="connsiteX4" fmla="*/ 19050 w 111124"/>
                <a:gd name="connsiteY4" fmla="*/ 214313 h 219869"/>
                <a:gd name="connsiteX5" fmla="*/ 0 w 111124"/>
                <a:gd name="connsiteY5" fmla="*/ 214313 h 2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24" h="219869">
                  <a:moveTo>
                    <a:pt x="0" y="0"/>
                  </a:moveTo>
                  <a:cubicBezTo>
                    <a:pt x="28972" y="7541"/>
                    <a:pt x="57944" y="15082"/>
                    <a:pt x="76200" y="33338"/>
                  </a:cubicBezTo>
                  <a:cubicBezTo>
                    <a:pt x="94456" y="51594"/>
                    <a:pt x="107950" y="84932"/>
                    <a:pt x="109537" y="109538"/>
                  </a:cubicBezTo>
                  <a:cubicBezTo>
                    <a:pt x="111124" y="134144"/>
                    <a:pt x="100806" y="163513"/>
                    <a:pt x="85725" y="180975"/>
                  </a:cubicBezTo>
                  <a:cubicBezTo>
                    <a:pt x="70644" y="198437"/>
                    <a:pt x="33338" y="208757"/>
                    <a:pt x="19050" y="214313"/>
                  </a:cubicBezTo>
                  <a:cubicBezTo>
                    <a:pt x="4762" y="219869"/>
                    <a:pt x="2381" y="215900"/>
                    <a:pt x="0" y="21431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75" name="Freihandform 74"/>
            <p:cNvSpPr/>
            <p:nvPr/>
          </p:nvSpPr>
          <p:spPr>
            <a:xfrm>
              <a:off x="1571607" y="4428845"/>
              <a:ext cx="219078" cy="218857"/>
            </a:xfrm>
            <a:custGeom>
              <a:avLst/>
              <a:gdLst>
                <a:gd name="connsiteX0" fmla="*/ 107950 w 219075"/>
                <a:gd name="connsiteY0" fmla="*/ 0 h 219075"/>
                <a:gd name="connsiteX1" fmla="*/ 168275 w 219075"/>
                <a:gd name="connsiteY1" fmla="*/ 19050 h 219075"/>
                <a:gd name="connsiteX2" fmla="*/ 212725 w 219075"/>
                <a:gd name="connsiteY2" fmla="*/ 82550 h 219075"/>
                <a:gd name="connsiteX3" fmla="*/ 206375 w 219075"/>
                <a:gd name="connsiteY3" fmla="*/ 155575 h 219075"/>
                <a:gd name="connsiteX4" fmla="*/ 146050 w 219075"/>
                <a:gd name="connsiteY4" fmla="*/ 209550 h 219075"/>
                <a:gd name="connsiteX5" fmla="*/ 88900 w 219075"/>
                <a:gd name="connsiteY5" fmla="*/ 212725 h 219075"/>
                <a:gd name="connsiteX6" fmla="*/ 19050 w 219075"/>
                <a:gd name="connsiteY6" fmla="*/ 171450 h 219075"/>
                <a:gd name="connsiteX7" fmla="*/ 0 w 219075"/>
                <a:gd name="connsiteY7" fmla="*/ 1047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107950" y="0"/>
                  </a:moveTo>
                  <a:cubicBezTo>
                    <a:pt x="129381" y="2646"/>
                    <a:pt x="150813" y="5292"/>
                    <a:pt x="168275" y="19050"/>
                  </a:cubicBezTo>
                  <a:cubicBezTo>
                    <a:pt x="185737" y="32808"/>
                    <a:pt x="206375" y="59796"/>
                    <a:pt x="212725" y="82550"/>
                  </a:cubicBezTo>
                  <a:cubicBezTo>
                    <a:pt x="219075" y="105304"/>
                    <a:pt x="217488" y="134408"/>
                    <a:pt x="206375" y="155575"/>
                  </a:cubicBezTo>
                  <a:cubicBezTo>
                    <a:pt x="195263" y="176742"/>
                    <a:pt x="165629" y="200025"/>
                    <a:pt x="146050" y="209550"/>
                  </a:cubicBezTo>
                  <a:cubicBezTo>
                    <a:pt x="126471" y="219075"/>
                    <a:pt x="110067" y="219075"/>
                    <a:pt x="88900" y="212725"/>
                  </a:cubicBezTo>
                  <a:cubicBezTo>
                    <a:pt x="67733" y="206375"/>
                    <a:pt x="33867" y="189442"/>
                    <a:pt x="19050" y="171450"/>
                  </a:cubicBezTo>
                  <a:cubicBezTo>
                    <a:pt x="4233" y="153458"/>
                    <a:pt x="2116" y="129116"/>
                    <a:pt x="0" y="1047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sp>
        <p:nvSpPr>
          <p:cNvPr id="83" name="Textfeld 82"/>
          <p:cNvSpPr txBox="1">
            <a:spLocks noChangeArrowheads="1"/>
          </p:cNvSpPr>
          <p:nvPr/>
        </p:nvSpPr>
        <p:spPr bwMode="auto">
          <a:xfrm>
            <a:off x="6179343" y="3053954"/>
            <a:ext cx="185852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t>Durch Prüfung weniger Kredite und risikoärmer, niedrigerer Kundenzins</a:t>
            </a:r>
          </a:p>
        </p:txBody>
      </p:sp>
      <p:sp>
        <p:nvSpPr>
          <p:cNvPr id="33802" name="Foliennummernplatzhalter 87"/>
          <p:cNvSpPr>
            <a:spLocks noGrp="1"/>
          </p:cNvSpPr>
          <p:nvPr>
            <p:ph type="sldNum" sz="quarter" idx="4294967295"/>
          </p:nvPr>
        </p:nvSpPr>
        <p:spPr bwMode="auto">
          <a:xfrm>
            <a:off x="8515350" y="4736938"/>
            <a:ext cx="350274"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C62FD566-7BB2-426C-B66E-7831BDB32B20}" type="slidenum">
              <a:rPr lang="de-DE" altLang="de-DE" sz="900">
                <a:solidFill>
                  <a:srgbClr val="898989"/>
                </a:solidFill>
              </a:rPr>
              <a:pPr>
                <a:spcBef>
                  <a:spcPct val="0"/>
                </a:spcBef>
                <a:buFontTx/>
                <a:buNone/>
              </a:pPr>
              <a:t>36</a:t>
            </a:fld>
            <a:endParaRPr lang="de-DE" altLang="de-DE" sz="900" dirty="0">
              <a:solidFill>
                <a:srgbClr val="898989"/>
              </a:solidFill>
            </a:endParaRPr>
          </a:p>
        </p:txBody>
      </p:sp>
      <p:sp>
        <p:nvSpPr>
          <p:cNvPr id="96" name="Freihandform 95"/>
          <p:cNvSpPr/>
          <p:nvPr/>
        </p:nvSpPr>
        <p:spPr>
          <a:xfrm>
            <a:off x="6062662" y="3109913"/>
            <a:ext cx="44054" cy="28575"/>
          </a:xfrm>
          <a:custGeom>
            <a:avLst/>
            <a:gdLst>
              <a:gd name="connsiteX0" fmla="*/ 7739 w 58727"/>
              <a:gd name="connsiteY0" fmla="*/ 3867 h 37860"/>
              <a:gd name="connsiteX1" fmla="*/ 28134 w 58727"/>
              <a:gd name="connsiteY1" fmla="*/ 14065 h 37860"/>
              <a:gd name="connsiteX2" fmla="*/ 48530 w 58727"/>
              <a:gd name="connsiteY2" fmla="*/ 24263 h 37860"/>
              <a:gd name="connsiteX3" fmla="*/ 58727 w 58727"/>
              <a:gd name="connsiteY3" fmla="*/ 37860 h 37860"/>
            </a:gdLst>
            <a:ahLst/>
            <a:cxnLst>
              <a:cxn ang="0">
                <a:pos x="connsiteX0" y="connsiteY0"/>
              </a:cxn>
              <a:cxn ang="0">
                <a:pos x="connsiteX1" y="connsiteY1"/>
              </a:cxn>
              <a:cxn ang="0">
                <a:pos x="connsiteX2" y="connsiteY2"/>
              </a:cxn>
              <a:cxn ang="0">
                <a:pos x="connsiteX3" y="connsiteY3"/>
              </a:cxn>
            </a:cxnLst>
            <a:rect l="l" t="t" r="r" b="b"/>
            <a:pathLst>
              <a:path w="58727" h="37860">
                <a:moveTo>
                  <a:pt x="7739" y="3867"/>
                </a:moveTo>
                <a:cubicBezTo>
                  <a:pt x="36947" y="23342"/>
                  <a:pt x="0" y="0"/>
                  <a:pt x="28134" y="14065"/>
                </a:cubicBezTo>
                <a:cubicBezTo>
                  <a:pt x="54501" y="27247"/>
                  <a:pt x="22890" y="15715"/>
                  <a:pt x="48530" y="24263"/>
                </a:cubicBezTo>
                <a:cubicBezTo>
                  <a:pt x="52730" y="36864"/>
                  <a:pt x="48724" y="32859"/>
                  <a:pt x="58727" y="3786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97" name="Freihandform 96"/>
          <p:cNvSpPr/>
          <p:nvPr/>
        </p:nvSpPr>
        <p:spPr>
          <a:xfrm>
            <a:off x="5857875" y="3321844"/>
            <a:ext cx="44054" cy="28575"/>
          </a:xfrm>
          <a:custGeom>
            <a:avLst/>
            <a:gdLst>
              <a:gd name="connsiteX0" fmla="*/ 7739 w 58727"/>
              <a:gd name="connsiteY0" fmla="*/ 3867 h 37860"/>
              <a:gd name="connsiteX1" fmla="*/ 28134 w 58727"/>
              <a:gd name="connsiteY1" fmla="*/ 14065 h 37860"/>
              <a:gd name="connsiteX2" fmla="*/ 48530 w 58727"/>
              <a:gd name="connsiteY2" fmla="*/ 24263 h 37860"/>
              <a:gd name="connsiteX3" fmla="*/ 58727 w 58727"/>
              <a:gd name="connsiteY3" fmla="*/ 37860 h 37860"/>
            </a:gdLst>
            <a:ahLst/>
            <a:cxnLst>
              <a:cxn ang="0">
                <a:pos x="connsiteX0" y="connsiteY0"/>
              </a:cxn>
              <a:cxn ang="0">
                <a:pos x="connsiteX1" y="connsiteY1"/>
              </a:cxn>
              <a:cxn ang="0">
                <a:pos x="connsiteX2" y="connsiteY2"/>
              </a:cxn>
              <a:cxn ang="0">
                <a:pos x="connsiteX3" y="connsiteY3"/>
              </a:cxn>
            </a:cxnLst>
            <a:rect l="l" t="t" r="r" b="b"/>
            <a:pathLst>
              <a:path w="58727" h="37860">
                <a:moveTo>
                  <a:pt x="7739" y="3867"/>
                </a:moveTo>
                <a:cubicBezTo>
                  <a:pt x="36947" y="23342"/>
                  <a:pt x="0" y="0"/>
                  <a:pt x="28134" y="14065"/>
                </a:cubicBezTo>
                <a:cubicBezTo>
                  <a:pt x="54501" y="27247"/>
                  <a:pt x="22890" y="15715"/>
                  <a:pt x="48530" y="24263"/>
                </a:cubicBezTo>
                <a:cubicBezTo>
                  <a:pt x="52730" y="36864"/>
                  <a:pt x="48724" y="32859"/>
                  <a:pt x="58727" y="3786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13" name="Textfeld 12"/>
          <p:cNvSpPr txBox="1"/>
          <p:nvPr/>
        </p:nvSpPr>
        <p:spPr>
          <a:xfrm>
            <a:off x="226939" y="3053954"/>
            <a:ext cx="1483477" cy="830997"/>
          </a:xfrm>
          <a:prstGeom prst="rect">
            <a:avLst/>
          </a:prstGeom>
          <a:noFill/>
        </p:spPr>
        <p:txBody>
          <a:bodyPr wrap="square" lIns="0" tIns="0" rIns="0" bIns="0" rtlCol="0">
            <a:spAutoFit/>
          </a:bodyPr>
          <a:lstStyle/>
          <a:p>
            <a:r>
              <a:rPr lang="de-DE" dirty="0">
                <a:cs typeface="Arial" panose="020B0604020202020204" pitchFamily="34" charset="0"/>
              </a:rPr>
              <a:t>Maschinelles Pauschalurteil; höheres Ausfallrisiko, hoher Kundenzins</a:t>
            </a:r>
          </a:p>
        </p:txBody>
      </p:sp>
      <p:sp>
        <p:nvSpPr>
          <p:cNvPr id="76" name="Fußzeilenplatzhalter 3"/>
          <p:cNvSpPr>
            <a:spLocks noGrp="1"/>
          </p:cNvSpPr>
          <p:nvPr>
            <p:ph type="ftr" sz="quarter" idx="10"/>
          </p:nvPr>
        </p:nvSpPr>
        <p:spPr>
          <a:xfrm>
            <a:off x="2952214" y="4890718"/>
            <a:ext cx="3086100" cy="273844"/>
          </a:xfrm>
        </p:spPr>
        <p:txBody>
          <a:bodyPr/>
          <a:lstStyle/>
          <a:p>
            <a:r>
              <a:rPr lang="de-DE" dirty="0"/>
              <a:t>© Anselm Dohle-Beltinger 2020</a:t>
            </a:r>
          </a:p>
        </p:txBody>
      </p:sp>
      <p:sp>
        <p:nvSpPr>
          <p:cNvPr id="77" name="Textfeld 76">
            <a:extLst>
              <a:ext uri="{FF2B5EF4-FFF2-40B4-BE49-F238E27FC236}">
                <a16:creationId xmlns:a16="http://schemas.microsoft.com/office/drawing/2014/main" id="{CF178694-BA72-42A3-A1F0-BC712FD3064B}"/>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496887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nodeType="afterGroup">
                            <p:stCondLst>
                              <p:cond delay="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 presetClass="entr" presetSubtype="4" fill="hold" nodeType="afterEffect">
                                  <p:stCondLst>
                                    <p:cond delay="0"/>
                                  </p:stCondLst>
                                  <p:childTnLst>
                                    <p:set>
                                      <p:cBhvr>
                                        <p:cTn id="19" dur="1" fill="hold">
                                          <p:stCondLst>
                                            <p:cond delay="0"/>
                                          </p:stCondLst>
                                        </p:cTn>
                                        <p:tgtEl>
                                          <p:spTgt spid="28672"/>
                                        </p:tgtEl>
                                        <p:attrNameLst>
                                          <p:attrName>style.visibility</p:attrName>
                                        </p:attrNameLst>
                                      </p:cBhvr>
                                      <p:to>
                                        <p:strVal val="visible"/>
                                      </p:to>
                                    </p:set>
                                    <p:anim calcmode="lin" valueType="num">
                                      <p:cBhvr additive="base">
                                        <p:cTn id="20" dur="500" fill="hold"/>
                                        <p:tgtEl>
                                          <p:spTgt spid="28672"/>
                                        </p:tgtEl>
                                        <p:attrNameLst>
                                          <p:attrName>ppt_x</p:attrName>
                                        </p:attrNameLst>
                                      </p:cBhvr>
                                      <p:tavLst>
                                        <p:tav tm="0">
                                          <p:val>
                                            <p:strVal val="#ppt_x"/>
                                          </p:val>
                                        </p:tav>
                                        <p:tav tm="100000">
                                          <p:val>
                                            <p:strVal val="#ppt_x"/>
                                          </p:val>
                                        </p:tav>
                                      </p:tavLst>
                                    </p:anim>
                                    <p:anim calcmode="lin" valueType="num">
                                      <p:cBhvr additive="base">
                                        <p:cTn id="21" dur="500" fill="hold"/>
                                        <p:tgtEl>
                                          <p:spTgt spid="2867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par>
                          <p:cTn id="26" fill="hold" nodeType="afterGroup">
                            <p:stCondLst>
                              <p:cond delay="0"/>
                            </p:stCondLst>
                            <p:childTnLst>
                              <p:par>
                                <p:cTn id="27" presetID="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
                            </p:stCondLst>
                            <p:childTnLst>
                              <p:par>
                                <p:cTn id="32" presetID="2" presetClass="entr" presetSubtype="4"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 calcmode="lin" valueType="num">
                                      <p:cBhvr additive="base">
                                        <p:cTn id="34" dur="500" fill="hold"/>
                                        <p:tgtEl>
                                          <p:spTgt spid="97"/>
                                        </p:tgtEl>
                                        <p:attrNameLst>
                                          <p:attrName>ppt_x</p:attrName>
                                        </p:attrNameLst>
                                      </p:cBhvr>
                                      <p:tavLst>
                                        <p:tav tm="0">
                                          <p:val>
                                            <p:strVal val="#ppt_x"/>
                                          </p:val>
                                        </p:tav>
                                        <p:tav tm="100000">
                                          <p:val>
                                            <p:strVal val="#ppt_x"/>
                                          </p:val>
                                        </p:tav>
                                      </p:tavLst>
                                    </p:anim>
                                    <p:anim calcmode="lin" valueType="num">
                                      <p:cBhvr additive="base">
                                        <p:cTn id="35" dur="500" fill="hold"/>
                                        <p:tgtEl>
                                          <p:spTgt spid="9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additive="base">
                                        <p:cTn id="38" dur="500" fill="hold"/>
                                        <p:tgtEl>
                                          <p:spTgt spid="96"/>
                                        </p:tgtEl>
                                        <p:attrNameLst>
                                          <p:attrName>ppt_x</p:attrName>
                                        </p:attrNameLst>
                                      </p:cBhvr>
                                      <p:tavLst>
                                        <p:tav tm="0">
                                          <p:val>
                                            <p:strVal val="#ppt_x"/>
                                          </p:val>
                                        </p:tav>
                                        <p:tav tm="100000">
                                          <p:val>
                                            <p:strVal val="#ppt_x"/>
                                          </p:val>
                                        </p:tav>
                                      </p:tavLst>
                                    </p:anim>
                                    <p:anim calcmode="lin" valueType="num">
                                      <p:cBhvr additive="base">
                                        <p:cTn id="39" dur="500" fill="hold"/>
                                        <p:tgtEl>
                                          <p:spTgt spid="96"/>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linds(horizontal)">
                                      <p:cBhvr>
                                        <p:cTn id="4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lernen wir daraus für uns?</a:t>
            </a:r>
          </a:p>
        </p:txBody>
      </p:sp>
      <p:sp>
        <p:nvSpPr>
          <p:cNvPr id="3" name="Inhaltsplatzhalter 2"/>
          <p:cNvSpPr>
            <a:spLocks noGrp="1"/>
          </p:cNvSpPr>
          <p:nvPr>
            <p:ph idx="1"/>
          </p:nvPr>
        </p:nvSpPr>
        <p:spPr/>
        <p:txBody>
          <a:bodyPr/>
          <a:lstStyle/>
          <a:p>
            <a:r>
              <a:rPr lang="de-DE" dirty="0"/>
              <a:t>Dispokredite sind immer teurer als andere Kredite</a:t>
            </a:r>
          </a:p>
          <a:p>
            <a:r>
              <a:rPr lang="de-DE" dirty="0"/>
              <a:t>Wenn Sie weitere Kredite bei der selben Bank haben, dann können Sie über eine Absenkung des Dispozinses verhandeln, da eine Einzelfallprüfung des Risikos erfolgt ist.</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37</a:t>
            </a:fld>
            <a:endParaRPr lang="de-DE"/>
          </a:p>
        </p:txBody>
      </p:sp>
      <p:sp>
        <p:nvSpPr>
          <p:cNvPr id="6" name="Textfeld 5">
            <a:extLst>
              <a:ext uri="{FF2B5EF4-FFF2-40B4-BE49-F238E27FC236}">
                <a16:creationId xmlns:a16="http://schemas.microsoft.com/office/drawing/2014/main" id="{6E405503-C168-4948-AA4F-9A4BBB3B163E}"/>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54894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7813" y="1768079"/>
            <a:ext cx="8089490" cy="3323804"/>
          </a:xfrm>
        </p:spPr>
        <p:txBody>
          <a:bodyPr/>
          <a:lstStyle/>
          <a:p>
            <a:pPr marL="385763" indent="-385763">
              <a:buFont typeface="Arial" panose="020B0604020202020204" pitchFamily="34" charset="0"/>
              <a:buAutoNum type="arabicPeriod" startAt="3"/>
            </a:pPr>
            <a:endParaRPr lang="de-DE" altLang="de-DE" dirty="0"/>
          </a:p>
          <a:p>
            <a:pPr marL="385763" indent="-385763">
              <a:buFont typeface="Arial" panose="020B0604020202020204" pitchFamily="34" charset="0"/>
              <a:buAutoNum type="arabicPeriod" startAt="3"/>
            </a:pPr>
            <a:endParaRPr lang="de-DE" altLang="de-DE" dirty="0"/>
          </a:p>
          <a:p>
            <a:pPr marL="385763" indent="-385763">
              <a:buNone/>
            </a:pPr>
            <a:endParaRPr lang="de-DE" altLang="de-DE" dirty="0"/>
          </a:p>
          <a:p>
            <a:pPr marL="385763" indent="-385763">
              <a:buNone/>
            </a:pPr>
            <a:endParaRPr lang="de-DE" altLang="de-DE" dirty="0"/>
          </a:p>
          <a:p>
            <a:pPr marL="685800" lvl="1" indent="-385763"/>
            <a:r>
              <a:rPr lang="de-DE" altLang="de-DE" sz="1500" dirty="0"/>
              <a:t>Meist wollen Banken </a:t>
            </a:r>
            <a:r>
              <a:rPr lang="de-DE" altLang="de-DE" sz="1500" dirty="0">
                <a:solidFill>
                  <a:srgbClr val="FF0000"/>
                </a:solidFill>
              </a:rPr>
              <a:t>bei guter Konjunktur</a:t>
            </a:r>
            <a:r>
              <a:rPr lang="de-DE" altLang="de-DE" sz="1500" dirty="0"/>
              <a:t> sehr rasch durch Neukunden ihre Marktanteile steigern und verschlechtern dabei ihr Durchschnittsrisiko, weil die schlechteren Kreditnehmer am leichtesten die Bank wechseln (und scheinbar mehr Gewinn liefern, da weniger zinsempfindlich)</a:t>
            </a:r>
          </a:p>
          <a:p>
            <a:pPr marL="685800" lvl="1" indent="-385763"/>
            <a:r>
              <a:rPr lang="de-DE" altLang="de-DE" sz="1500" dirty="0"/>
              <a:t>Bei konjunktureller Verschlechterung entstehen dann überproportional große Lasten, die zu einer extrem restriktiven Kreditpolitik führen</a:t>
            </a:r>
          </a:p>
          <a:p>
            <a:pPr marL="385763" indent="-385763">
              <a:buNone/>
            </a:pPr>
            <a:endParaRPr lang="de-DE" altLang="de-DE" dirty="0"/>
          </a:p>
        </p:txBody>
      </p:sp>
      <p:sp>
        <p:nvSpPr>
          <p:cNvPr id="87" name="Ellipse 86"/>
          <p:cNvSpPr/>
          <p:nvPr/>
        </p:nvSpPr>
        <p:spPr>
          <a:xfrm>
            <a:off x="6500813" y="1821657"/>
            <a:ext cx="160735" cy="1607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88" name="Ellipse 87"/>
          <p:cNvSpPr/>
          <p:nvPr/>
        </p:nvSpPr>
        <p:spPr>
          <a:xfrm>
            <a:off x="6500813" y="2035969"/>
            <a:ext cx="160735" cy="1607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2" name="Gruppieren 84"/>
          <p:cNvGrpSpPr>
            <a:grpSpLocks/>
          </p:cNvGrpSpPr>
          <p:nvPr/>
        </p:nvGrpSpPr>
        <p:grpSpPr bwMode="auto">
          <a:xfrm>
            <a:off x="5429250" y="1821657"/>
            <a:ext cx="1017985" cy="589360"/>
            <a:chOff x="5715008" y="2428868"/>
            <a:chExt cx="1357322" cy="785818"/>
          </a:xfrm>
        </p:grpSpPr>
        <p:sp>
          <p:nvSpPr>
            <p:cNvPr id="36" name="Ellipse 35"/>
            <p:cNvSpPr/>
            <p:nvPr/>
          </p:nvSpPr>
          <p:spPr>
            <a:xfrm>
              <a:off x="5715008" y="2428868"/>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7" name="Ellipse 36"/>
            <p:cNvSpPr/>
            <p:nvPr/>
          </p:nvSpPr>
          <p:spPr>
            <a:xfrm>
              <a:off x="6000760" y="2428868"/>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8" name="Ellipse 37"/>
            <p:cNvSpPr/>
            <p:nvPr/>
          </p:nvSpPr>
          <p:spPr>
            <a:xfrm>
              <a:off x="6286512" y="2428868"/>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9" name="Ellipse 38"/>
            <p:cNvSpPr/>
            <p:nvPr/>
          </p:nvSpPr>
          <p:spPr>
            <a:xfrm>
              <a:off x="6572264" y="2428868"/>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1" name="Ellipse 40"/>
            <p:cNvSpPr/>
            <p:nvPr/>
          </p:nvSpPr>
          <p:spPr>
            <a:xfrm>
              <a:off x="5715008" y="2714620"/>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2" name="Ellipse 41"/>
            <p:cNvSpPr/>
            <p:nvPr/>
          </p:nvSpPr>
          <p:spPr>
            <a:xfrm>
              <a:off x="6000760" y="2714620"/>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3" name="Ellipse 42"/>
            <p:cNvSpPr/>
            <p:nvPr/>
          </p:nvSpPr>
          <p:spPr>
            <a:xfrm>
              <a:off x="6858016" y="2714620"/>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5" name="Ellipse 44"/>
            <p:cNvSpPr/>
            <p:nvPr/>
          </p:nvSpPr>
          <p:spPr>
            <a:xfrm>
              <a:off x="6286512" y="2714620"/>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6" name="Ellipse 45"/>
            <p:cNvSpPr/>
            <p:nvPr/>
          </p:nvSpPr>
          <p:spPr>
            <a:xfrm>
              <a:off x="5715008" y="300037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7" name="Ellipse 46"/>
            <p:cNvSpPr/>
            <p:nvPr/>
          </p:nvSpPr>
          <p:spPr>
            <a:xfrm>
              <a:off x="6000760" y="300037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8" name="Ellipse 47"/>
            <p:cNvSpPr/>
            <p:nvPr/>
          </p:nvSpPr>
          <p:spPr>
            <a:xfrm>
              <a:off x="6286512" y="300037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9" name="Ellipse 48"/>
            <p:cNvSpPr/>
            <p:nvPr/>
          </p:nvSpPr>
          <p:spPr>
            <a:xfrm>
              <a:off x="6572264" y="300037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0" name="Ellipse 49"/>
            <p:cNvSpPr/>
            <p:nvPr/>
          </p:nvSpPr>
          <p:spPr>
            <a:xfrm>
              <a:off x="6858016" y="300037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35917" name="Gruppieren 50"/>
            <p:cNvGrpSpPr>
              <a:grpSpLocks/>
            </p:cNvGrpSpPr>
            <p:nvPr/>
          </p:nvGrpSpPr>
          <p:grpSpPr bwMode="auto">
            <a:xfrm>
              <a:off x="6572264" y="2714620"/>
              <a:ext cx="214314" cy="223203"/>
              <a:chOff x="2714612" y="4705995"/>
              <a:chExt cx="214314" cy="223203"/>
            </a:xfrm>
          </p:grpSpPr>
          <p:sp>
            <p:nvSpPr>
              <p:cNvPr id="52" name="Ellipse 51"/>
              <p:cNvSpPr/>
              <p:nvPr/>
            </p:nvSpPr>
            <p:spPr>
              <a:xfrm>
                <a:off x="2714612" y="4715520"/>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3" name="Freihandform 52"/>
              <p:cNvSpPr/>
              <p:nvPr/>
            </p:nvSpPr>
            <p:spPr>
              <a:xfrm>
                <a:off x="2847963" y="4705995"/>
                <a:ext cx="57150" cy="47625"/>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5918" name="Gruppieren 53"/>
            <p:cNvGrpSpPr>
              <a:grpSpLocks/>
            </p:cNvGrpSpPr>
            <p:nvPr/>
          </p:nvGrpSpPr>
          <p:grpSpPr bwMode="auto">
            <a:xfrm>
              <a:off x="6858016" y="2428868"/>
              <a:ext cx="214314" cy="223203"/>
              <a:chOff x="2714612" y="4705995"/>
              <a:chExt cx="214314" cy="223203"/>
            </a:xfrm>
          </p:grpSpPr>
          <p:sp>
            <p:nvSpPr>
              <p:cNvPr id="55" name="Ellipse 54"/>
              <p:cNvSpPr/>
              <p:nvPr/>
            </p:nvSpPr>
            <p:spPr>
              <a:xfrm>
                <a:off x="2714612" y="4715520"/>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6" name="Freihandform 55"/>
              <p:cNvSpPr/>
              <p:nvPr/>
            </p:nvSpPr>
            <p:spPr>
              <a:xfrm>
                <a:off x="2847963" y="4705995"/>
                <a:ext cx="57150" cy="47625"/>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sp>
        <p:nvSpPr>
          <p:cNvPr id="35846" name="Titel 1"/>
          <p:cNvSpPr>
            <a:spLocks noGrp="1"/>
          </p:cNvSpPr>
          <p:nvPr>
            <p:ph type="title"/>
          </p:nvPr>
        </p:nvSpPr>
        <p:spPr/>
        <p:txBody>
          <a:bodyPr/>
          <a:lstStyle/>
          <a:p>
            <a:r>
              <a:rPr lang="de-DE" altLang="de-DE" dirty="0">
                <a:solidFill>
                  <a:srgbClr val="FF0000"/>
                </a:solidFill>
              </a:rPr>
              <a:t>2. Zu starkes Bankwachstum</a:t>
            </a:r>
          </a:p>
        </p:txBody>
      </p:sp>
      <p:sp>
        <p:nvSpPr>
          <p:cNvPr id="11" name="Rechteck 10"/>
          <p:cNvSpPr/>
          <p:nvPr/>
        </p:nvSpPr>
        <p:spPr>
          <a:xfrm>
            <a:off x="1946673" y="1768079"/>
            <a:ext cx="1125140" cy="696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35848" name="Gruppieren 11"/>
          <p:cNvGrpSpPr>
            <a:grpSpLocks/>
          </p:cNvGrpSpPr>
          <p:nvPr/>
        </p:nvGrpSpPr>
        <p:grpSpPr bwMode="auto">
          <a:xfrm>
            <a:off x="2000250" y="1821657"/>
            <a:ext cx="1017985" cy="589360"/>
            <a:chOff x="1000100" y="3714752"/>
            <a:chExt cx="1357322" cy="785818"/>
          </a:xfrm>
        </p:grpSpPr>
        <p:sp>
          <p:nvSpPr>
            <p:cNvPr id="13" name="Ellipse 12"/>
            <p:cNvSpPr/>
            <p:nvPr/>
          </p:nvSpPr>
          <p:spPr>
            <a:xfrm>
              <a:off x="1000100"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4" name="Ellipse 13"/>
            <p:cNvSpPr/>
            <p:nvPr/>
          </p:nvSpPr>
          <p:spPr>
            <a:xfrm>
              <a:off x="1285852"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5" name="Ellipse 14"/>
            <p:cNvSpPr/>
            <p:nvPr/>
          </p:nvSpPr>
          <p:spPr>
            <a:xfrm>
              <a:off x="1571604"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6" name="Ellipse 15"/>
            <p:cNvSpPr/>
            <p:nvPr/>
          </p:nvSpPr>
          <p:spPr>
            <a:xfrm>
              <a:off x="1857356"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7" name="Ellipse 16"/>
            <p:cNvSpPr/>
            <p:nvPr/>
          </p:nvSpPr>
          <p:spPr>
            <a:xfrm>
              <a:off x="2143108"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8" name="Ellipse 17"/>
            <p:cNvSpPr/>
            <p:nvPr/>
          </p:nvSpPr>
          <p:spPr>
            <a:xfrm>
              <a:off x="1000100"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9" name="Ellipse 18"/>
            <p:cNvSpPr/>
            <p:nvPr/>
          </p:nvSpPr>
          <p:spPr>
            <a:xfrm>
              <a:off x="1285852"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0" name="Ellipse 19"/>
            <p:cNvSpPr/>
            <p:nvPr/>
          </p:nvSpPr>
          <p:spPr>
            <a:xfrm>
              <a:off x="2143108"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1" name="Ellipse 20"/>
            <p:cNvSpPr/>
            <p:nvPr/>
          </p:nvSpPr>
          <p:spPr>
            <a:xfrm>
              <a:off x="1857356"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2" name="Ellipse 21"/>
            <p:cNvSpPr/>
            <p:nvPr/>
          </p:nvSpPr>
          <p:spPr>
            <a:xfrm>
              <a:off x="1571604"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3" name="Ellipse 22"/>
            <p:cNvSpPr/>
            <p:nvPr/>
          </p:nvSpPr>
          <p:spPr>
            <a:xfrm>
              <a:off x="1000100"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4" name="Ellipse 23"/>
            <p:cNvSpPr/>
            <p:nvPr/>
          </p:nvSpPr>
          <p:spPr>
            <a:xfrm>
              <a:off x="1285852"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5" name="Ellipse 24"/>
            <p:cNvSpPr/>
            <p:nvPr/>
          </p:nvSpPr>
          <p:spPr>
            <a:xfrm>
              <a:off x="1571604"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6" name="Ellipse 25"/>
            <p:cNvSpPr/>
            <p:nvPr/>
          </p:nvSpPr>
          <p:spPr>
            <a:xfrm>
              <a:off x="1857356"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7" name="Ellipse 26"/>
            <p:cNvSpPr/>
            <p:nvPr/>
          </p:nvSpPr>
          <p:spPr>
            <a:xfrm>
              <a:off x="2143108"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grpSp>
        <p:nvGrpSpPr>
          <p:cNvPr id="35849" name="Gruppieren 27"/>
          <p:cNvGrpSpPr>
            <a:grpSpLocks/>
          </p:cNvGrpSpPr>
          <p:nvPr/>
        </p:nvGrpSpPr>
        <p:grpSpPr bwMode="auto">
          <a:xfrm>
            <a:off x="2643188" y="2035969"/>
            <a:ext cx="160735" cy="167879"/>
            <a:chOff x="2714612" y="4705995"/>
            <a:chExt cx="214314" cy="223203"/>
          </a:xfrm>
        </p:grpSpPr>
        <p:sp>
          <p:nvSpPr>
            <p:cNvPr id="29" name="Ellipse 28"/>
            <p:cNvSpPr/>
            <p:nvPr/>
          </p:nvSpPr>
          <p:spPr>
            <a:xfrm>
              <a:off x="2714612" y="4715493"/>
              <a:ext cx="214314" cy="2137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0" name="Freihandform 29"/>
            <p:cNvSpPr/>
            <p:nvPr/>
          </p:nvSpPr>
          <p:spPr>
            <a:xfrm>
              <a:off x="2847963" y="4705995"/>
              <a:ext cx="57150" cy="47490"/>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5850" name="Gruppieren 30"/>
          <p:cNvGrpSpPr>
            <a:grpSpLocks/>
          </p:cNvGrpSpPr>
          <p:nvPr/>
        </p:nvGrpSpPr>
        <p:grpSpPr bwMode="auto">
          <a:xfrm>
            <a:off x="2857500" y="1821656"/>
            <a:ext cx="160735" cy="167879"/>
            <a:chOff x="2714612" y="4705995"/>
            <a:chExt cx="214314" cy="223203"/>
          </a:xfrm>
        </p:grpSpPr>
        <p:sp>
          <p:nvSpPr>
            <p:cNvPr id="32" name="Ellipse 31"/>
            <p:cNvSpPr/>
            <p:nvPr/>
          </p:nvSpPr>
          <p:spPr>
            <a:xfrm>
              <a:off x="2714612" y="4715493"/>
              <a:ext cx="214314" cy="2137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3" name="Freihandform 32"/>
            <p:cNvSpPr/>
            <p:nvPr/>
          </p:nvSpPr>
          <p:spPr>
            <a:xfrm>
              <a:off x="2847963" y="4705995"/>
              <a:ext cx="57150" cy="47490"/>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sp>
        <p:nvSpPr>
          <p:cNvPr id="34" name="Rechteck 33"/>
          <p:cNvSpPr/>
          <p:nvPr/>
        </p:nvSpPr>
        <p:spPr>
          <a:xfrm>
            <a:off x="5375673" y="1768079"/>
            <a:ext cx="1553765" cy="696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9" name="Gruppieren 73"/>
          <p:cNvGrpSpPr>
            <a:grpSpLocks/>
          </p:cNvGrpSpPr>
          <p:nvPr/>
        </p:nvGrpSpPr>
        <p:grpSpPr bwMode="auto">
          <a:xfrm>
            <a:off x="2964657" y="2411014"/>
            <a:ext cx="2464594" cy="952369"/>
            <a:chOff x="2357422" y="3286124"/>
            <a:chExt cx="3286148" cy="1269018"/>
          </a:xfrm>
        </p:grpSpPr>
        <p:grpSp>
          <p:nvGrpSpPr>
            <p:cNvPr id="35868" name="Gruppieren 56"/>
            <p:cNvGrpSpPr>
              <a:grpSpLocks/>
            </p:cNvGrpSpPr>
            <p:nvPr/>
          </p:nvGrpSpPr>
          <p:grpSpPr bwMode="auto">
            <a:xfrm>
              <a:off x="3071802" y="3286124"/>
              <a:ext cx="1857388" cy="580393"/>
              <a:chOff x="3286116" y="4357694"/>
              <a:chExt cx="1857388" cy="580393"/>
            </a:xfrm>
          </p:grpSpPr>
          <p:sp>
            <p:nvSpPr>
              <p:cNvPr id="58" name="Ellipse 57"/>
              <p:cNvSpPr/>
              <p:nvPr/>
            </p:nvSpPr>
            <p:spPr>
              <a:xfrm>
                <a:off x="4857752" y="4714654"/>
                <a:ext cx="214315" cy="214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35871" name="Gruppieren 41"/>
              <p:cNvGrpSpPr>
                <a:grpSpLocks/>
              </p:cNvGrpSpPr>
              <p:nvPr/>
            </p:nvGrpSpPr>
            <p:grpSpPr bwMode="auto">
              <a:xfrm>
                <a:off x="3786182" y="4714884"/>
                <a:ext cx="214314" cy="214314"/>
                <a:chOff x="3286116" y="4714884"/>
                <a:chExt cx="214314" cy="214314"/>
              </a:xfrm>
            </p:grpSpPr>
            <p:sp>
              <p:nvSpPr>
                <p:cNvPr id="71" name="Ellipse 70"/>
                <p:cNvSpPr/>
                <p:nvPr/>
              </p:nvSpPr>
              <p:spPr>
                <a:xfrm>
                  <a:off x="3286116" y="4714654"/>
                  <a:ext cx="214313" cy="2141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72" name="Bogen 71"/>
                <p:cNvSpPr/>
                <p:nvPr/>
              </p:nvSpPr>
              <p:spPr>
                <a:xfrm>
                  <a:off x="3286116" y="4714654"/>
                  <a:ext cx="214313" cy="214177"/>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5872" name="Gruppieren 39"/>
              <p:cNvGrpSpPr>
                <a:grpSpLocks/>
              </p:cNvGrpSpPr>
              <p:nvPr/>
            </p:nvGrpSpPr>
            <p:grpSpPr bwMode="auto">
              <a:xfrm>
                <a:off x="4143372" y="4714884"/>
                <a:ext cx="219076" cy="219869"/>
                <a:chOff x="4214810" y="4713287"/>
                <a:chExt cx="219076" cy="219869"/>
              </a:xfrm>
            </p:grpSpPr>
            <p:sp>
              <p:nvSpPr>
                <p:cNvPr id="69" name="Ellipse 68"/>
                <p:cNvSpPr/>
                <p:nvPr/>
              </p:nvSpPr>
              <p:spPr>
                <a:xfrm>
                  <a:off x="4214810" y="4714644"/>
                  <a:ext cx="214315" cy="2141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70" name="Freihandform 69"/>
                <p:cNvSpPr/>
                <p:nvPr/>
              </p:nvSpPr>
              <p:spPr>
                <a:xfrm>
                  <a:off x="4322761" y="4713057"/>
                  <a:ext cx="111126" cy="220523"/>
                </a:xfrm>
                <a:custGeom>
                  <a:avLst/>
                  <a:gdLst>
                    <a:gd name="connsiteX0" fmla="*/ 0 w 111124"/>
                    <a:gd name="connsiteY0" fmla="*/ 0 h 219869"/>
                    <a:gd name="connsiteX1" fmla="*/ 76200 w 111124"/>
                    <a:gd name="connsiteY1" fmla="*/ 33338 h 219869"/>
                    <a:gd name="connsiteX2" fmla="*/ 109537 w 111124"/>
                    <a:gd name="connsiteY2" fmla="*/ 109538 h 219869"/>
                    <a:gd name="connsiteX3" fmla="*/ 85725 w 111124"/>
                    <a:gd name="connsiteY3" fmla="*/ 180975 h 219869"/>
                    <a:gd name="connsiteX4" fmla="*/ 19050 w 111124"/>
                    <a:gd name="connsiteY4" fmla="*/ 214313 h 219869"/>
                    <a:gd name="connsiteX5" fmla="*/ 0 w 111124"/>
                    <a:gd name="connsiteY5" fmla="*/ 214313 h 2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24" h="219869">
                      <a:moveTo>
                        <a:pt x="0" y="0"/>
                      </a:moveTo>
                      <a:cubicBezTo>
                        <a:pt x="28972" y="7541"/>
                        <a:pt x="57944" y="15082"/>
                        <a:pt x="76200" y="33338"/>
                      </a:cubicBezTo>
                      <a:cubicBezTo>
                        <a:pt x="94456" y="51594"/>
                        <a:pt x="107950" y="84932"/>
                        <a:pt x="109537" y="109538"/>
                      </a:cubicBezTo>
                      <a:cubicBezTo>
                        <a:pt x="111124" y="134144"/>
                        <a:pt x="100806" y="163513"/>
                        <a:pt x="85725" y="180975"/>
                      </a:cubicBezTo>
                      <a:cubicBezTo>
                        <a:pt x="70644" y="198437"/>
                        <a:pt x="33338" y="208757"/>
                        <a:pt x="19050" y="214313"/>
                      </a:cubicBezTo>
                      <a:cubicBezTo>
                        <a:pt x="4762" y="219869"/>
                        <a:pt x="2381" y="215900"/>
                        <a:pt x="0" y="21431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5873" name="Gruppieren 40"/>
              <p:cNvGrpSpPr>
                <a:grpSpLocks/>
              </p:cNvGrpSpPr>
              <p:nvPr/>
            </p:nvGrpSpPr>
            <p:grpSpPr bwMode="auto">
              <a:xfrm>
                <a:off x="3357554" y="4714884"/>
                <a:ext cx="214314" cy="223203"/>
                <a:chOff x="2714612" y="4705995"/>
                <a:chExt cx="214314" cy="223203"/>
              </a:xfrm>
            </p:grpSpPr>
            <p:sp>
              <p:nvSpPr>
                <p:cNvPr id="67" name="Ellipse 66"/>
                <p:cNvSpPr/>
                <p:nvPr/>
              </p:nvSpPr>
              <p:spPr>
                <a:xfrm>
                  <a:off x="2714612" y="4715284"/>
                  <a:ext cx="214313" cy="2141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68" name="Freihandform 67"/>
                <p:cNvSpPr/>
                <p:nvPr/>
              </p:nvSpPr>
              <p:spPr>
                <a:xfrm>
                  <a:off x="2847963" y="4705765"/>
                  <a:ext cx="57150" cy="47595"/>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5874" name="Gruppieren 44"/>
              <p:cNvGrpSpPr>
                <a:grpSpLocks/>
              </p:cNvGrpSpPr>
              <p:nvPr/>
            </p:nvGrpSpPr>
            <p:grpSpPr bwMode="auto">
              <a:xfrm>
                <a:off x="4500562" y="4714884"/>
                <a:ext cx="219075" cy="219075"/>
                <a:chOff x="4283075" y="4714875"/>
                <a:chExt cx="219075" cy="219075"/>
              </a:xfrm>
            </p:grpSpPr>
            <p:sp>
              <p:nvSpPr>
                <p:cNvPr id="65" name="Ellipse 64"/>
                <p:cNvSpPr/>
                <p:nvPr/>
              </p:nvSpPr>
              <p:spPr>
                <a:xfrm>
                  <a:off x="4286250" y="4714645"/>
                  <a:ext cx="214314" cy="2141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66" name="Freihandform 65"/>
                <p:cNvSpPr/>
                <p:nvPr/>
              </p:nvSpPr>
              <p:spPr>
                <a:xfrm>
                  <a:off x="4283075" y="4714645"/>
                  <a:ext cx="219077" cy="218936"/>
                </a:xfrm>
                <a:custGeom>
                  <a:avLst/>
                  <a:gdLst>
                    <a:gd name="connsiteX0" fmla="*/ 107950 w 219075"/>
                    <a:gd name="connsiteY0" fmla="*/ 0 h 219075"/>
                    <a:gd name="connsiteX1" fmla="*/ 168275 w 219075"/>
                    <a:gd name="connsiteY1" fmla="*/ 19050 h 219075"/>
                    <a:gd name="connsiteX2" fmla="*/ 212725 w 219075"/>
                    <a:gd name="connsiteY2" fmla="*/ 82550 h 219075"/>
                    <a:gd name="connsiteX3" fmla="*/ 206375 w 219075"/>
                    <a:gd name="connsiteY3" fmla="*/ 155575 h 219075"/>
                    <a:gd name="connsiteX4" fmla="*/ 146050 w 219075"/>
                    <a:gd name="connsiteY4" fmla="*/ 209550 h 219075"/>
                    <a:gd name="connsiteX5" fmla="*/ 88900 w 219075"/>
                    <a:gd name="connsiteY5" fmla="*/ 212725 h 219075"/>
                    <a:gd name="connsiteX6" fmla="*/ 19050 w 219075"/>
                    <a:gd name="connsiteY6" fmla="*/ 171450 h 219075"/>
                    <a:gd name="connsiteX7" fmla="*/ 0 w 219075"/>
                    <a:gd name="connsiteY7" fmla="*/ 1047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107950" y="0"/>
                      </a:moveTo>
                      <a:cubicBezTo>
                        <a:pt x="129381" y="2646"/>
                        <a:pt x="150813" y="5292"/>
                        <a:pt x="168275" y="19050"/>
                      </a:cubicBezTo>
                      <a:cubicBezTo>
                        <a:pt x="185737" y="32808"/>
                        <a:pt x="206375" y="59796"/>
                        <a:pt x="212725" y="82550"/>
                      </a:cubicBezTo>
                      <a:cubicBezTo>
                        <a:pt x="219075" y="105304"/>
                        <a:pt x="217488" y="134408"/>
                        <a:pt x="206375" y="155575"/>
                      </a:cubicBezTo>
                      <a:cubicBezTo>
                        <a:pt x="195263" y="176742"/>
                        <a:pt x="165629" y="200025"/>
                        <a:pt x="146050" y="209550"/>
                      </a:cubicBezTo>
                      <a:cubicBezTo>
                        <a:pt x="126471" y="219075"/>
                        <a:pt x="110067" y="219075"/>
                        <a:pt x="88900" y="212725"/>
                      </a:cubicBezTo>
                      <a:cubicBezTo>
                        <a:pt x="67733" y="206375"/>
                        <a:pt x="33867" y="189442"/>
                        <a:pt x="19050" y="171450"/>
                      </a:cubicBezTo>
                      <a:cubicBezTo>
                        <a:pt x="4233" y="153458"/>
                        <a:pt x="2116" y="129116"/>
                        <a:pt x="0" y="1047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cxnSp>
            <p:nvCxnSpPr>
              <p:cNvPr id="63" name="Gerade Verbindung mit Pfeil 62"/>
              <p:cNvCxnSpPr/>
              <p:nvPr/>
            </p:nvCxnSpPr>
            <p:spPr>
              <a:xfrm>
                <a:off x="3357555" y="4643262"/>
                <a:ext cx="1714512" cy="1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76" name="Textfeld 63"/>
              <p:cNvSpPr txBox="1">
                <a:spLocks noChangeArrowheads="1"/>
              </p:cNvSpPr>
              <p:nvPr/>
            </p:nvSpPr>
            <p:spPr bwMode="auto">
              <a:xfrm>
                <a:off x="3286116" y="4357694"/>
                <a:ext cx="1857388" cy="36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200" dirty="0"/>
                  <a:t>Schlechteres Risiko</a:t>
                </a:r>
              </a:p>
            </p:txBody>
          </p:sp>
        </p:grpSp>
        <p:sp>
          <p:nvSpPr>
            <p:cNvPr id="35869" name="Textfeld 72"/>
            <p:cNvSpPr txBox="1">
              <a:spLocks noChangeArrowheads="1"/>
            </p:cNvSpPr>
            <p:nvPr/>
          </p:nvSpPr>
          <p:spPr bwMode="auto">
            <a:xfrm>
              <a:off x="2357422" y="3786190"/>
              <a:ext cx="3286148" cy="76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50" dirty="0"/>
                <a:t>verringert zugleich Möglichkeit, sich von diesen Kunden zu trennen, wenn nicht rechtzeitig erkannt</a:t>
              </a:r>
            </a:p>
          </p:txBody>
        </p:sp>
      </p:grpSp>
      <p:sp>
        <p:nvSpPr>
          <p:cNvPr id="89" name="Ellipse 88"/>
          <p:cNvSpPr/>
          <p:nvPr/>
        </p:nvSpPr>
        <p:spPr>
          <a:xfrm>
            <a:off x="6500813" y="2250282"/>
            <a:ext cx="160735" cy="1607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79" name="Bogen 78"/>
          <p:cNvSpPr/>
          <p:nvPr/>
        </p:nvSpPr>
        <p:spPr>
          <a:xfrm>
            <a:off x="6500813" y="2250282"/>
            <a:ext cx="160735" cy="160735"/>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80" name="Freihandform 79"/>
          <p:cNvSpPr/>
          <p:nvPr/>
        </p:nvSpPr>
        <p:spPr>
          <a:xfrm>
            <a:off x="6607969" y="2035969"/>
            <a:ext cx="42863" cy="35719"/>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81" name="Freihandform 80"/>
          <p:cNvSpPr/>
          <p:nvPr/>
        </p:nvSpPr>
        <p:spPr>
          <a:xfrm>
            <a:off x="6607969" y="1821657"/>
            <a:ext cx="42863" cy="35719"/>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nvGrpSpPr>
          <p:cNvPr id="30721" name="Gruppieren 85"/>
          <p:cNvGrpSpPr>
            <a:grpSpLocks/>
          </p:cNvGrpSpPr>
          <p:nvPr/>
        </p:nvGrpSpPr>
        <p:grpSpPr bwMode="auto">
          <a:xfrm>
            <a:off x="3125392" y="2035970"/>
            <a:ext cx="2250281" cy="253916"/>
            <a:chOff x="2643174" y="2714620"/>
            <a:chExt cx="3000396" cy="338336"/>
          </a:xfrm>
        </p:grpSpPr>
        <p:sp>
          <p:nvSpPr>
            <p:cNvPr id="35866" name="Textfeld 81"/>
            <p:cNvSpPr txBox="1">
              <a:spLocks noChangeArrowheads="1"/>
            </p:cNvSpPr>
            <p:nvPr/>
          </p:nvSpPr>
          <p:spPr bwMode="auto">
            <a:xfrm>
              <a:off x="2643174" y="2714620"/>
              <a:ext cx="3000396" cy="33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50"/>
                <a:t>wegen zu ehrgeiziger Wachstumsziele</a:t>
              </a:r>
            </a:p>
          </p:txBody>
        </p:sp>
        <p:cxnSp>
          <p:nvCxnSpPr>
            <p:cNvPr id="84" name="Gerade Verbindung mit Pfeil 83"/>
            <p:cNvCxnSpPr/>
            <p:nvPr/>
          </p:nvCxnSpPr>
          <p:spPr>
            <a:xfrm rot="10800000" flipH="1">
              <a:off x="2643174" y="3000186"/>
              <a:ext cx="3000396"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90" name="Ellipse 89"/>
          <p:cNvSpPr/>
          <p:nvPr/>
        </p:nvSpPr>
        <p:spPr>
          <a:xfrm>
            <a:off x="6715125" y="1821657"/>
            <a:ext cx="160735" cy="1607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91" name="Ellipse 90"/>
          <p:cNvSpPr/>
          <p:nvPr/>
        </p:nvSpPr>
        <p:spPr>
          <a:xfrm>
            <a:off x="6715125" y="2035969"/>
            <a:ext cx="160735" cy="1607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92" name="Ellipse 91"/>
          <p:cNvSpPr/>
          <p:nvPr/>
        </p:nvSpPr>
        <p:spPr>
          <a:xfrm>
            <a:off x="6715125" y="2250282"/>
            <a:ext cx="160735" cy="1607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78" name="Bogen 77"/>
          <p:cNvSpPr/>
          <p:nvPr/>
        </p:nvSpPr>
        <p:spPr>
          <a:xfrm>
            <a:off x="6715125" y="1821657"/>
            <a:ext cx="160735" cy="160735"/>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94" name="Bogen 93"/>
          <p:cNvSpPr/>
          <p:nvPr/>
        </p:nvSpPr>
        <p:spPr>
          <a:xfrm>
            <a:off x="6715125" y="2035969"/>
            <a:ext cx="160735" cy="160735"/>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97" name="Freihandform 96"/>
          <p:cNvSpPr/>
          <p:nvPr/>
        </p:nvSpPr>
        <p:spPr>
          <a:xfrm>
            <a:off x="6822281" y="2250282"/>
            <a:ext cx="42863" cy="35719"/>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35864" name="Foliennummernplatzhalter 97"/>
          <p:cNvSpPr>
            <a:spLocks noGrp="1"/>
          </p:cNvSpPr>
          <p:nvPr>
            <p:ph type="sldNum" sz="quarter" idx="4294967295"/>
          </p:nvPr>
        </p:nvSpPr>
        <p:spPr bwMode="auto">
          <a:xfrm>
            <a:off x="8500601" y="4767264"/>
            <a:ext cx="313403"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AAC8531A-C8EB-4258-A1C0-188CFFED6EEF}" type="slidenum">
              <a:rPr lang="de-DE" altLang="de-DE" sz="900">
                <a:solidFill>
                  <a:srgbClr val="898989"/>
                </a:solidFill>
              </a:rPr>
              <a:pPr>
                <a:spcBef>
                  <a:spcPct val="0"/>
                </a:spcBef>
                <a:buFontTx/>
                <a:buNone/>
              </a:pPr>
              <a:t>38</a:t>
            </a:fld>
            <a:endParaRPr lang="de-DE" altLang="de-DE" sz="900" dirty="0">
              <a:solidFill>
                <a:srgbClr val="898989"/>
              </a:solidFill>
            </a:endParaRPr>
          </a:p>
        </p:txBody>
      </p:sp>
      <p:sp>
        <p:nvSpPr>
          <p:cNvPr id="83"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85" name="Textfeld 84">
            <a:extLst>
              <a:ext uri="{FF2B5EF4-FFF2-40B4-BE49-F238E27FC236}">
                <a16:creationId xmlns:a16="http://schemas.microsoft.com/office/drawing/2014/main" id="{23321992-96E6-4202-80D0-60C0879BE810}"/>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126977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strips(downRight)">
                                      <p:cBhvr>
                                        <p:cTn id="7" dur="500"/>
                                        <p:tgtEl>
                                          <p:spTgt spid="3072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linds(horizontal)">
                                      <p:cBhvr>
                                        <p:cTn id="11" dur="500"/>
                                        <p:tgtEl>
                                          <p:spTgt spid="34"/>
                                        </p:tgtEl>
                                      </p:cBhvr>
                                    </p:animEffect>
                                  </p:childTnLst>
                                </p:cTn>
                              </p:par>
                              <p:par>
                                <p:cTn id="12" presetID="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ppt_x"/>
                                          </p:val>
                                        </p:tav>
                                        <p:tav tm="100000">
                                          <p:val>
                                            <p:strVal val="#ppt_x"/>
                                          </p:val>
                                        </p:tav>
                                      </p:tavLst>
                                    </p:anim>
                                    <p:anim calcmode="lin" valueType="num">
                                      <p:cBhvr additive="base">
                                        <p:cTn id="20" dur="500" fill="hold"/>
                                        <p:tgtEl>
                                          <p:spTgt spid="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fill="hold"/>
                                        <p:tgtEl>
                                          <p:spTgt spid="87"/>
                                        </p:tgtEl>
                                        <p:attrNameLst>
                                          <p:attrName>ppt_x</p:attrName>
                                        </p:attrNameLst>
                                      </p:cBhvr>
                                      <p:tavLst>
                                        <p:tav tm="0">
                                          <p:val>
                                            <p:strVal val="#ppt_x"/>
                                          </p:val>
                                        </p:tav>
                                        <p:tav tm="100000">
                                          <p:val>
                                            <p:strVal val="#ppt_x"/>
                                          </p:val>
                                        </p:tav>
                                      </p:tavLst>
                                    </p:anim>
                                    <p:anim calcmode="lin" valueType="num">
                                      <p:cBhvr additive="base">
                                        <p:cTn id="24" dur="500" fill="hold"/>
                                        <p:tgtEl>
                                          <p:spTgt spid="8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 calcmode="lin" valueType="num">
                                      <p:cBhvr additive="base">
                                        <p:cTn id="32" dur="500" fill="hold"/>
                                        <p:tgtEl>
                                          <p:spTgt spid="88"/>
                                        </p:tgtEl>
                                        <p:attrNameLst>
                                          <p:attrName>ppt_x</p:attrName>
                                        </p:attrNameLst>
                                      </p:cBhvr>
                                      <p:tavLst>
                                        <p:tav tm="0">
                                          <p:val>
                                            <p:strVal val="#ppt_x"/>
                                          </p:val>
                                        </p:tav>
                                        <p:tav tm="100000">
                                          <p:val>
                                            <p:strVal val="#ppt_x"/>
                                          </p:val>
                                        </p:tav>
                                      </p:tavLst>
                                    </p:anim>
                                    <p:anim calcmode="lin" valueType="num">
                                      <p:cBhvr additive="base">
                                        <p:cTn id="33" dur="500" fill="hold"/>
                                        <p:tgtEl>
                                          <p:spTgt spid="88"/>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additive="base">
                                        <p:cTn id="37" dur="500" fill="hold"/>
                                        <p:tgtEl>
                                          <p:spTgt spid="89"/>
                                        </p:tgtEl>
                                        <p:attrNameLst>
                                          <p:attrName>ppt_x</p:attrName>
                                        </p:attrNameLst>
                                      </p:cBhvr>
                                      <p:tavLst>
                                        <p:tav tm="0">
                                          <p:val>
                                            <p:strVal val="#ppt_x"/>
                                          </p:val>
                                        </p:tav>
                                        <p:tav tm="100000">
                                          <p:val>
                                            <p:strVal val="#ppt_x"/>
                                          </p:val>
                                        </p:tav>
                                      </p:tavLst>
                                    </p:anim>
                                    <p:anim calcmode="lin" valueType="num">
                                      <p:cBhvr additive="base">
                                        <p:cTn id="38" dur="500" fill="hold"/>
                                        <p:tgtEl>
                                          <p:spTgt spid="8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fill="hold"/>
                                        <p:tgtEl>
                                          <p:spTgt spid="79"/>
                                        </p:tgtEl>
                                        <p:attrNameLst>
                                          <p:attrName>ppt_x</p:attrName>
                                        </p:attrNameLst>
                                      </p:cBhvr>
                                      <p:tavLst>
                                        <p:tav tm="0">
                                          <p:val>
                                            <p:strVal val="#ppt_x"/>
                                          </p:val>
                                        </p:tav>
                                        <p:tav tm="100000">
                                          <p:val>
                                            <p:strVal val="#ppt_x"/>
                                          </p:val>
                                        </p:tav>
                                      </p:tavLst>
                                    </p:anim>
                                    <p:anim calcmode="lin" valueType="num">
                                      <p:cBhvr additive="base">
                                        <p:cTn id="42" dur="500" fill="hold"/>
                                        <p:tgtEl>
                                          <p:spTgt spid="79"/>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500" fill="hold"/>
                                        <p:tgtEl>
                                          <p:spTgt spid="90"/>
                                        </p:tgtEl>
                                        <p:attrNameLst>
                                          <p:attrName>ppt_x</p:attrName>
                                        </p:attrNameLst>
                                      </p:cBhvr>
                                      <p:tavLst>
                                        <p:tav tm="0">
                                          <p:val>
                                            <p:strVal val="#ppt_x"/>
                                          </p:val>
                                        </p:tav>
                                        <p:tav tm="100000">
                                          <p:val>
                                            <p:strVal val="#ppt_x"/>
                                          </p:val>
                                        </p:tav>
                                      </p:tavLst>
                                    </p:anim>
                                    <p:anim calcmode="lin" valueType="num">
                                      <p:cBhvr additive="base">
                                        <p:cTn id="47" dur="500" fill="hold"/>
                                        <p:tgtEl>
                                          <p:spTgt spid="90"/>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additive="base">
                                        <p:cTn id="50" dur="500" fill="hold"/>
                                        <p:tgtEl>
                                          <p:spTgt spid="78"/>
                                        </p:tgtEl>
                                        <p:attrNameLst>
                                          <p:attrName>ppt_x</p:attrName>
                                        </p:attrNameLst>
                                      </p:cBhvr>
                                      <p:tavLst>
                                        <p:tav tm="0">
                                          <p:val>
                                            <p:strVal val="#ppt_x"/>
                                          </p:val>
                                        </p:tav>
                                        <p:tav tm="100000">
                                          <p:val>
                                            <p:strVal val="#ppt_x"/>
                                          </p:val>
                                        </p:tav>
                                      </p:tavLst>
                                    </p:anim>
                                    <p:anim calcmode="lin" valueType="num">
                                      <p:cBhvr additive="base">
                                        <p:cTn id="51" dur="500" fill="hold"/>
                                        <p:tgtEl>
                                          <p:spTgt spid="78"/>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3000"/>
                            </p:stCondLst>
                            <p:childTnLst>
                              <p:par>
                                <p:cTn id="53" presetID="2" presetClass="entr" presetSubtype="4" fill="hold" grpId="0" nodeType="afterEffect">
                                  <p:stCondLst>
                                    <p:cond delay="0"/>
                                  </p:stCondLst>
                                  <p:childTnLst>
                                    <p:set>
                                      <p:cBhvr>
                                        <p:cTn id="54" dur="1" fill="hold">
                                          <p:stCondLst>
                                            <p:cond delay="0"/>
                                          </p:stCondLst>
                                        </p:cTn>
                                        <p:tgtEl>
                                          <p:spTgt spid="91"/>
                                        </p:tgtEl>
                                        <p:attrNameLst>
                                          <p:attrName>style.visibility</p:attrName>
                                        </p:attrNameLst>
                                      </p:cBhvr>
                                      <p:to>
                                        <p:strVal val="visible"/>
                                      </p:to>
                                    </p:set>
                                    <p:anim calcmode="lin" valueType="num">
                                      <p:cBhvr additive="base">
                                        <p:cTn id="55" dur="500" fill="hold"/>
                                        <p:tgtEl>
                                          <p:spTgt spid="91"/>
                                        </p:tgtEl>
                                        <p:attrNameLst>
                                          <p:attrName>ppt_x</p:attrName>
                                        </p:attrNameLst>
                                      </p:cBhvr>
                                      <p:tavLst>
                                        <p:tav tm="0">
                                          <p:val>
                                            <p:strVal val="#ppt_x"/>
                                          </p:val>
                                        </p:tav>
                                        <p:tav tm="100000">
                                          <p:val>
                                            <p:strVal val="#ppt_x"/>
                                          </p:val>
                                        </p:tav>
                                      </p:tavLst>
                                    </p:anim>
                                    <p:anim calcmode="lin" valueType="num">
                                      <p:cBhvr additive="base">
                                        <p:cTn id="56" dur="500" fill="hold"/>
                                        <p:tgtEl>
                                          <p:spTgt spid="9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additive="base">
                                        <p:cTn id="59" dur="500" fill="hold"/>
                                        <p:tgtEl>
                                          <p:spTgt spid="94"/>
                                        </p:tgtEl>
                                        <p:attrNameLst>
                                          <p:attrName>ppt_x</p:attrName>
                                        </p:attrNameLst>
                                      </p:cBhvr>
                                      <p:tavLst>
                                        <p:tav tm="0">
                                          <p:val>
                                            <p:strVal val="#ppt_x"/>
                                          </p:val>
                                        </p:tav>
                                        <p:tav tm="100000">
                                          <p:val>
                                            <p:strVal val="#ppt_x"/>
                                          </p:val>
                                        </p:tav>
                                      </p:tavLst>
                                    </p:anim>
                                    <p:anim calcmode="lin" valueType="num">
                                      <p:cBhvr additive="base">
                                        <p:cTn id="60" dur="500" fill="hold"/>
                                        <p:tgtEl>
                                          <p:spTgt spid="94"/>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3500"/>
                            </p:stCondLst>
                            <p:childTnLst>
                              <p:par>
                                <p:cTn id="62" presetID="2" presetClass="entr" presetSubtype="4" fill="hold" nodeType="after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additive="base">
                                        <p:cTn id="64" dur="500" fill="hold"/>
                                        <p:tgtEl>
                                          <p:spTgt spid="97"/>
                                        </p:tgtEl>
                                        <p:attrNameLst>
                                          <p:attrName>ppt_x</p:attrName>
                                        </p:attrNameLst>
                                      </p:cBhvr>
                                      <p:tavLst>
                                        <p:tav tm="0">
                                          <p:val>
                                            <p:strVal val="#ppt_x"/>
                                          </p:val>
                                        </p:tav>
                                        <p:tav tm="100000">
                                          <p:val>
                                            <p:strVal val="#ppt_x"/>
                                          </p:val>
                                        </p:tav>
                                      </p:tavLst>
                                    </p:anim>
                                    <p:anim calcmode="lin" valueType="num">
                                      <p:cBhvr additive="base">
                                        <p:cTn id="65" dur="500" fill="hold"/>
                                        <p:tgtEl>
                                          <p:spTgt spid="9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cBhvr additive="base">
                                        <p:cTn id="68" dur="500" fill="hold"/>
                                        <p:tgtEl>
                                          <p:spTgt spid="92"/>
                                        </p:tgtEl>
                                        <p:attrNameLst>
                                          <p:attrName>ppt_x</p:attrName>
                                        </p:attrNameLst>
                                      </p:cBhvr>
                                      <p:tavLst>
                                        <p:tav tm="0">
                                          <p:val>
                                            <p:strVal val="#ppt_x"/>
                                          </p:val>
                                        </p:tav>
                                        <p:tav tm="100000">
                                          <p:val>
                                            <p:strVal val="#ppt_x"/>
                                          </p:val>
                                        </p:tav>
                                      </p:tavLst>
                                    </p:anim>
                                    <p:anim calcmode="lin" valueType="num">
                                      <p:cBhvr additive="base">
                                        <p:cTn id="69"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blinds(horizontal)">
                                      <p:cBhvr>
                                        <p:cTn id="7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34" grpId="0" animBg="1"/>
      <p:bldP spid="89" grpId="0" animBg="1"/>
      <p:bldP spid="90" grpId="0" animBg="1"/>
      <p:bldP spid="91" grpId="0" animBg="1"/>
      <p:bldP spid="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lernen wir daraus für uns?</a:t>
            </a:r>
          </a:p>
        </p:txBody>
      </p:sp>
      <p:sp>
        <p:nvSpPr>
          <p:cNvPr id="3" name="Inhaltsplatzhalter 2"/>
          <p:cNvSpPr>
            <a:spLocks noGrp="1"/>
          </p:cNvSpPr>
          <p:nvPr>
            <p:ph idx="1"/>
          </p:nvPr>
        </p:nvSpPr>
        <p:spPr/>
        <p:txBody>
          <a:bodyPr/>
          <a:lstStyle/>
          <a:p>
            <a:r>
              <a:rPr lang="de-DE" dirty="0"/>
              <a:t>Wenn Sie hören, dass eine Bank auch schwachen Kandidaten Kredit gewährt, dann sollten Sie sich genau überlegen, ob Sie bei dieser Bank Geld anlegen wollen</a:t>
            </a:r>
          </a:p>
          <a:p>
            <a:r>
              <a:rPr lang="de-DE" dirty="0"/>
              <a:t>In absehbarer Zeit wird sich das Szenario umkehren und die Bank wird sich auch von langjährigen Kunden trennen (durch Kündigung oder Forderungsverkauf), die eine leichte Bonitätsdelle haben um ihr Portfolio zu bereinigen und bei der Refinanzierung wieder konkurrenzfähig zu werden</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39</a:t>
            </a:fld>
            <a:endParaRPr lang="de-DE"/>
          </a:p>
        </p:txBody>
      </p:sp>
      <p:sp>
        <p:nvSpPr>
          <p:cNvPr id="6" name="Textfeld 5">
            <a:extLst>
              <a:ext uri="{FF2B5EF4-FFF2-40B4-BE49-F238E27FC236}">
                <a16:creationId xmlns:a16="http://schemas.microsoft.com/office/drawing/2014/main" id="{6EC261A4-69F0-4180-9E53-9A98BB2B14C5}"/>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303029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30695" y="273846"/>
            <a:ext cx="8150915" cy="994172"/>
          </a:xfrm>
        </p:spPr>
        <p:txBody>
          <a:bodyPr/>
          <a:lstStyle/>
          <a:p>
            <a:pPr eaLnBrk="1" hangingPunct="1"/>
            <a:r>
              <a:rPr lang="de-DE" altLang="de-DE" dirty="0"/>
              <a:t>Banktypen</a:t>
            </a:r>
          </a:p>
        </p:txBody>
      </p:sp>
      <p:sp>
        <p:nvSpPr>
          <p:cNvPr id="3" name="Inhaltsplatzhalter 2"/>
          <p:cNvSpPr>
            <a:spLocks noGrp="1"/>
          </p:cNvSpPr>
          <p:nvPr>
            <p:ph idx="1"/>
          </p:nvPr>
        </p:nvSpPr>
        <p:spPr>
          <a:xfrm>
            <a:off x="556591" y="1200150"/>
            <a:ext cx="7838661" cy="3568304"/>
          </a:xfrm>
        </p:spPr>
        <p:txBody>
          <a:bodyPr>
            <a:normAutofit lnSpcReduction="10000"/>
          </a:bodyPr>
          <a:lstStyle/>
          <a:p>
            <a:pPr>
              <a:lnSpc>
                <a:spcPct val="100000"/>
              </a:lnSpc>
              <a:defRPr/>
            </a:pPr>
            <a:r>
              <a:rPr lang="de-DE" sz="2050" dirty="0">
                <a:solidFill>
                  <a:srgbClr val="FF0000"/>
                </a:solidFill>
              </a:rPr>
              <a:t>Geschäftsbanken</a:t>
            </a:r>
            <a:r>
              <a:rPr lang="de-DE" sz="2050" dirty="0"/>
              <a:t> (GB; i.d.R. Geschäftsbeziehungen zu privaten Haushalten und allen Unternehmen sowie Teilen des Staates) </a:t>
            </a:r>
          </a:p>
          <a:p>
            <a:pPr lvl="1">
              <a:lnSpc>
                <a:spcPct val="100000"/>
              </a:lnSpc>
              <a:buFont typeface="Arial" charset="0"/>
              <a:buChar char="–"/>
              <a:defRPr/>
            </a:pPr>
            <a:r>
              <a:rPr lang="de-DE" sz="1650" dirty="0"/>
              <a:t>sammeln Einlagen und vergeben Kredite</a:t>
            </a:r>
          </a:p>
          <a:p>
            <a:pPr>
              <a:lnSpc>
                <a:spcPct val="100000"/>
              </a:lnSpc>
              <a:defRPr/>
            </a:pPr>
            <a:r>
              <a:rPr lang="de-DE" sz="2050" dirty="0">
                <a:solidFill>
                  <a:srgbClr val="FF0000"/>
                </a:solidFill>
              </a:rPr>
              <a:t>Zentralbanken</a:t>
            </a:r>
            <a:r>
              <a:rPr lang="de-DE" sz="2050" dirty="0"/>
              <a:t> (ZB; Geschäftsbeziehungen nur zu Unternehmen des Finanzsektors und Staat)</a:t>
            </a:r>
          </a:p>
          <a:p>
            <a:pPr lvl="1">
              <a:lnSpc>
                <a:spcPct val="100000"/>
              </a:lnSpc>
              <a:buFont typeface="Arial" charset="0"/>
              <a:buChar char="–"/>
              <a:defRPr/>
            </a:pPr>
            <a:r>
              <a:rPr lang="de-DE" sz="1650" dirty="0"/>
              <a:t>geben gesetzliches Zahlungsmittel und Teil des Giralgeldes aus</a:t>
            </a:r>
          </a:p>
          <a:p>
            <a:pPr lvl="1">
              <a:lnSpc>
                <a:spcPct val="100000"/>
              </a:lnSpc>
              <a:buFont typeface="Arial" charset="0"/>
              <a:buChar char="–"/>
              <a:defRPr/>
            </a:pPr>
            <a:r>
              <a:rPr lang="de-DE" sz="1650" dirty="0"/>
              <a:t>bekämpfen Inflation/Deflation, überwachen die Geschäftsbanken</a:t>
            </a:r>
          </a:p>
          <a:p>
            <a:pPr lvl="1">
              <a:lnSpc>
                <a:spcPct val="100000"/>
              </a:lnSpc>
              <a:buFont typeface="Arial" charset="0"/>
              <a:buChar char="–"/>
              <a:defRPr/>
            </a:pPr>
            <a:r>
              <a:rPr lang="de-DE" sz="1650" dirty="0"/>
              <a:t>müssen nicht Einlagen sammeln um Kredite zu vergeben; </a:t>
            </a:r>
            <a:r>
              <a:rPr lang="de-DE" sz="1650" dirty="0">
                <a:solidFill>
                  <a:srgbClr val="FF0000"/>
                </a:solidFill>
              </a:rPr>
              <a:t>Geld entsteht einfach durch Ausgabe von Kredit oder Bargeld an GB </a:t>
            </a:r>
            <a:r>
              <a:rPr lang="de-DE" sz="1650" dirty="0"/>
              <a:t>(Überweisung Kreditbetrag oder Bargeldzuteilung gegen Bezahlung des Gegenwertes durch GB)</a:t>
            </a:r>
          </a:p>
          <a:p>
            <a:pPr lvl="1">
              <a:lnSpc>
                <a:spcPct val="100000"/>
              </a:lnSpc>
              <a:buFont typeface="Arial" charset="0"/>
              <a:buChar char="–"/>
              <a:defRPr/>
            </a:pPr>
            <a:r>
              <a:rPr lang="de-DE" sz="1650" dirty="0">
                <a:solidFill>
                  <a:srgbClr val="FF0000"/>
                </a:solidFill>
              </a:rPr>
              <a:t>Das ausgegebene Geld ist aber nur dann inflationsrelevant, wenn die GB es an ihre Nicht-Banken Kunden weiterreichen</a:t>
            </a:r>
          </a:p>
          <a:p>
            <a:pPr marL="257175" lvl="1" indent="0" eaLnBrk="1" hangingPunct="1">
              <a:lnSpc>
                <a:spcPct val="100000"/>
              </a:lnSpc>
              <a:buNone/>
              <a:defRPr/>
            </a:pPr>
            <a:endParaRPr lang="de-DE" sz="1650" dirty="0"/>
          </a:p>
          <a:p>
            <a:pPr eaLnBrk="1" hangingPunct="1">
              <a:lnSpc>
                <a:spcPct val="100000"/>
              </a:lnSpc>
              <a:buFont typeface="Arial" charset="0"/>
              <a:buChar char="•"/>
              <a:defRPr/>
            </a:pPr>
            <a:endParaRPr lang="de-DE" sz="1550" dirty="0">
              <a:solidFill>
                <a:srgbClr val="FF0000"/>
              </a:solidFill>
            </a:endParaRPr>
          </a:p>
        </p:txBody>
      </p:sp>
      <p:sp>
        <p:nvSpPr>
          <p:cNvPr id="9"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10" name="Foliennummernplatzhalter 4"/>
          <p:cNvSpPr>
            <a:spLocks noGrp="1"/>
          </p:cNvSpPr>
          <p:nvPr>
            <p:ph type="sldNum" sz="quarter" idx="11"/>
          </p:nvPr>
        </p:nvSpPr>
        <p:spPr>
          <a:xfrm>
            <a:off x="6457950" y="4767264"/>
            <a:ext cx="2057400" cy="273844"/>
          </a:xfrm>
        </p:spPr>
        <p:txBody>
          <a:bodyPr/>
          <a:lstStyle/>
          <a:p>
            <a:fld id="{41AC83B8-7198-4459-8F9F-E728B9179690}" type="slidenum">
              <a:rPr lang="de-DE" smtClean="0"/>
              <a:t>4</a:t>
            </a:fld>
            <a:endParaRPr lang="de-DE" dirty="0"/>
          </a:p>
        </p:txBody>
      </p:sp>
    </p:spTree>
    <p:extLst>
      <p:ext uri="{BB962C8B-B14F-4D97-AF65-F5344CB8AC3E}">
        <p14:creationId xmlns:p14="http://schemas.microsoft.com/office/powerpoint/2010/main" val="2867348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pPr>
              <a:defRPr/>
            </a:pPr>
            <a:r>
              <a:rPr lang="de-DE" dirty="0">
                <a:solidFill>
                  <a:srgbClr val="FF0000"/>
                </a:solidFill>
              </a:rPr>
              <a:t>3. Konjunkturelle Verschlechterung</a:t>
            </a:r>
          </a:p>
        </p:txBody>
      </p:sp>
      <p:sp>
        <p:nvSpPr>
          <p:cNvPr id="3" name="Inhaltsplatzhalter 2"/>
          <p:cNvSpPr>
            <a:spLocks noGrp="1"/>
          </p:cNvSpPr>
          <p:nvPr>
            <p:ph idx="1"/>
          </p:nvPr>
        </p:nvSpPr>
        <p:spPr>
          <a:xfrm>
            <a:off x="190232" y="1360884"/>
            <a:ext cx="8227756" cy="3782616"/>
          </a:xfrm>
        </p:spPr>
        <p:txBody>
          <a:bodyPr rtlCol="0">
            <a:normAutofit fontScale="85000" lnSpcReduction="10000"/>
          </a:bodyPr>
          <a:lstStyle/>
          <a:p>
            <a:pPr marL="385763" indent="-385763">
              <a:buFont typeface="Arial" panose="020B0604020202020204" pitchFamily="34" charset="0"/>
              <a:buAutoNum type="arabicPeriod" startAt="2"/>
              <a:defRPr/>
            </a:pPr>
            <a:endParaRPr lang="de-DE" dirty="0"/>
          </a:p>
          <a:p>
            <a:pPr marL="385763" indent="-385763">
              <a:buFont typeface="Arial" panose="020B0604020202020204" pitchFamily="34" charset="0"/>
              <a:buAutoNum type="arabicPeriod" startAt="2"/>
              <a:defRPr/>
            </a:pPr>
            <a:endParaRPr lang="de-DE" dirty="0"/>
          </a:p>
          <a:p>
            <a:pPr marL="385763" indent="-385763">
              <a:buFont typeface="Arial" panose="020B0604020202020204" pitchFamily="34" charset="0"/>
              <a:buAutoNum type="arabicPeriod" startAt="2"/>
              <a:defRPr/>
            </a:pPr>
            <a:endParaRPr lang="de-DE" dirty="0"/>
          </a:p>
          <a:p>
            <a:pPr marL="385763" indent="-385763">
              <a:buFont typeface="Arial" panose="020B0604020202020204" pitchFamily="34" charset="0"/>
              <a:buAutoNum type="arabicPeriod" startAt="2"/>
              <a:defRPr/>
            </a:pPr>
            <a:endParaRPr lang="de-DE" dirty="0"/>
          </a:p>
          <a:p>
            <a:pPr marL="685800" lvl="1" indent="-385763">
              <a:defRPr/>
            </a:pPr>
            <a:endParaRPr lang="de-DE" dirty="0"/>
          </a:p>
          <a:p>
            <a:pPr marL="685800" lvl="1" indent="-385763">
              <a:defRPr/>
            </a:pPr>
            <a:endParaRPr lang="de-DE" dirty="0"/>
          </a:p>
          <a:p>
            <a:pPr marL="685800" lvl="1" indent="-385763">
              <a:defRPr/>
            </a:pPr>
            <a:endParaRPr lang="de-DE" sz="1800" dirty="0"/>
          </a:p>
          <a:p>
            <a:pPr marL="685800" lvl="1" indent="-385763">
              <a:lnSpc>
                <a:spcPct val="120000"/>
              </a:lnSpc>
              <a:defRPr/>
            </a:pPr>
            <a:r>
              <a:rPr lang="de-DE" sz="1800" dirty="0"/>
              <a:t>die Verschlechterung des Risikos erhöht sukzessive den Eigenkapitalbedarf für den Einzelkredit</a:t>
            </a:r>
          </a:p>
          <a:p>
            <a:pPr marL="685800" lvl="1" indent="-385763">
              <a:lnSpc>
                <a:spcPct val="120000"/>
              </a:lnSpc>
              <a:defRPr/>
            </a:pPr>
            <a:r>
              <a:rPr lang="de-DE" sz="1800" dirty="0"/>
              <a:t>senkt Kreditfähigkeit und –</a:t>
            </a:r>
            <a:r>
              <a:rPr lang="de-DE" sz="1800" dirty="0" err="1"/>
              <a:t>willigkeit</a:t>
            </a:r>
            <a:r>
              <a:rPr lang="de-DE" sz="1800" dirty="0"/>
              <a:t> der Bank bei Alt- und Neukunden </a:t>
            </a:r>
            <a:r>
              <a:rPr lang="de-DE" sz="1800" dirty="0">
                <a:sym typeface="Symbol"/>
              </a:rPr>
              <a:t> </a:t>
            </a:r>
            <a:r>
              <a:rPr lang="de-DE" sz="1800" dirty="0">
                <a:solidFill>
                  <a:srgbClr val="FF0000"/>
                </a:solidFill>
                <a:sym typeface="Symbol"/>
              </a:rPr>
              <a:t>prozyklische Wirkung</a:t>
            </a:r>
            <a:r>
              <a:rPr lang="de-DE" sz="1800" dirty="0">
                <a:sym typeface="Symbol"/>
              </a:rPr>
              <a:t> = in Wirtschaftskrise keine Überbrückungskredite und keine Investitionsfinanzierung für angeschlagene U.</a:t>
            </a:r>
            <a:endParaRPr lang="de-DE" sz="1800" dirty="0"/>
          </a:p>
          <a:p>
            <a:pPr marL="685800" lvl="1" indent="-385763">
              <a:lnSpc>
                <a:spcPct val="120000"/>
              </a:lnSpc>
              <a:defRPr/>
            </a:pPr>
            <a:r>
              <a:rPr lang="de-DE" sz="1800" dirty="0"/>
              <a:t>die gleiche Wirkung tritt durch Arbeitsplatzgefährdung auch im Bereich der </a:t>
            </a:r>
            <a:r>
              <a:rPr lang="de-DE" sz="1800" dirty="0" err="1"/>
              <a:t>Dispos</a:t>
            </a:r>
            <a:r>
              <a:rPr lang="de-DE" sz="1800" dirty="0"/>
              <a:t> auf</a:t>
            </a:r>
          </a:p>
          <a:p>
            <a:pPr marL="385763" indent="-385763">
              <a:buNone/>
              <a:defRPr/>
            </a:pPr>
            <a:endParaRPr lang="de-DE" dirty="0"/>
          </a:p>
        </p:txBody>
      </p:sp>
      <p:sp>
        <p:nvSpPr>
          <p:cNvPr id="11" name="Rechteck 10"/>
          <p:cNvSpPr/>
          <p:nvPr/>
        </p:nvSpPr>
        <p:spPr>
          <a:xfrm>
            <a:off x="1946673" y="1768079"/>
            <a:ext cx="1125140" cy="696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34821" name="Gruppieren 11"/>
          <p:cNvGrpSpPr>
            <a:grpSpLocks/>
          </p:cNvGrpSpPr>
          <p:nvPr/>
        </p:nvGrpSpPr>
        <p:grpSpPr bwMode="auto">
          <a:xfrm>
            <a:off x="2000250" y="1821657"/>
            <a:ext cx="1017985" cy="589360"/>
            <a:chOff x="1000100" y="3714752"/>
            <a:chExt cx="1357322" cy="785818"/>
          </a:xfrm>
        </p:grpSpPr>
        <p:sp>
          <p:nvSpPr>
            <p:cNvPr id="13" name="Ellipse 12"/>
            <p:cNvSpPr/>
            <p:nvPr/>
          </p:nvSpPr>
          <p:spPr>
            <a:xfrm>
              <a:off x="1000100"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4" name="Ellipse 13"/>
            <p:cNvSpPr/>
            <p:nvPr/>
          </p:nvSpPr>
          <p:spPr>
            <a:xfrm>
              <a:off x="1285852"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5" name="Ellipse 14"/>
            <p:cNvSpPr/>
            <p:nvPr/>
          </p:nvSpPr>
          <p:spPr>
            <a:xfrm>
              <a:off x="1571604"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6" name="Ellipse 15"/>
            <p:cNvSpPr/>
            <p:nvPr/>
          </p:nvSpPr>
          <p:spPr>
            <a:xfrm>
              <a:off x="1857356"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7" name="Ellipse 16"/>
            <p:cNvSpPr/>
            <p:nvPr/>
          </p:nvSpPr>
          <p:spPr>
            <a:xfrm>
              <a:off x="2143108"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8" name="Ellipse 17"/>
            <p:cNvSpPr/>
            <p:nvPr/>
          </p:nvSpPr>
          <p:spPr>
            <a:xfrm>
              <a:off x="1000100"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9" name="Ellipse 18"/>
            <p:cNvSpPr/>
            <p:nvPr/>
          </p:nvSpPr>
          <p:spPr>
            <a:xfrm>
              <a:off x="1285852"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0" name="Ellipse 19"/>
            <p:cNvSpPr/>
            <p:nvPr/>
          </p:nvSpPr>
          <p:spPr>
            <a:xfrm>
              <a:off x="2143108"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1" name="Ellipse 20"/>
            <p:cNvSpPr/>
            <p:nvPr/>
          </p:nvSpPr>
          <p:spPr>
            <a:xfrm>
              <a:off x="1857356"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2" name="Ellipse 21"/>
            <p:cNvSpPr/>
            <p:nvPr/>
          </p:nvSpPr>
          <p:spPr>
            <a:xfrm>
              <a:off x="1571604"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3" name="Ellipse 22"/>
            <p:cNvSpPr/>
            <p:nvPr/>
          </p:nvSpPr>
          <p:spPr>
            <a:xfrm>
              <a:off x="1000100"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4" name="Ellipse 23"/>
            <p:cNvSpPr/>
            <p:nvPr/>
          </p:nvSpPr>
          <p:spPr>
            <a:xfrm>
              <a:off x="1285852"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5" name="Ellipse 24"/>
            <p:cNvSpPr/>
            <p:nvPr/>
          </p:nvSpPr>
          <p:spPr>
            <a:xfrm>
              <a:off x="1571604"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6" name="Ellipse 25"/>
            <p:cNvSpPr/>
            <p:nvPr/>
          </p:nvSpPr>
          <p:spPr>
            <a:xfrm>
              <a:off x="1857356"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7" name="Ellipse 26"/>
            <p:cNvSpPr/>
            <p:nvPr/>
          </p:nvSpPr>
          <p:spPr>
            <a:xfrm>
              <a:off x="2143108"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grpSp>
        <p:nvGrpSpPr>
          <p:cNvPr id="34822" name="Gruppieren 27"/>
          <p:cNvGrpSpPr>
            <a:grpSpLocks/>
          </p:cNvGrpSpPr>
          <p:nvPr/>
        </p:nvGrpSpPr>
        <p:grpSpPr bwMode="auto">
          <a:xfrm>
            <a:off x="2643188" y="2035969"/>
            <a:ext cx="160735" cy="167879"/>
            <a:chOff x="2714612" y="4705995"/>
            <a:chExt cx="214314" cy="223203"/>
          </a:xfrm>
        </p:grpSpPr>
        <p:sp>
          <p:nvSpPr>
            <p:cNvPr id="29" name="Ellipse 28"/>
            <p:cNvSpPr/>
            <p:nvPr/>
          </p:nvSpPr>
          <p:spPr>
            <a:xfrm>
              <a:off x="2714612" y="4715493"/>
              <a:ext cx="214314" cy="2137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0" name="Freihandform 29"/>
            <p:cNvSpPr/>
            <p:nvPr/>
          </p:nvSpPr>
          <p:spPr>
            <a:xfrm>
              <a:off x="2847963" y="4705995"/>
              <a:ext cx="57150" cy="47490"/>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4823" name="Gruppieren 30"/>
          <p:cNvGrpSpPr>
            <a:grpSpLocks/>
          </p:cNvGrpSpPr>
          <p:nvPr/>
        </p:nvGrpSpPr>
        <p:grpSpPr bwMode="auto">
          <a:xfrm>
            <a:off x="2857500" y="1821656"/>
            <a:ext cx="160735" cy="167879"/>
            <a:chOff x="2714612" y="4705995"/>
            <a:chExt cx="214314" cy="223203"/>
          </a:xfrm>
        </p:grpSpPr>
        <p:sp>
          <p:nvSpPr>
            <p:cNvPr id="32" name="Ellipse 31"/>
            <p:cNvSpPr/>
            <p:nvPr/>
          </p:nvSpPr>
          <p:spPr>
            <a:xfrm>
              <a:off x="2714612" y="4715493"/>
              <a:ext cx="214314" cy="2137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3" name="Freihandform 32"/>
            <p:cNvSpPr/>
            <p:nvPr/>
          </p:nvSpPr>
          <p:spPr>
            <a:xfrm>
              <a:off x="2847963" y="4705995"/>
              <a:ext cx="57150" cy="47490"/>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sp>
        <p:nvSpPr>
          <p:cNvPr id="34" name="Rechteck 33"/>
          <p:cNvSpPr/>
          <p:nvPr/>
        </p:nvSpPr>
        <p:spPr>
          <a:xfrm>
            <a:off x="5375673" y="1768079"/>
            <a:ext cx="1125140" cy="696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34825" name="Gruppieren 34"/>
          <p:cNvGrpSpPr>
            <a:grpSpLocks/>
          </p:cNvGrpSpPr>
          <p:nvPr/>
        </p:nvGrpSpPr>
        <p:grpSpPr bwMode="auto">
          <a:xfrm>
            <a:off x="5429250" y="1821657"/>
            <a:ext cx="1017985" cy="589360"/>
            <a:chOff x="1000100" y="3714752"/>
            <a:chExt cx="1357322" cy="785818"/>
          </a:xfrm>
        </p:grpSpPr>
        <p:sp>
          <p:nvSpPr>
            <p:cNvPr id="36" name="Ellipse 35"/>
            <p:cNvSpPr/>
            <p:nvPr/>
          </p:nvSpPr>
          <p:spPr>
            <a:xfrm>
              <a:off x="1000100"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7" name="Ellipse 36"/>
            <p:cNvSpPr/>
            <p:nvPr/>
          </p:nvSpPr>
          <p:spPr>
            <a:xfrm>
              <a:off x="1285852"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8" name="Ellipse 37"/>
            <p:cNvSpPr/>
            <p:nvPr/>
          </p:nvSpPr>
          <p:spPr>
            <a:xfrm>
              <a:off x="1571604"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9" name="Ellipse 38"/>
            <p:cNvSpPr/>
            <p:nvPr/>
          </p:nvSpPr>
          <p:spPr>
            <a:xfrm>
              <a:off x="1857356"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0" name="Ellipse 39"/>
            <p:cNvSpPr/>
            <p:nvPr/>
          </p:nvSpPr>
          <p:spPr>
            <a:xfrm>
              <a:off x="2143108"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1" name="Ellipse 40"/>
            <p:cNvSpPr/>
            <p:nvPr/>
          </p:nvSpPr>
          <p:spPr>
            <a:xfrm>
              <a:off x="1000100"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2" name="Ellipse 41"/>
            <p:cNvSpPr/>
            <p:nvPr/>
          </p:nvSpPr>
          <p:spPr>
            <a:xfrm>
              <a:off x="1285852"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3" name="Ellipse 42"/>
            <p:cNvSpPr/>
            <p:nvPr/>
          </p:nvSpPr>
          <p:spPr>
            <a:xfrm>
              <a:off x="2143108"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4" name="Ellipse 43"/>
            <p:cNvSpPr/>
            <p:nvPr/>
          </p:nvSpPr>
          <p:spPr>
            <a:xfrm>
              <a:off x="1857356"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5" name="Ellipse 44"/>
            <p:cNvSpPr/>
            <p:nvPr/>
          </p:nvSpPr>
          <p:spPr>
            <a:xfrm>
              <a:off x="1571604"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6" name="Ellipse 45"/>
            <p:cNvSpPr/>
            <p:nvPr/>
          </p:nvSpPr>
          <p:spPr>
            <a:xfrm>
              <a:off x="1000100"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7" name="Ellipse 46"/>
            <p:cNvSpPr/>
            <p:nvPr/>
          </p:nvSpPr>
          <p:spPr>
            <a:xfrm>
              <a:off x="1285852"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8" name="Ellipse 47"/>
            <p:cNvSpPr/>
            <p:nvPr/>
          </p:nvSpPr>
          <p:spPr>
            <a:xfrm>
              <a:off x="1571604"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9" name="Ellipse 48"/>
            <p:cNvSpPr/>
            <p:nvPr/>
          </p:nvSpPr>
          <p:spPr>
            <a:xfrm>
              <a:off x="1857356"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0" name="Ellipse 49"/>
            <p:cNvSpPr/>
            <p:nvPr/>
          </p:nvSpPr>
          <p:spPr>
            <a:xfrm>
              <a:off x="2143108"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grpSp>
        <p:nvGrpSpPr>
          <p:cNvPr id="34826" name="Gruppieren 50"/>
          <p:cNvGrpSpPr>
            <a:grpSpLocks/>
          </p:cNvGrpSpPr>
          <p:nvPr/>
        </p:nvGrpSpPr>
        <p:grpSpPr bwMode="auto">
          <a:xfrm>
            <a:off x="6072188" y="2035969"/>
            <a:ext cx="160735" cy="167879"/>
            <a:chOff x="2714612" y="4705995"/>
            <a:chExt cx="214314" cy="223203"/>
          </a:xfrm>
        </p:grpSpPr>
        <p:sp>
          <p:nvSpPr>
            <p:cNvPr id="52" name="Ellipse 51"/>
            <p:cNvSpPr/>
            <p:nvPr/>
          </p:nvSpPr>
          <p:spPr>
            <a:xfrm>
              <a:off x="2714612" y="4715493"/>
              <a:ext cx="214314" cy="2137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3" name="Freihandform 52"/>
            <p:cNvSpPr/>
            <p:nvPr/>
          </p:nvSpPr>
          <p:spPr>
            <a:xfrm>
              <a:off x="2847963" y="4705995"/>
              <a:ext cx="57150" cy="47490"/>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4827" name="Gruppieren 53"/>
          <p:cNvGrpSpPr>
            <a:grpSpLocks/>
          </p:cNvGrpSpPr>
          <p:nvPr/>
        </p:nvGrpSpPr>
        <p:grpSpPr bwMode="auto">
          <a:xfrm>
            <a:off x="6286500" y="1821656"/>
            <a:ext cx="160735" cy="167879"/>
            <a:chOff x="2714612" y="4705995"/>
            <a:chExt cx="214314" cy="223203"/>
          </a:xfrm>
        </p:grpSpPr>
        <p:sp>
          <p:nvSpPr>
            <p:cNvPr id="55" name="Ellipse 54"/>
            <p:cNvSpPr/>
            <p:nvPr/>
          </p:nvSpPr>
          <p:spPr>
            <a:xfrm>
              <a:off x="2714612" y="4715493"/>
              <a:ext cx="214314" cy="2137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6" name="Freihandform 55"/>
            <p:cNvSpPr/>
            <p:nvPr/>
          </p:nvSpPr>
          <p:spPr>
            <a:xfrm>
              <a:off x="2847963" y="4705995"/>
              <a:ext cx="57150" cy="47490"/>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4828" name="Gruppieren 73"/>
          <p:cNvGrpSpPr>
            <a:grpSpLocks/>
          </p:cNvGrpSpPr>
          <p:nvPr/>
        </p:nvGrpSpPr>
        <p:grpSpPr bwMode="auto">
          <a:xfrm>
            <a:off x="2964657" y="2411014"/>
            <a:ext cx="2464594" cy="952369"/>
            <a:chOff x="2357422" y="3286124"/>
            <a:chExt cx="3286148" cy="1269018"/>
          </a:xfrm>
        </p:grpSpPr>
        <p:grpSp>
          <p:nvGrpSpPr>
            <p:cNvPr id="34840" name="Gruppieren 56"/>
            <p:cNvGrpSpPr>
              <a:grpSpLocks/>
            </p:cNvGrpSpPr>
            <p:nvPr/>
          </p:nvGrpSpPr>
          <p:grpSpPr bwMode="auto">
            <a:xfrm>
              <a:off x="3071802" y="3286124"/>
              <a:ext cx="1857388" cy="580393"/>
              <a:chOff x="3286116" y="4357694"/>
              <a:chExt cx="1857388" cy="580393"/>
            </a:xfrm>
          </p:grpSpPr>
          <p:sp>
            <p:nvSpPr>
              <p:cNvPr id="58" name="Ellipse 57"/>
              <p:cNvSpPr/>
              <p:nvPr/>
            </p:nvSpPr>
            <p:spPr>
              <a:xfrm>
                <a:off x="4857752" y="4714654"/>
                <a:ext cx="214315" cy="214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nvGrpSpPr>
              <p:cNvPr id="34843" name="Gruppieren 41"/>
              <p:cNvGrpSpPr>
                <a:grpSpLocks/>
              </p:cNvGrpSpPr>
              <p:nvPr/>
            </p:nvGrpSpPr>
            <p:grpSpPr bwMode="auto">
              <a:xfrm>
                <a:off x="3786182" y="4714884"/>
                <a:ext cx="214314" cy="214314"/>
                <a:chOff x="3286116" y="4714884"/>
                <a:chExt cx="214314" cy="214314"/>
              </a:xfrm>
            </p:grpSpPr>
            <p:sp>
              <p:nvSpPr>
                <p:cNvPr id="71" name="Ellipse 70"/>
                <p:cNvSpPr/>
                <p:nvPr/>
              </p:nvSpPr>
              <p:spPr>
                <a:xfrm>
                  <a:off x="3286116" y="4714654"/>
                  <a:ext cx="214313" cy="2141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72" name="Bogen 71"/>
                <p:cNvSpPr/>
                <p:nvPr/>
              </p:nvSpPr>
              <p:spPr>
                <a:xfrm>
                  <a:off x="3286116" y="4714654"/>
                  <a:ext cx="214313" cy="214177"/>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4844" name="Gruppieren 39"/>
              <p:cNvGrpSpPr>
                <a:grpSpLocks/>
              </p:cNvGrpSpPr>
              <p:nvPr/>
            </p:nvGrpSpPr>
            <p:grpSpPr bwMode="auto">
              <a:xfrm>
                <a:off x="4143372" y="4714884"/>
                <a:ext cx="219076" cy="219869"/>
                <a:chOff x="4214810" y="4713287"/>
                <a:chExt cx="219076" cy="219869"/>
              </a:xfrm>
            </p:grpSpPr>
            <p:sp>
              <p:nvSpPr>
                <p:cNvPr id="69" name="Ellipse 68"/>
                <p:cNvSpPr/>
                <p:nvPr/>
              </p:nvSpPr>
              <p:spPr>
                <a:xfrm>
                  <a:off x="4214810" y="4714644"/>
                  <a:ext cx="214315" cy="2141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70" name="Freihandform 69"/>
                <p:cNvSpPr/>
                <p:nvPr/>
              </p:nvSpPr>
              <p:spPr>
                <a:xfrm>
                  <a:off x="4322761" y="4713057"/>
                  <a:ext cx="111126" cy="220523"/>
                </a:xfrm>
                <a:custGeom>
                  <a:avLst/>
                  <a:gdLst>
                    <a:gd name="connsiteX0" fmla="*/ 0 w 111124"/>
                    <a:gd name="connsiteY0" fmla="*/ 0 h 219869"/>
                    <a:gd name="connsiteX1" fmla="*/ 76200 w 111124"/>
                    <a:gd name="connsiteY1" fmla="*/ 33338 h 219869"/>
                    <a:gd name="connsiteX2" fmla="*/ 109537 w 111124"/>
                    <a:gd name="connsiteY2" fmla="*/ 109538 h 219869"/>
                    <a:gd name="connsiteX3" fmla="*/ 85725 w 111124"/>
                    <a:gd name="connsiteY3" fmla="*/ 180975 h 219869"/>
                    <a:gd name="connsiteX4" fmla="*/ 19050 w 111124"/>
                    <a:gd name="connsiteY4" fmla="*/ 214313 h 219869"/>
                    <a:gd name="connsiteX5" fmla="*/ 0 w 111124"/>
                    <a:gd name="connsiteY5" fmla="*/ 214313 h 2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24" h="219869">
                      <a:moveTo>
                        <a:pt x="0" y="0"/>
                      </a:moveTo>
                      <a:cubicBezTo>
                        <a:pt x="28972" y="7541"/>
                        <a:pt x="57944" y="15082"/>
                        <a:pt x="76200" y="33338"/>
                      </a:cubicBezTo>
                      <a:cubicBezTo>
                        <a:pt x="94456" y="51594"/>
                        <a:pt x="107950" y="84932"/>
                        <a:pt x="109537" y="109538"/>
                      </a:cubicBezTo>
                      <a:cubicBezTo>
                        <a:pt x="111124" y="134144"/>
                        <a:pt x="100806" y="163513"/>
                        <a:pt x="85725" y="180975"/>
                      </a:cubicBezTo>
                      <a:cubicBezTo>
                        <a:pt x="70644" y="198437"/>
                        <a:pt x="33338" y="208757"/>
                        <a:pt x="19050" y="214313"/>
                      </a:cubicBezTo>
                      <a:cubicBezTo>
                        <a:pt x="4762" y="219869"/>
                        <a:pt x="2381" y="215900"/>
                        <a:pt x="0" y="21431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4845" name="Gruppieren 40"/>
              <p:cNvGrpSpPr>
                <a:grpSpLocks/>
              </p:cNvGrpSpPr>
              <p:nvPr/>
            </p:nvGrpSpPr>
            <p:grpSpPr bwMode="auto">
              <a:xfrm>
                <a:off x="3357554" y="4714884"/>
                <a:ext cx="214314" cy="223203"/>
                <a:chOff x="2714612" y="4705995"/>
                <a:chExt cx="214314" cy="223203"/>
              </a:xfrm>
            </p:grpSpPr>
            <p:sp>
              <p:nvSpPr>
                <p:cNvPr id="67" name="Ellipse 66"/>
                <p:cNvSpPr/>
                <p:nvPr/>
              </p:nvSpPr>
              <p:spPr>
                <a:xfrm>
                  <a:off x="2714612" y="4715284"/>
                  <a:ext cx="214313" cy="2141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68" name="Freihandform 67"/>
                <p:cNvSpPr/>
                <p:nvPr/>
              </p:nvSpPr>
              <p:spPr>
                <a:xfrm>
                  <a:off x="2847963" y="4705765"/>
                  <a:ext cx="57150" cy="47595"/>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grpSp>
            <p:nvGrpSpPr>
              <p:cNvPr id="34846" name="Gruppieren 44"/>
              <p:cNvGrpSpPr>
                <a:grpSpLocks/>
              </p:cNvGrpSpPr>
              <p:nvPr/>
            </p:nvGrpSpPr>
            <p:grpSpPr bwMode="auto">
              <a:xfrm>
                <a:off x="4500562" y="4714884"/>
                <a:ext cx="219075" cy="219075"/>
                <a:chOff x="4283075" y="4714875"/>
                <a:chExt cx="219075" cy="219075"/>
              </a:xfrm>
            </p:grpSpPr>
            <p:sp>
              <p:nvSpPr>
                <p:cNvPr id="65" name="Ellipse 64"/>
                <p:cNvSpPr/>
                <p:nvPr/>
              </p:nvSpPr>
              <p:spPr>
                <a:xfrm>
                  <a:off x="4286250" y="4714645"/>
                  <a:ext cx="214314" cy="2141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66" name="Freihandform 65"/>
                <p:cNvSpPr/>
                <p:nvPr/>
              </p:nvSpPr>
              <p:spPr>
                <a:xfrm>
                  <a:off x="4283075" y="4714645"/>
                  <a:ext cx="219077" cy="218936"/>
                </a:xfrm>
                <a:custGeom>
                  <a:avLst/>
                  <a:gdLst>
                    <a:gd name="connsiteX0" fmla="*/ 107950 w 219075"/>
                    <a:gd name="connsiteY0" fmla="*/ 0 h 219075"/>
                    <a:gd name="connsiteX1" fmla="*/ 168275 w 219075"/>
                    <a:gd name="connsiteY1" fmla="*/ 19050 h 219075"/>
                    <a:gd name="connsiteX2" fmla="*/ 212725 w 219075"/>
                    <a:gd name="connsiteY2" fmla="*/ 82550 h 219075"/>
                    <a:gd name="connsiteX3" fmla="*/ 206375 w 219075"/>
                    <a:gd name="connsiteY3" fmla="*/ 155575 h 219075"/>
                    <a:gd name="connsiteX4" fmla="*/ 146050 w 219075"/>
                    <a:gd name="connsiteY4" fmla="*/ 209550 h 219075"/>
                    <a:gd name="connsiteX5" fmla="*/ 88900 w 219075"/>
                    <a:gd name="connsiteY5" fmla="*/ 212725 h 219075"/>
                    <a:gd name="connsiteX6" fmla="*/ 19050 w 219075"/>
                    <a:gd name="connsiteY6" fmla="*/ 171450 h 219075"/>
                    <a:gd name="connsiteX7" fmla="*/ 0 w 219075"/>
                    <a:gd name="connsiteY7" fmla="*/ 1047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107950" y="0"/>
                      </a:moveTo>
                      <a:cubicBezTo>
                        <a:pt x="129381" y="2646"/>
                        <a:pt x="150813" y="5292"/>
                        <a:pt x="168275" y="19050"/>
                      </a:cubicBezTo>
                      <a:cubicBezTo>
                        <a:pt x="185737" y="32808"/>
                        <a:pt x="206375" y="59796"/>
                        <a:pt x="212725" y="82550"/>
                      </a:cubicBezTo>
                      <a:cubicBezTo>
                        <a:pt x="219075" y="105304"/>
                        <a:pt x="217488" y="134408"/>
                        <a:pt x="206375" y="155575"/>
                      </a:cubicBezTo>
                      <a:cubicBezTo>
                        <a:pt x="195263" y="176742"/>
                        <a:pt x="165629" y="200025"/>
                        <a:pt x="146050" y="209550"/>
                      </a:cubicBezTo>
                      <a:cubicBezTo>
                        <a:pt x="126471" y="219075"/>
                        <a:pt x="110067" y="219075"/>
                        <a:pt x="88900" y="212725"/>
                      </a:cubicBezTo>
                      <a:cubicBezTo>
                        <a:pt x="67733" y="206375"/>
                        <a:pt x="33867" y="189442"/>
                        <a:pt x="19050" y="171450"/>
                      </a:cubicBezTo>
                      <a:cubicBezTo>
                        <a:pt x="4233" y="153458"/>
                        <a:pt x="2116" y="129116"/>
                        <a:pt x="0" y="1047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cxnSp>
            <p:nvCxnSpPr>
              <p:cNvPr id="63" name="Gerade Verbindung mit Pfeil 62"/>
              <p:cNvCxnSpPr/>
              <p:nvPr/>
            </p:nvCxnSpPr>
            <p:spPr>
              <a:xfrm>
                <a:off x="3357555" y="4643262"/>
                <a:ext cx="1714512" cy="1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848" name="Textfeld 63"/>
              <p:cNvSpPr txBox="1">
                <a:spLocks noChangeArrowheads="1"/>
              </p:cNvSpPr>
              <p:nvPr/>
            </p:nvSpPr>
            <p:spPr bwMode="auto">
              <a:xfrm>
                <a:off x="3286116" y="4357694"/>
                <a:ext cx="1857388" cy="36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200"/>
                  <a:t>schlechteres Risiko</a:t>
                </a:r>
              </a:p>
            </p:txBody>
          </p:sp>
        </p:grpSp>
        <p:sp>
          <p:nvSpPr>
            <p:cNvPr id="34841" name="Textfeld 72"/>
            <p:cNvSpPr txBox="1">
              <a:spLocks noChangeArrowheads="1"/>
            </p:cNvSpPr>
            <p:nvPr/>
          </p:nvSpPr>
          <p:spPr bwMode="auto">
            <a:xfrm>
              <a:off x="2357422" y="3786190"/>
              <a:ext cx="3286148" cy="76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50" dirty="0"/>
                <a:t>verringert zugleich Möglichkeit, sich von diesen Kunden zu trennen, wenn nicht rechtzeitig erkannt</a:t>
              </a:r>
            </a:p>
          </p:txBody>
        </p:sp>
      </p:grpSp>
      <p:sp>
        <p:nvSpPr>
          <p:cNvPr id="75" name="Ellipse 74"/>
          <p:cNvSpPr/>
          <p:nvPr/>
        </p:nvSpPr>
        <p:spPr>
          <a:xfrm>
            <a:off x="6072188" y="2250282"/>
            <a:ext cx="160735" cy="160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77" name="Freihandform 76"/>
          <p:cNvSpPr/>
          <p:nvPr/>
        </p:nvSpPr>
        <p:spPr>
          <a:xfrm>
            <a:off x="6150769" y="2040732"/>
            <a:ext cx="83344" cy="165497"/>
          </a:xfrm>
          <a:custGeom>
            <a:avLst/>
            <a:gdLst>
              <a:gd name="connsiteX0" fmla="*/ 0 w 111124"/>
              <a:gd name="connsiteY0" fmla="*/ 0 h 219869"/>
              <a:gd name="connsiteX1" fmla="*/ 76200 w 111124"/>
              <a:gd name="connsiteY1" fmla="*/ 33338 h 219869"/>
              <a:gd name="connsiteX2" fmla="*/ 109537 w 111124"/>
              <a:gd name="connsiteY2" fmla="*/ 109538 h 219869"/>
              <a:gd name="connsiteX3" fmla="*/ 85725 w 111124"/>
              <a:gd name="connsiteY3" fmla="*/ 180975 h 219869"/>
              <a:gd name="connsiteX4" fmla="*/ 19050 w 111124"/>
              <a:gd name="connsiteY4" fmla="*/ 214313 h 219869"/>
              <a:gd name="connsiteX5" fmla="*/ 0 w 111124"/>
              <a:gd name="connsiteY5" fmla="*/ 214313 h 2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24" h="219869">
                <a:moveTo>
                  <a:pt x="0" y="0"/>
                </a:moveTo>
                <a:cubicBezTo>
                  <a:pt x="28972" y="7541"/>
                  <a:pt x="57944" y="15082"/>
                  <a:pt x="76200" y="33338"/>
                </a:cubicBezTo>
                <a:cubicBezTo>
                  <a:pt x="94456" y="51594"/>
                  <a:pt x="107950" y="84932"/>
                  <a:pt x="109537" y="109538"/>
                </a:cubicBezTo>
                <a:cubicBezTo>
                  <a:pt x="111124" y="134144"/>
                  <a:pt x="100806" y="163513"/>
                  <a:pt x="85725" y="180975"/>
                </a:cubicBezTo>
                <a:cubicBezTo>
                  <a:pt x="70644" y="198437"/>
                  <a:pt x="33338" y="208757"/>
                  <a:pt x="19050" y="214313"/>
                </a:cubicBezTo>
                <a:cubicBezTo>
                  <a:pt x="4762" y="219869"/>
                  <a:pt x="2381" y="215900"/>
                  <a:pt x="0" y="21431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78" name="Bogen 77"/>
          <p:cNvSpPr/>
          <p:nvPr/>
        </p:nvSpPr>
        <p:spPr>
          <a:xfrm>
            <a:off x="6286500" y="1821657"/>
            <a:ext cx="160735" cy="160735"/>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79" name="Bogen 78"/>
          <p:cNvSpPr/>
          <p:nvPr/>
        </p:nvSpPr>
        <p:spPr>
          <a:xfrm>
            <a:off x="5643563" y="2250282"/>
            <a:ext cx="160735" cy="160735"/>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80" name="Freihandform 79"/>
          <p:cNvSpPr/>
          <p:nvPr/>
        </p:nvSpPr>
        <p:spPr>
          <a:xfrm>
            <a:off x="5750719" y="2035969"/>
            <a:ext cx="42863" cy="35719"/>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81" name="Freihandform 80"/>
          <p:cNvSpPr/>
          <p:nvPr/>
        </p:nvSpPr>
        <p:spPr>
          <a:xfrm>
            <a:off x="5750719" y="1821657"/>
            <a:ext cx="42863" cy="35719"/>
          </a:xfrm>
          <a:custGeom>
            <a:avLst/>
            <a:gdLst>
              <a:gd name="connsiteX0" fmla="*/ 0 w 85725"/>
              <a:gd name="connsiteY0" fmla="*/ 0 h 38100"/>
              <a:gd name="connsiteX1" fmla="*/ 85725 w 85725"/>
              <a:gd name="connsiteY1" fmla="*/ 38100 h 38100"/>
              <a:gd name="connsiteX0" fmla="*/ 0 w 85725"/>
              <a:gd name="connsiteY0" fmla="*/ 1051 h 39151"/>
              <a:gd name="connsiteX1" fmla="*/ 38088 w 85725"/>
              <a:gd name="connsiteY1" fmla="*/ 7408 h 39151"/>
              <a:gd name="connsiteX2" fmla="*/ 85725 w 85725"/>
              <a:gd name="connsiteY2" fmla="*/ 39151 h 39151"/>
              <a:gd name="connsiteX0" fmla="*/ 9790 w 57427"/>
              <a:gd name="connsiteY0" fmla="*/ 7408 h 39151"/>
              <a:gd name="connsiteX1" fmla="*/ 9790 w 57427"/>
              <a:gd name="connsiteY1" fmla="*/ 7408 h 39151"/>
              <a:gd name="connsiteX2" fmla="*/ 57427 w 57427"/>
              <a:gd name="connsiteY2" fmla="*/ 39151 h 39151"/>
            </a:gdLst>
            <a:ahLst/>
            <a:cxnLst>
              <a:cxn ang="0">
                <a:pos x="connsiteX0" y="connsiteY0"/>
              </a:cxn>
              <a:cxn ang="0">
                <a:pos x="connsiteX1" y="connsiteY1"/>
              </a:cxn>
              <a:cxn ang="0">
                <a:pos x="connsiteX2" y="connsiteY2"/>
              </a:cxn>
            </a:cxnLst>
            <a:rect l="l" t="t" r="r" b="b"/>
            <a:pathLst>
              <a:path w="57427" h="39151">
                <a:moveTo>
                  <a:pt x="9790" y="7408"/>
                </a:moveTo>
                <a:lnTo>
                  <a:pt x="9790" y="7408"/>
                </a:lnTo>
                <a:cubicBezTo>
                  <a:pt x="0" y="0"/>
                  <a:pt x="41023" y="25393"/>
                  <a:pt x="57427" y="39151"/>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grpSp>
        <p:nvGrpSpPr>
          <p:cNvPr id="51" name="Gruppieren 82"/>
          <p:cNvGrpSpPr>
            <a:grpSpLocks/>
          </p:cNvGrpSpPr>
          <p:nvPr/>
        </p:nvGrpSpPr>
        <p:grpSpPr bwMode="auto">
          <a:xfrm>
            <a:off x="3178969" y="1928812"/>
            <a:ext cx="2089547" cy="415498"/>
            <a:chOff x="2714612" y="2571744"/>
            <a:chExt cx="2786082" cy="553304"/>
          </a:xfrm>
        </p:grpSpPr>
        <p:sp>
          <p:nvSpPr>
            <p:cNvPr id="34838" name="Textfeld 81"/>
            <p:cNvSpPr txBox="1">
              <a:spLocks noChangeArrowheads="1"/>
            </p:cNvSpPr>
            <p:nvPr/>
          </p:nvSpPr>
          <p:spPr bwMode="auto">
            <a:xfrm>
              <a:off x="2714612" y="2571744"/>
              <a:ext cx="2786082" cy="55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50"/>
                <a:t>durch allgemein schlechtere Wirtschaftslage und Einzelfehler</a:t>
              </a:r>
            </a:p>
          </p:txBody>
        </p:sp>
        <p:cxnSp>
          <p:nvCxnSpPr>
            <p:cNvPr id="84" name="Gerade Verbindung mit Pfeil 83"/>
            <p:cNvCxnSpPr>
              <a:stCxn id="34838" idx="1"/>
              <a:endCxn id="34838" idx="3"/>
            </p:cNvCxnSpPr>
            <p:nvPr/>
          </p:nvCxnSpPr>
          <p:spPr>
            <a:xfrm>
              <a:off x="2714612" y="2848396"/>
              <a:ext cx="278608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34836" name="Foliennummernplatzhalter 84"/>
          <p:cNvSpPr>
            <a:spLocks noGrp="1"/>
          </p:cNvSpPr>
          <p:nvPr>
            <p:ph type="sldNum" sz="quarter" idx="4294967295"/>
          </p:nvPr>
        </p:nvSpPr>
        <p:spPr bwMode="auto">
          <a:xfrm>
            <a:off x="8515350" y="4745792"/>
            <a:ext cx="326308"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E37661EC-E422-4377-B039-9296C249F288}" type="slidenum">
              <a:rPr lang="de-DE" altLang="de-DE" sz="900">
                <a:solidFill>
                  <a:srgbClr val="898989"/>
                </a:solidFill>
              </a:rPr>
              <a:pPr>
                <a:spcBef>
                  <a:spcPct val="0"/>
                </a:spcBef>
                <a:buFontTx/>
                <a:buNone/>
              </a:pPr>
              <a:t>40</a:t>
            </a:fld>
            <a:endParaRPr lang="de-DE" altLang="de-DE" sz="900" dirty="0">
              <a:solidFill>
                <a:srgbClr val="898989"/>
              </a:solidFill>
            </a:endParaRPr>
          </a:p>
        </p:txBody>
      </p:sp>
      <p:sp>
        <p:nvSpPr>
          <p:cNvPr id="82" name="Fußzeilenplatzhalter 3"/>
          <p:cNvSpPr>
            <a:spLocks noGrp="1"/>
          </p:cNvSpPr>
          <p:nvPr>
            <p:ph type="ftr" sz="quarter" idx="10"/>
          </p:nvPr>
        </p:nvSpPr>
        <p:spPr>
          <a:xfrm>
            <a:off x="3036094" y="4876799"/>
            <a:ext cx="3086100" cy="273844"/>
          </a:xfrm>
        </p:spPr>
        <p:txBody>
          <a:bodyPr/>
          <a:lstStyle/>
          <a:p>
            <a:r>
              <a:rPr lang="de-DE" dirty="0"/>
              <a:t>© Anselm Dohle-Beltinger 2020</a:t>
            </a:r>
          </a:p>
        </p:txBody>
      </p:sp>
      <p:sp>
        <p:nvSpPr>
          <p:cNvPr id="2" name="Textfeld 1"/>
          <p:cNvSpPr txBox="1"/>
          <p:nvPr/>
        </p:nvSpPr>
        <p:spPr>
          <a:xfrm>
            <a:off x="818535" y="1135626"/>
            <a:ext cx="7293077" cy="553998"/>
          </a:xfrm>
          <a:prstGeom prst="rect">
            <a:avLst/>
          </a:prstGeom>
          <a:noFill/>
        </p:spPr>
        <p:txBody>
          <a:bodyPr wrap="square" lIns="0" tIns="0" rIns="0" bIns="0" rtlCol="0">
            <a:spAutoFit/>
          </a:bodyPr>
          <a:lstStyle/>
          <a:p>
            <a:r>
              <a:rPr lang="de-DE" sz="1800" dirty="0">
                <a:solidFill>
                  <a:srgbClr val="FF0000"/>
                </a:solidFill>
                <a:latin typeface="Arial" panose="020B0604020202020204" pitchFamily="34" charset="0"/>
                <a:cs typeface="Arial" panose="020B0604020202020204" pitchFamily="34" charset="0"/>
              </a:rPr>
              <a:t>Dieses Szenario findet aktuell in allen Banken statt; deshalb Frage nach einer neuen Bankenkrise</a:t>
            </a:r>
          </a:p>
        </p:txBody>
      </p:sp>
      <p:sp>
        <p:nvSpPr>
          <p:cNvPr id="83" name="Textfeld 82">
            <a:extLst>
              <a:ext uri="{FF2B5EF4-FFF2-40B4-BE49-F238E27FC236}">
                <a16:creationId xmlns:a16="http://schemas.microsoft.com/office/drawing/2014/main" id="{0D491D97-D671-4826-8DE7-A54AA38047F3}"/>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3206223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strips(downRight)">
                                      <p:cBhvr>
                                        <p:cTn id="7" dur="500"/>
                                        <p:tgtEl>
                                          <p:spTgt spid="51"/>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ppt_x"/>
                                          </p:val>
                                        </p:tav>
                                        <p:tav tm="100000">
                                          <p:val>
                                            <p:strVal val="#ppt_x"/>
                                          </p:val>
                                        </p:tav>
                                      </p:tavLst>
                                    </p:anim>
                                    <p:anim calcmode="lin" valueType="num">
                                      <p:cBhvr additive="base">
                                        <p:cTn id="12" dur="500" fill="hold"/>
                                        <p:tgtEl>
                                          <p:spTgt spid="7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linds(horizontal)">
                                      <p:cBhvr>
                                        <p:cTn id="40" dur="500"/>
                                        <p:tgtEl>
                                          <p:spTgt spid="3">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lernen wir daraus für uns?</a:t>
            </a:r>
          </a:p>
        </p:txBody>
      </p:sp>
      <p:sp>
        <p:nvSpPr>
          <p:cNvPr id="3" name="Inhaltsplatzhalter 2"/>
          <p:cNvSpPr>
            <a:spLocks noGrp="1"/>
          </p:cNvSpPr>
          <p:nvPr>
            <p:ph idx="1"/>
          </p:nvPr>
        </p:nvSpPr>
        <p:spPr/>
        <p:txBody>
          <a:bodyPr/>
          <a:lstStyle/>
          <a:p>
            <a:r>
              <a:rPr lang="de-DE" dirty="0"/>
              <a:t>In konjunkturellen Schwächeperioden ist es selbst für gute Unternehmen manchmal schwierig, Kredit zu bekommen, da die Banken knapp mit ihrem Eigenkapital kalkulieren müssen</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41</a:t>
            </a:fld>
            <a:endParaRPr lang="de-DE"/>
          </a:p>
        </p:txBody>
      </p:sp>
      <p:sp>
        <p:nvSpPr>
          <p:cNvPr id="6" name="Textfeld 5">
            <a:extLst>
              <a:ext uri="{FF2B5EF4-FFF2-40B4-BE49-F238E27FC236}">
                <a16:creationId xmlns:a16="http://schemas.microsoft.com/office/drawing/2014/main" id="{2BE6067E-F38A-4E59-AEB7-DC5AEA3A9173}"/>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533361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pPr marL="385763" indent="-385763">
              <a:buFont typeface="+mj-lt"/>
              <a:buAutoNum type="arabicPeriod" startAt="4"/>
              <a:defRPr/>
            </a:pPr>
            <a:r>
              <a:rPr lang="de-DE" dirty="0" err="1">
                <a:solidFill>
                  <a:srgbClr val="FF0000"/>
                </a:solidFill>
              </a:rPr>
              <a:t>Klumpenrisiko</a:t>
            </a:r>
            <a:endParaRPr lang="de-DE" dirty="0">
              <a:solidFill>
                <a:srgbClr val="FF0000"/>
              </a:solidFill>
            </a:endParaRPr>
          </a:p>
        </p:txBody>
      </p:sp>
      <p:sp>
        <p:nvSpPr>
          <p:cNvPr id="3" name="Inhaltsplatzhalter 2"/>
          <p:cNvSpPr>
            <a:spLocks noGrp="1"/>
          </p:cNvSpPr>
          <p:nvPr>
            <p:ph idx="1"/>
          </p:nvPr>
        </p:nvSpPr>
        <p:spPr>
          <a:xfrm>
            <a:off x="464574" y="1157748"/>
            <a:ext cx="8236974" cy="3771440"/>
          </a:xfrm>
        </p:spPr>
        <p:txBody>
          <a:bodyPr>
            <a:normAutofit fontScale="77500" lnSpcReduction="20000"/>
          </a:bodyPr>
          <a:lstStyle/>
          <a:p>
            <a:pPr marL="300037" lvl="1" indent="0">
              <a:lnSpc>
                <a:spcPct val="120000"/>
              </a:lnSpc>
              <a:buNone/>
              <a:defRPr/>
            </a:pPr>
            <a:r>
              <a:rPr lang="de-DE" dirty="0"/>
              <a:t>Wenn mehrere Kreditnehmer oder Sicherheitengeber ein gemeinsames Merkmal aufweisen</a:t>
            </a:r>
          </a:p>
          <a:p>
            <a:pPr marL="719138" lvl="1" indent="-385763">
              <a:lnSpc>
                <a:spcPct val="120000"/>
              </a:lnSpc>
              <a:buFont typeface="Arial" charset="0"/>
              <a:buChar char="•"/>
              <a:defRPr/>
            </a:pPr>
            <a:r>
              <a:rPr lang="de-DE" dirty="0"/>
              <a:t>gleiche Branche (Einzelereignis kann die Bonität all dieser  Unternehmen gleichzeitig herabsetzen; z.B. Ölpest und Tourismus)</a:t>
            </a:r>
          </a:p>
          <a:p>
            <a:pPr marL="719138" lvl="1" indent="-385763">
              <a:lnSpc>
                <a:spcPct val="120000"/>
              </a:lnSpc>
              <a:buFont typeface="Arial" charset="0"/>
              <a:buChar char="•"/>
              <a:defRPr/>
            </a:pPr>
            <a:r>
              <a:rPr lang="de-DE" dirty="0"/>
              <a:t>gleiches Land (private Haushalte (</a:t>
            </a:r>
            <a:r>
              <a:rPr lang="de-DE" dirty="0" err="1"/>
              <a:t>Hh</a:t>
            </a:r>
            <a:r>
              <a:rPr lang="de-DE" dirty="0"/>
              <a:t>), Unternehmen (U) und öffentliche Hand (St) sind von gleichartigen Risiken bedroht, da die Wirtschaftsleistung der selben Volkswirtschaft für die Zahlung von Zins und Tilgung herhalten muss; höhere Steuern für Staatsschuldenfinanzierung mindern z.B. Konsum der </a:t>
            </a:r>
            <a:r>
              <a:rPr lang="de-DE" dirty="0" err="1"/>
              <a:t>Hh</a:t>
            </a:r>
            <a:r>
              <a:rPr lang="de-DE" dirty="0"/>
              <a:t> und damit auch Gewinnerwartungen den U</a:t>
            </a:r>
            <a:br>
              <a:rPr lang="de-DE" dirty="0"/>
            </a:br>
            <a:r>
              <a:rPr lang="de-DE" dirty="0"/>
              <a:t>hinzu kommen Risikofaktoren, wie z.B. ein Banken-Moratorium, d.h. die vorübergehende Einstellung der Zahlungen, die alle Sektoren beträfe)</a:t>
            </a:r>
          </a:p>
          <a:p>
            <a:pPr marL="719138" lvl="1" indent="-385763">
              <a:lnSpc>
                <a:spcPct val="120000"/>
              </a:lnSpc>
              <a:buFont typeface="Arial" charset="0"/>
              <a:buChar char="•"/>
              <a:defRPr/>
            </a:pPr>
            <a:r>
              <a:rPr lang="de-DE" dirty="0"/>
              <a:t>gleiche Sicherheit (z.B. viele Eigentumswohnungen im selben Haus; Negativpresse für Stadtviertel)</a:t>
            </a:r>
          </a:p>
          <a:p>
            <a:pPr marL="719138" lvl="1" indent="-385763">
              <a:lnSpc>
                <a:spcPct val="120000"/>
              </a:lnSpc>
              <a:buFont typeface="Arial" charset="0"/>
              <a:buChar char="•"/>
              <a:defRPr/>
            </a:pPr>
            <a:r>
              <a:rPr lang="de-DE" dirty="0"/>
              <a:t>gleicher Arbeitgeber (für Konsumentenkredite und Baufinanzierungen)</a:t>
            </a:r>
          </a:p>
        </p:txBody>
      </p:sp>
      <p:sp>
        <p:nvSpPr>
          <p:cNvPr id="36869" name="Foliennummernplatzhalter 4"/>
          <p:cNvSpPr>
            <a:spLocks noGrp="1"/>
          </p:cNvSpPr>
          <p:nvPr>
            <p:ph type="sldNum" sz="quarter" idx="4294967295"/>
          </p:nvPr>
        </p:nvSpPr>
        <p:spPr bwMode="auto">
          <a:xfrm>
            <a:off x="8515350" y="4767264"/>
            <a:ext cx="306029"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24940B05-8EF6-4BDD-B1C1-2E12673CD2DE}" type="slidenum">
              <a:rPr lang="de-DE" altLang="de-DE" sz="900">
                <a:solidFill>
                  <a:srgbClr val="898989"/>
                </a:solidFill>
              </a:rPr>
              <a:pPr>
                <a:spcBef>
                  <a:spcPct val="0"/>
                </a:spcBef>
                <a:buFontTx/>
                <a:buNone/>
              </a:pPr>
              <a:t>42</a:t>
            </a:fld>
            <a:endParaRPr lang="de-DE" altLang="de-DE" sz="900" dirty="0">
              <a:solidFill>
                <a:srgbClr val="898989"/>
              </a:solidFill>
            </a:endParaRPr>
          </a:p>
        </p:txBody>
      </p:sp>
      <p:sp>
        <p:nvSpPr>
          <p:cNvPr id="6"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Tree>
    <p:extLst>
      <p:ext uri="{BB962C8B-B14F-4D97-AF65-F5344CB8AC3E}">
        <p14:creationId xmlns:p14="http://schemas.microsoft.com/office/powerpoint/2010/main" val="978151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a:t>
            </a:r>
            <a:r>
              <a:rPr lang="de-DE" dirty="0" err="1"/>
              <a:t>Klumpenrisiko</a:t>
            </a:r>
            <a:endParaRPr lang="de-DE" dirty="0"/>
          </a:p>
        </p:txBody>
      </p:sp>
      <p:sp>
        <p:nvSpPr>
          <p:cNvPr id="3" name="Inhaltsplatzhalter 2"/>
          <p:cNvSpPr>
            <a:spLocks noGrp="1"/>
          </p:cNvSpPr>
          <p:nvPr>
            <p:ph idx="1"/>
          </p:nvPr>
        </p:nvSpPr>
        <p:spPr>
          <a:xfrm>
            <a:off x="628650" y="1369218"/>
            <a:ext cx="7886700" cy="3578865"/>
          </a:xfrm>
        </p:spPr>
        <p:txBody>
          <a:bodyPr>
            <a:normAutofit fontScale="77500" lnSpcReduction="20000"/>
          </a:bodyPr>
          <a:lstStyle/>
          <a:p>
            <a:pPr marL="0" indent="0">
              <a:lnSpc>
                <a:spcPct val="120000"/>
              </a:lnSpc>
              <a:buNone/>
              <a:defRPr/>
            </a:pPr>
            <a:r>
              <a:rPr lang="de-DE" dirty="0"/>
              <a:t>Wird es nicht erkannt und nicht vorab ein erträglicher Maximalbetrag gefunden, so droht bei Risikorealisierung erheblicher Schaden</a:t>
            </a:r>
          </a:p>
          <a:p>
            <a:pPr marL="268288" lvl="1" indent="-268288">
              <a:lnSpc>
                <a:spcPct val="120000"/>
              </a:lnSpc>
              <a:buFont typeface="Arial" charset="0"/>
              <a:buChar char="•"/>
              <a:defRPr/>
            </a:pPr>
            <a:r>
              <a:rPr lang="de-DE" dirty="0"/>
              <a:t>Beispiele: Die Kreditausfallversicherungen (CDS – </a:t>
            </a:r>
            <a:r>
              <a:rPr lang="de-DE" dirty="0" err="1"/>
              <a:t>Credit</a:t>
            </a:r>
            <a:r>
              <a:rPr lang="de-DE" dirty="0"/>
              <a:t> Default Swap) für die amerikanischen </a:t>
            </a:r>
            <a:r>
              <a:rPr lang="de-DE" dirty="0" err="1"/>
              <a:t>Subprime</a:t>
            </a:r>
            <a:r>
              <a:rPr lang="de-DE" dirty="0"/>
              <a:t>-Kredite kamen überwiegend vom Londoner Büro der Versicherung AIG, die ohne US-Staatsbürgschaft pleite gegangen wäre. </a:t>
            </a:r>
            <a:br>
              <a:rPr lang="de-DE" dirty="0"/>
            </a:br>
            <a:r>
              <a:rPr lang="de-DE" dirty="0"/>
              <a:t>Ohne Staatseingriffe in allen Industrieländern wären die Banken z.T. insolvent gewesen und eine der größten Lebensversicherungsgesellschaften der Welt hätte auf die Policen nicht mehr leisten können.</a:t>
            </a:r>
          </a:p>
          <a:p>
            <a:pPr marL="268288" lvl="1" indent="-268288">
              <a:lnSpc>
                <a:spcPct val="120000"/>
              </a:lnSpc>
              <a:buFont typeface="Arial" charset="0"/>
              <a:buChar char="•"/>
              <a:defRPr/>
            </a:pPr>
            <a:r>
              <a:rPr lang="de-DE" dirty="0"/>
              <a:t>1993 wurde die Immobilienhausse in den neuen Bundesländern nach der Pleite von Jürgen Schneider schlagartig beendet, weil die Banken sahen, dass sie Bauträgern in großem Maße Hoffnungswerte statt Sachwerte finanziert hatten. In der Folge hatten viele Bauträger auch im Westen große Finanzierungsprobleme</a:t>
            </a:r>
          </a:p>
          <a:p>
            <a:endParaRPr lang="de-DE" dirty="0"/>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43</a:t>
            </a:fld>
            <a:endParaRPr lang="de-DE"/>
          </a:p>
        </p:txBody>
      </p:sp>
    </p:spTree>
    <p:extLst>
      <p:ext uri="{BB962C8B-B14F-4D97-AF65-F5344CB8AC3E}">
        <p14:creationId xmlns:p14="http://schemas.microsoft.com/office/powerpoint/2010/main" val="2688664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a:t>
            </a:r>
            <a:r>
              <a:rPr lang="de-DE" dirty="0" err="1"/>
              <a:t>Klumpenrisiko</a:t>
            </a:r>
            <a:endParaRPr lang="de-DE" dirty="0"/>
          </a:p>
        </p:txBody>
      </p:sp>
      <p:sp>
        <p:nvSpPr>
          <p:cNvPr id="3" name="Inhaltsplatzhalter 2"/>
          <p:cNvSpPr>
            <a:spLocks noGrp="1"/>
          </p:cNvSpPr>
          <p:nvPr>
            <p:ph idx="1"/>
          </p:nvPr>
        </p:nvSpPr>
        <p:spPr/>
        <p:txBody>
          <a:bodyPr/>
          <a:lstStyle/>
          <a:p>
            <a:pPr marL="0" indent="0">
              <a:buNone/>
            </a:pPr>
            <a:r>
              <a:rPr lang="de-DE" dirty="0"/>
              <a:t>Wirkungsweise</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44</a:t>
            </a:fld>
            <a:endParaRPr lang="de-DE"/>
          </a:p>
        </p:txBody>
      </p:sp>
      <p:grpSp>
        <p:nvGrpSpPr>
          <p:cNvPr id="6" name="Gruppieren 11"/>
          <p:cNvGrpSpPr>
            <a:grpSpLocks/>
          </p:cNvGrpSpPr>
          <p:nvPr/>
        </p:nvGrpSpPr>
        <p:grpSpPr bwMode="auto">
          <a:xfrm>
            <a:off x="1288938" y="1932655"/>
            <a:ext cx="1017985" cy="589360"/>
            <a:chOff x="1000100" y="3714752"/>
            <a:chExt cx="1357322" cy="785818"/>
          </a:xfrm>
        </p:grpSpPr>
        <p:sp>
          <p:nvSpPr>
            <p:cNvPr id="7" name="Ellipse 6"/>
            <p:cNvSpPr/>
            <p:nvPr/>
          </p:nvSpPr>
          <p:spPr>
            <a:xfrm>
              <a:off x="1000100"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8" name="Ellipse 7"/>
            <p:cNvSpPr/>
            <p:nvPr/>
          </p:nvSpPr>
          <p:spPr>
            <a:xfrm>
              <a:off x="1285852"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9" name="Ellipse 8"/>
            <p:cNvSpPr/>
            <p:nvPr/>
          </p:nvSpPr>
          <p:spPr>
            <a:xfrm>
              <a:off x="1571604"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0" name="Ellipse 9"/>
            <p:cNvSpPr/>
            <p:nvPr/>
          </p:nvSpPr>
          <p:spPr>
            <a:xfrm>
              <a:off x="1857356"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1" name="Ellipse 10"/>
            <p:cNvSpPr/>
            <p:nvPr/>
          </p:nvSpPr>
          <p:spPr>
            <a:xfrm>
              <a:off x="2143108"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2" name="Ellipse 11"/>
            <p:cNvSpPr/>
            <p:nvPr/>
          </p:nvSpPr>
          <p:spPr>
            <a:xfrm>
              <a:off x="1000100"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3" name="Ellipse 12"/>
            <p:cNvSpPr/>
            <p:nvPr/>
          </p:nvSpPr>
          <p:spPr>
            <a:xfrm>
              <a:off x="1285852"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4" name="Ellipse 13"/>
            <p:cNvSpPr/>
            <p:nvPr/>
          </p:nvSpPr>
          <p:spPr>
            <a:xfrm>
              <a:off x="2143108"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5" name="Ellipse 14"/>
            <p:cNvSpPr/>
            <p:nvPr/>
          </p:nvSpPr>
          <p:spPr>
            <a:xfrm>
              <a:off x="1857356"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6" name="Ellipse 15"/>
            <p:cNvSpPr/>
            <p:nvPr/>
          </p:nvSpPr>
          <p:spPr>
            <a:xfrm>
              <a:off x="1571604"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7" name="Ellipse 16"/>
            <p:cNvSpPr/>
            <p:nvPr/>
          </p:nvSpPr>
          <p:spPr>
            <a:xfrm>
              <a:off x="1000100"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8" name="Ellipse 17"/>
            <p:cNvSpPr/>
            <p:nvPr/>
          </p:nvSpPr>
          <p:spPr>
            <a:xfrm>
              <a:off x="1285852"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19" name="Ellipse 18"/>
            <p:cNvSpPr/>
            <p:nvPr/>
          </p:nvSpPr>
          <p:spPr>
            <a:xfrm>
              <a:off x="1571604"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0" name="Ellipse 19"/>
            <p:cNvSpPr/>
            <p:nvPr/>
          </p:nvSpPr>
          <p:spPr>
            <a:xfrm>
              <a:off x="1857356"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1" name="Ellipse 20"/>
            <p:cNvSpPr/>
            <p:nvPr/>
          </p:nvSpPr>
          <p:spPr>
            <a:xfrm>
              <a:off x="2143108"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grpSp>
        <p:nvGrpSpPr>
          <p:cNvPr id="22" name="Gruppieren 11"/>
          <p:cNvGrpSpPr>
            <a:grpSpLocks/>
          </p:cNvGrpSpPr>
          <p:nvPr/>
        </p:nvGrpSpPr>
        <p:grpSpPr bwMode="auto">
          <a:xfrm>
            <a:off x="3864519" y="1935777"/>
            <a:ext cx="1017985" cy="589360"/>
            <a:chOff x="1000100" y="3714752"/>
            <a:chExt cx="1357322" cy="785818"/>
          </a:xfrm>
        </p:grpSpPr>
        <p:sp>
          <p:nvSpPr>
            <p:cNvPr id="23" name="Ellipse 22"/>
            <p:cNvSpPr/>
            <p:nvPr/>
          </p:nvSpPr>
          <p:spPr>
            <a:xfrm>
              <a:off x="1000100"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4" name="Ellipse 23"/>
            <p:cNvSpPr/>
            <p:nvPr/>
          </p:nvSpPr>
          <p:spPr>
            <a:xfrm>
              <a:off x="1285852"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5" name="Ellipse 24"/>
            <p:cNvSpPr/>
            <p:nvPr/>
          </p:nvSpPr>
          <p:spPr>
            <a:xfrm>
              <a:off x="1571604"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6" name="Ellipse 25"/>
            <p:cNvSpPr/>
            <p:nvPr/>
          </p:nvSpPr>
          <p:spPr>
            <a:xfrm>
              <a:off x="1857356"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7" name="Ellipse 26"/>
            <p:cNvSpPr/>
            <p:nvPr/>
          </p:nvSpPr>
          <p:spPr>
            <a:xfrm>
              <a:off x="2143108"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8" name="Ellipse 27"/>
            <p:cNvSpPr/>
            <p:nvPr/>
          </p:nvSpPr>
          <p:spPr>
            <a:xfrm>
              <a:off x="1000100"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29" name="Ellipse 28"/>
            <p:cNvSpPr/>
            <p:nvPr/>
          </p:nvSpPr>
          <p:spPr>
            <a:xfrm>
              <a:off x="1285852"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0" name="Ellipse 29"/>
            <p:cNvSpPr/>
            <p:nvPr/>
          </p:nvSpPr>
          <p:spPr>
            <a:xfrm>
              <a:off x="2143108"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1" name="Ellipse 30"/>
            <p:cNvSpPr/>
            <p:nvPr/>
          </p:nvSpPr>
          <p:spPr>
            <a:xfrm>
              <a:off x="1857356"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2" name="Ellipse 31"/>
            <p:cNvSpPr/>
            <p:nvPr/>
          </p:nvSpPr>
          <p:spPr>
            <a:xfrm>
              <a:off x="1571604"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3" name="Ellipse 32"/>
            <p:cNvSpPr/>
            <p:nvPr/>
          </p:nvSpPr>
          <p:spPr>
            <a:xfrm>
              <a:off x="1000100"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4" name="Ellipse 33"/>
            <p:cNvSpPr/>
            <p:nvPr/>
          </p:nvSpPr>
          <p:spPr>
            <a:xfrm>
              <a:off x="1285852"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5" name="Ellipse 34"/>
            <p:cNvSpPr/>
            <p:nvPr/>
          </p:nvSpPr>
          <p:spPr>
            <a:xfrm>
              <a:off x="1571604"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6" name="Ellipse 35"/>
            <p:cNvSpPr/>
            <p:nvPr/>
          </p:nvSpPr>
          <p:spPr>
            <a:xfrm>
              <a:off x="1857356"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37" name="Ellipse 36"/>
            <p:cNvSpPr/>
            <p:nvPr/>
          </p:nvSpPr>
          <p:spPr>
            <a:xfrm>
              <a:off x="2143108"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grpSp>
        <p:nvGrpSpPr>
          <p:cNvPr id="38" name="Gruppieren 11"/>
          <p:cNvGrpSpPr>
            <a:grpSpLocks/>
          </p:cNvGrpSpPr>
          <p:nvPr/>
        </p:nvGrpSpPr>
        <p:grpSpPr bwMode="auto">
          <a:xfrm>
            <a:off x="6338118" y="1936355"/>
            <a:ext cx="1017985" cy="589360"/>
            <a:chOff x="1000100" y="3714752"/>
            <a:chExt cx="1357322" cy="785818"/>
          </a:xfrm>
        </p:grpSpPr>
        <p:sp>
          <p:nvSpPr>
            <p:cNvPr id="39" name="Ellipse 38"/>
            <p:cNvSpPr/>
            <p:nvPr/>
          </p:nvSpPr>
          <p:spPr>
            <a:xfrm>
              <a:off x="1000100"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0" name="Ellipse 39"/>
            <p:cNvSpPr/>
            <p:nvPr/>
          </p:nvSpPr>
          <p:spPr>
            <a:xfrm>
              <a:off x="1285852"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1" name="Ellipse 40"/>
            <p:cNvSpPr/>
            <p:nvPr/>
          </p:nvSpPr>
          <p:spPr>
            <a:xfrm>
              <a:off x="1571604"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2" name="Ellipse 41"/>
            <p:cNvSpPr/>
            <p:nvPr/>
          </p:nvSpPr>
          <p:spPr>
            <a:xfrm>
              <a:off x="1857356"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3" name="Ellipse 42"/>
            <p:cNvSpPr/>
            <p:nvPr/>
          </p:nvSpPr>
          <p:spPr>
            <a:xfrm>
              <a:off x="2143108" y="3714752"/>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4" name="Ellipse 43"/>
            <p:cNvSpPr/>
            <p:nvPr/>
          </p:nvSpPr>
          <p:spPr>
            <a:xfrm>
              <a:off x="1000100"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5" name="Ellipse 44"/>
            <p:cNvSpPr/>
            <p:nvPr/>
          </p:nvSpPr>
          <p:spPr>
            <a:xfrm>
              <a:off x="1285852"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6" name="Ellipse 45"/>
            <p:cNvSpPr/>
            <p:nvPr/>
          </p:nvSpPr>
          <p:spPr>
            <a:xfrm>
              <a:off x="2143108"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7" name="Ellipse 46"/>
            <p:cNvSpPr/>
            <p:nvPr/>
          </p:nvSpPr>
          <p:spPr>
            <a:xfrm>
              <a:off x="1857356"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8" name="Ellipse 47"/>
            <p:cNvSpPr/>
            <p:nvPr/>
          </p:nvSpPr>
          <p:spPr>
            <a:xfrm>
              <a:off x="1571604" y="4000504"/>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9" name="Ellipse 48"/>
            <p:cNvSpPr/>
            <p:nvPr/>
          </p:nvSpPr>
          <p:spPr>
            <a:xfrm>
              <a:off x="1000100"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0" name="Ellipse 49"/>
            <p:cNvSpPr/>
            <p:nvPr/>
          </p:nvSpPr>
          <p:spPr>
            <a:xfrm>
              <a:off x="1285852"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1" name="Ellipse 50"/>
            <p:cNvSpPr/>
            <p:nvPr/>
          </p:nvSpPr>
          <p:spPr>
            <a:xfrm>
              <a:off x="1571604"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2" name="Ellipse 51"/>
            <p:cNvSpPr/>
            <p:nvPr/>
          </p:nvSpPr>
          <p:spPr>
            <a:xfrm>
              <a:off x="1857356"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53" name="Ellipse 52"/>
            <p:cNvSpPr/>
            <p:nvPr/>
          </p:nvSpPr>
          <p:spPr>
            <a:xfrm>
              <a:off x="2143108" y="4286256"/>
              <a:ext cx="214314" cy="214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sp>
        <p:nvSpPr>
          <p:cNvPr id="55" name="Bogen 54"/>
          <p:cNvSpPr/>
          <p:nvPr/>
        </p:nvSpPr>
        <p:spPr>
          <a:xfrm>
            <a:off x="1922797" y="1932655"/>
            <a:ext cx="169814" cy="160735"/>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6" name="Bogen 55"/>
          <p:cNvSpPr/>
          <p:nvPr/>
        </p:nvSpPr>
        <p:spPr>
          <a:xfrm>
            <a:off x="2217847" y="2154705"/>
            <a:ext cx="76351" cy="72034"/>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7" name="Bogen 56"/>
          <p:cNvSpPr/>
          <p:nvPr/>
        </p:nvSpPr>
        <p:spPr>
          <a:xfrm>
            <a:off x="4497856" y="1933090"/>
            <a:ext cx="169814" cy="160735"/>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8" name="Bogen 57"/>
          <p:cNvSpPr/>
          <p:nvPr/>
        </p:nvSpPr>
        <p:spPr>
          <a:xfrm>
            <a:off x="4792906" y="2155140"/>
            <a:ext cx="76351" cy="72034"/>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0" name="Bogen 59"/>
          <p:cNvSpPr/>
          <p:nvPr/>
        </p:nvSpPr>
        <p:spPr>
          <a:xfrm>
            <a:off x="6971853" y="1938801"/>
            <a:ext cx="169814" cy="160735"/>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1" name="Bogen 60"/>
          <p:cNvSpPr/>
          <p:nvPr/>
        </p:nvSpPr>
        <p:spPr>
          <a:xfrm>
            <a:off x="7275736" y="2163843"/>
            <a:ext cx="76351" cy="72034"/>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8" name="Freihandform 67"/>
          <p:cNvSpPr/>
          <p:nvPr/>
        </p:nvSpPr>
        <p:spPr>
          <a:xfrm>
            <a:off x="4077640" y="2356625"/>
            <a:ext cx="161925" cy="85753"/>
          </a:xfrm>
          <a:custGeom>
            <a:avLst/>
            <a:gdLst>
              <a:gd name="connsiteX0" fmla="*/ 0 w 161925"/>
              <a:gd name="connsiteY0" fmla="*/ 80973 h 85736"/>
              <a:gd name="connsiteX1" fmla="*/ 80963 w 161925"/>
              <a:gd name="connsiteY1" fmla="*/ 11 h 85736"/>
              <a:gd name="connsiteX2" fmla="*/ 161925 w 161925"/>
              <a:gd name="connsiteY2" fmla="*/ 85736 h 85736"/>
              <a:gd name="connsiteX0" fmla="*/ 0 w 161925"/>
              <a:gd name="connsiteY0" fmla="*/ 82174 h 86937"/>
              <a:gd name="connsiteX1" fmla="*/ 80963 w 161925"/>
              <a:gd name="connsiteY1" fmla="*/ 1212 h 86937"/>
              <a:gd name="connsiteX2" fmla="*/ 150097 w 161925"/>
              <a:gd name="connsiteY2" fmla="*/ 37166 h 86937"/>
              <a:gd name="connsiteX3" fmla="*/ 161925 w 161925"/>
              <a:gd name="connsiteY3" fmla="*/ 86937 h 86937"/>
              <a:gd name="connsiteX0" fmla="*/ 0 w 161925"/>
              <a:gd name="connsiteY0" fmla="*/ 80990 h 85753"/>
              <a:gd name="connsiteX1" fmla="*/ 19469 w 161925"/>
              <a:gd name="connsiteY1" fmla="*/ 30959 h 85753"/>
              <a:gd name="connsiteX2" fmla="*/ 80963 w 161925"/>
              <a:gd name="connsiteY2" fmla="*/ 28 h 85753"/>
              <a:gd name="connsiteX3" fmla="*/ 150097 w 161925"/>
              <a:gd name="connsiteY3" fmla="*/ 35982 h 85753"/>
              <a:gd name="connsiteX4" fmla="*/ 161925 w 161925"/>
              <a:gd name="connsiteY4" fmla="*/ 85753 h 85753"/>
              <a:gd name="connsiteX0" fmla="*/ 0 w 161925"/>
              <a:gd name="connsiteY0" fmla="*/ 80990 h 85753"/>
              <a:gd name="connsiteX1" fmla="*/ 19469 w 161925"/>
              <a:gd name="connsiteY1" fmla="*/ 30959 h 85753"/>
              <a:gd name="connsiteX2" fmla="*/ 80963 w 161925"/>
              <a:gd name="connsiteY2" fmla="*/ 28 h 85753"/>
              <a:gd name="connsiteX3" fmla="*/ 150097 w 161925"/>
              <a:gd name="connsiteY3" fmla="*/ 35982 h 85753"/>
              <a:gd name="connsiteX4" fmla="*/ 161925 w 161925"/>
              <a:gd name="connsiteY4" fmla="*/ 85753 h 85753"/>
              <a:gd name="connsiteX0" fmla="*/ 0 w 161925"/>
              <a:gd name="connsiteY0" fmla="*/ 80990 h 85753"/>
              <a:gd name="connsiteX1" fmla="*/ 19469 w 161925"/>
              <a:gd name="connsiteY1" fmla="*/ 30959 h 85753"/>
              <a:gd name="connsiteX2" fmla="*/ 80963 w 161925"/>
              <a:gd name="connsiteY2" fmla="*/ 28 h 85753"/>
              <a:gd name="connsiteX3" fmla="*/ 150097 w 161925"/>
              <a:gd name="connsiteY3" fmla="*/ 35982 h 85753"/>
              <a:gd name="connsiteX4" fmla="*/ 161925 w 161925"/>
              <a:gd name="connsiteY4" fmla="*/ 85753 h 85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85753">
                <a:moveTo>
                  <a:pt x="0" y="80990"/>
                </a:moveTo>
                <a:cubicBezTo>
                  <a:pt x="5757" y="74326"/>
                  <a:pt x="5975" y="44453"/>
                  <a:pt x="19469" y="30959"/>
                </a:cubicBezTo>
                <a:cubicBezTo>
                  <a:pt x="32963" y="17465"/>
                  <a:pt x="59192" y="-809"/>
                  <a:pt x="80963" y="28"/>
                </a:cubicBezTo>
                <a:cubicBezTo>
                  <a:pt x="102734" y="865"/>
                  <a:pt x="136603" y="21695"/>
                  <a:pt x="150097" y="35982"/>
                </a:cubicBezTo>
                <a:cubicBezTo>
                  <a:pt x="158566" y="52781"/>
                  <a:pt x="156186" y="78295"/>
                  <a:pt x="161925" y="8575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Freihandform 68"/>
          <p:cNvSpPr/>
          <p:nvPr/>
        </p:nvSpPr>
        <p:spPr>
          <a:xfrm>
            <a:off x="6550850" y="2355518"/>
            <a:ext cx="161925" cy="85753"/>
          </a:xfrm>
          <a:custGeom>
            <a:avLst/>
            <a:gdLst>
              <a:gd name="connsiteX0" fmla="*/ 0 w 161925"/>
              <a:gd name="connsiteY0" fmla="*/ 80973 h 85736"/>
              <a:gd name="connsiteX1" fmla="*/ 80963 w 161925"/>
              <a:gd name="connsiteY1" fmla="*/ 11 h 85736"/>
              <a:gd name="connsiteX2" fmla="*/ 161925 w 161925"/>
              <a:gd name="connsiteY2" fmla="*/ 85736 h 85736"/>
              <a:gd name="connsiteX0" fmla="*/ 0 w 161925"/>
              <a:gd name="connsiteY0" fmla="*/ 82174 h 86937"/>
              <a:gd name="connsiteX1" fmla="*/ 80963 w 161925"/>
              <a:gd name="connsiteY1" fmla="*/ 1212 h 86937"/>
              <a:gd name="connsiteX2" fmla="*/ 150097 w 161925"/>
              <a:gd name="connsiteY2" fmla="*/ 37166 h 86937"/>
              <a:gd name="connsiteX3" fmla="*/ 161925 w 161925"/>
              <a:gd name="connsiteY3" fmla="*/ 86937 h 86937"/>
              <a:gd name="connsiteX0" fmla="*/ 0 w 161925"/>
              <a:gd name="connsiteY0" fmla="*/ 80990 h 85753"/>
              <a:gd name="connsiteX1" fmla="*/ 19469 w 161925"/>
              <a:gd name="connsiteY1" fmla="*/ 30959 h 85753"/>
              <a:gd name="connsiteX2" fmla="*/ 80963 w 161925"/>
              <a:gd name="connsiteY2" fmla="*/ 28 h 85753"/>
              <a:gd name="connsiteX3" fmla="*/ 150097 w 161925"/>
              <a:gd name="connsiteY3" fmla="*/ 35982 h 85753"/>
              <a:gd name="connsiteX4" fmla="*/ 161925 w 161925"/>
              <a:gd name="connsiteY4" fmla="*/ 85753 h 85753"/>
              <a:gd name="connsiteX0" fmla="*/ 0 w 161925"/>
              <a:gd name="connsiteY0" fmla="*/ 80990 h 85753"/>
              <a:gd name="connsiteX1" fmla="*/ 19469 w 161925"/>
              <a:gd name="connsiteY1" fmla="*/ 30959 h 85753"/>
              <a:gd name="connsiteX2" fmla="*/ 80963 w 161925"/>
              <a:gd name="connsiteY2" fmla="*/ 28 h 85753"/>
              <a:gd name="connsiteX3" fmla="*/ 150097 w 161925"/>
              <a:gd name="connsiteY3" fmla="*/ 35982 h 85753"/>
              <a:gd name="connsiteX4" fmla="*/ 161925 w 161925"/>
              <a:gd name="connsiteY4" fmla="*/ 85753 h 85753"/>
              <a:gd name="connsiteX0" fmla="*/ 0 w 161925"/>
              <a:gd name="connsiteY0" fmla="*/ 80990 h 85753"/>
              <a:gd name="connsiteX1" fmla="*/ 19469 w 161925"/>
              <a:gd name="connsiteY1" fmla="*/ 30959 h 85753"/>
              <a:gd name="connsiteX2" fmla="*/ 80963 w 161925"/>
              <a:gd name="connsiteY2" fmla="*/ 28 h 85753"/>
              <a:gd name="connsiteX3" fmla="*/ 150097 w 161925"/>
              <a:gd name="connsiteY3" fmla="*/ 35982 h 85753"/>
              <a:gd name="connsiteX4" fmla="*/ 161925 w 161925"/>
              <a:gd name="connsiteY4" fmla="*/ 85753 h 85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85753">
                <a:moveTo>
                  <a:pt x="0" y="80990"/>
                </a:moveTo>
                <a:cubicBezTo>
                  <a:pt x="5757" y="74326"/>
                  <a:pt x="5975" y="44453"/>
                  <a:pt x="19469" y="30959"/>
                </a:cubicBezTo>
                <a:cubicBezTo>
                  <a:pt x="32963" y="17465"/>
                  <a:pt x="59192" y="-809"/>
                  <a:pt x="80963" y="28"/>
                </a:cubicBezTo>
                <a:cubicBezTo>
                  <a:pt x="102734" y="865"/>
                  <a:pt x="136603" y="21695"/>
                  <a:pt x="150097" y="35982"/>
                </a:cubicBezTo>
                <a:cubicBezTo>
                  <a:pt x="158566" y="52781"/>
                  <a:pt x="156186" y="78295"/>
                  <a:pt x="161925" y="8575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8" name="Gruppieren 97"/>
          <p:cNvGrpSpPr/>
          <p:nvPr/>
        </p:nvGrpSpPr>
        <p:grpSpPr>
          <a:xfrm>
            <a:off x="6328368" y="1938801"/>
            <a:ext cx="1030238" cy="590034"/>
            <a:chOff x="6341615" y="1860642"/>
            <a:chExt cx="1030238" cy="590034"/>
          </a:xfrm>
        </p:grpSpPr>
        <p:sp>
          <p:nvSpPr>
            <p:cNvPr id="62" name="Ellipse 61"/>
            <p:cNvSpPr/>
            <p:nvPr/>
          </p:nvSpPr>
          <p:spPr>
            <a:xfrm>
              <a:off x="6782679" y="2289941"/>
              <a:ext cx="160734" cy="1607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p:cNvSpPr/>
            <p:nvPr/>
          </p:nvSpPr>
          <p:spPr>
            <a:xfrm>
              <a:off x="6779990" y="2070771"/>
              <a:ext cx="160734" cy="1607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4"/>
            <p:cNvSpPr/>
            <p:nvPr/>
          </p:nvSpPr>
          <p:spPr>
            <a:xfrm>
              <a:off x="7211119" y="2289385"/>
              <a:ext cx="160734" cy="1607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p:cNvSpPr/>
            <p:nvPr/>
          </p:nvSpPr>
          <p:spPr>
            <a:xfrm>
              <a:off x="6351365" y="2289386"/>
              <a:ext cx="160734" cy="1607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Bogen 69"/>
            <p:cNvSpPr/>
            <p:nvPr/>
          </p:nvSpPr>
          <p:spPr>
            <a:xfrm>
              <a:off x="6341615" y="1860642"/>
              <a:ext cx="169814" cy="160735"/>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71" name="Textfeld 70"/>
          <p:cNvSpPr txBox="1"/>
          <p:nvPr/>
        </p:nvSpPr>
        <p:spPr>
          <a:xfrm>
            <a:off x="940527" y="3039740"/>
            <a:ext cx="1504436" cy="246221"/>
          </a:xfrm>
          <a:prstGeom prst="rect">
            <a:avLst/>
          </a:prstGeom>
          <a:noFill/>
        </p:spPr>
        <p:txBody>
          <a:bodyPr wrap="square" lIns="0" tIns="0" rIns="0" bIns="0" rtlCol="0">
            <a:spAutoFit/>
          </a:bodyPr>
          <a:lstStyle/>
          <a:p>
            <a:r>
              <a:rPr lang="de-DE" sz="1600" dirty="0">
                <a:latin typeface="Arial" panose="020B0604020202020204" pitchFamily="34" charset="0"/>
                <a:cs typeface="Arial" panose="020B0604020202020204" pitchFamily="34" charset="0"/>
              </a:rPr>
              <a:t>Originalbestand</a:t>
            </a:r>
          </a:p>
        </p:txBody>
      </p:sp>
      <p:sp>
        <p:nvSpPr>
          <p:cNvPr id="72" name="Textfeld 71"/>
          <p:cNvSpPr txBox="1"/>
          <p:nvPr/>
        </p:nvSpPr>
        <p:spPr>
          <a:xfrm>
            <a:off x="3382632" y="3043288"/>
            <a:ext cx="2049863" cy="984885"/>
          </a:xfrm>
          <a:prstGeom prst="rect">
            <a:avLst/>
          </a:prstGeom>
          <a:noFill/>
        </p:spPr>
        <p:txBody>
          <a:bodyPr wrap="square" lIns="0" tIns="0" rIns="0" bIns="0" rtlCol="0">
            <a:spAutoFit/>
          </a:bodyPr>
          <a:lstStyle/>
          <a:p>
            <a:pPr algn="ctr"/>
            <a:r>
              <a:rPr lang="de-DE" sz="1600" dirty="0">
                <a:latin typeface="Arial" panose="020B0604020202020204" pitchFamily="34" charset="0"/>
                <a:cs typeface="Arial" panose="020B0604020202020204" pitchFamily="34" charset="0"/>
              </a:rPr>
              <a:t>Risikoauslöser</a:t>
            </a:r>
          </a:p>
          <a:p>
            <a:pPr algn="ctr"/>
            <a:r>
              <a:rPr lang="de-DE" sz="1600" dirty="0">
                <a:latin typeface="Arial" panose="020B0604020202020204" pitchFamily="34" charset="0"/>
                <a:cs typeface="Arial" panose="020B0604020202020204" pitchFamily="34" charset="0"/>
              </a:rPr>
              <a:t>z.B. Forderungsausfall Unternehmen und Insolvenzrisiko</a:t>
            </a:r>
          </a:p>
        </p:txBody>
      </p:sp>
      <p:cxnSp>
        <p:nvCxnSpPr>
          <p:cNvPr id="74" name="Gerade Verbindung mit Pfeil 73"/>
          <p:cNvCxnSpPr>
            <a:endCxn id="34" idx="4"/>
          </p:cNvCxnSpPr>
          <p:nvPr/>
        </p:nvCxnSpPr>
        <p:spPr>
          <a:xfrm flipV="1">
            <a:off x="4158602" y="2525137"/>
            <a:ext cx="597" cy="5181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a:off x="6296307" y="3038485"/>
            <a:ext cx="1851869" cy="738664"/>
          </a:xfrm>
          <a:prstGeom prst="rect">
            <a:avLst/>
          </a:prstGeom>
          <a:noFill/>
        </p:spPr>
        <p:txBody>
          <a:bodyPr wrap="square" lIns="0" tIns="0" rIns="0" bIns="0" rtlCol="0">
            <a:spAutoFit/>
          </a:bodyPr>
          <a:lstStyle/>
          <a:p>
            <a:r>
              <a:rPr lang="de-DE" sz="1600" dirty="0">
                <a:latin typeface="Arial" panose="020B0604020202020204" pitchFamily="34" charset="0"/>
                <a:cs typeface="Arial" panose="020B0604020202020204" pitchFamily="34" charset="0"/>
              </a:rPr>
              <a:t>Folgerisiken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z.B. Arbeitslosigkeit, </a:t>
            </a:r>
            <a:r>
              <a:rPr lang="de-DE" sz="1600" dirty="0" err="1">
                <a:latin typeface="Arial" panose="020B0604020202020204" pitchFamily="34" charset="0"/>
                <a:cs typeface="Arial" panose="020B0604020202020204" pitchFamily="34" charset="0"/>
              </a:rPr>
              <a:t>Offshoring</a:t>
            </a:r>
            <a:endParaRPr lang="de-DE" sz="1600" dirty="0">
              <a:latin typeface="Arial" panose="020B0604020202020204" pitchFamily="34" charset="0"/>
              <a:cs typeface="Arial" panose="020B0604020202020204" pitchFamily="34" charset="0"/>
            </a:endParaRPr>
          </a:p>
        </p:txBody>
      </p:sp>
      <p:grpSp>
        <p:nvGrpSpPr>
          <p:cNvPr id="99" name="Gruppieren 98"/>
          <p:cNvGrpSpPr/>
          <p:nvPr/>
        </p:nvGrpSpPr>
        <p:grpSpPr>
          <a:xfrm>
            <a:off x="6638531" y="2229320"/>
            <a:ext cx="647699" cy="227684"/>
            <a:chOff x="6641284" y="2146967"/>
            <a:chExt cx="647699" cy="227684"/>
          </a:xfrm>
        </p:grpSpPr>
        <p:cxnSp>
          <p:nvCxnSpPr>
            <p:cNvPr id="87" name="Gerade Verbindung mit Pfeil 86"/>
            <p:cNvCxnSpPr/>
            <p:nvPr/>
          </p:nvCxnSpPr>
          <p:spPr>
            <a:xfrm flipV="1">
              <a:off x="6641284" y="2366666"/>
              <a:ext cx="647699" cy="2968"/>
            </a:xfrm>
            <a:prstGeom prst="straightConnector1">
              <a:avLst/>
            </a:prstGeom>
            <a:ln>
              <a:solidFill>
                <a:srgbClr val="FF0000"/>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p:nvPr/>
          </p:nvCxnSpPr>
          <p:spPr>
            <a:xfrm>
              <a:off x="6643684" y="2368500"/>
              <a:ext cx="203669" cy="1396"/>
            </a:xfrm>
            <a:prstGeom prst="straightConnector1">
              <a:avLst/>
            </a:prstGeom>
            <a:ln>
              <a:solidFill>
                <a:srgbClr val="FF0000"/>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9" name="Gerade Verbindung mit Pfeil 88"/>
            <p:cNvCxnSpPr/>
            <p:nvPr/>
          </p:nvCxnSpPr>
          <p:spPr>
            <a:xfrm flipV="1">
              <a:off x="6652558" y="2146967"/>
              <a:ext cx="209660" cy="227684"/>
            </a:xfrm>
            <a:prstGeom prst="straightConnector1">
              <a:avLst/>
            </a:prstGeom>
            <a:ln>
              <a:solidFill>
                <a:srgbClr val="FF0000"/>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100" name="Gruppieren 99"/>
          <p:cNvGrpSpPr/>
          <p:nvPr/>
        </p:nvGrpSpPr>
        <p:grpSpPr>
          <a:xfrm>
            <a:off x="6388399" y="2018992"/>
            <a:ext cx="251127" cy="436698"/>
            <a:chOff x="6400800" y="1929968"/>
            <a:chExt cx="251127" cy="436698"/>
          </a:xfrm>
        </p:grpSpPr>
        <p:cxnSp>
          <p:nvCxnSpPr>
            <p:cNvPr id="86" name="Gerade Verbindung mit Pfeil 85"/>
            <p:cNvCxnSpPr/>
            <p:nvPr/>
          </p:nvCxnSpPr>
          <p:spPr>
            <a:xfrm flipH="1">
              <a:off x="6400800" y="2366666"/>
              <a:ext cx="245245" cy="0"/>
            </a:xfrm>
            <a:prstGeom prst="straightConnector1">
              <a:avLst/>
            </a:prstGeom>
            <a:ln>
              <a:solidFill>
                <a:srgbClr val="FF0000"/>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flipH="1" flipV="1">
              <a:off x="6441256" y="1929968"/>
              <a:ext cx="210671" cy="428921"/>
            </a:xfrm>
            <a:prstGeom prst="straightConnector1">
              <a:avLst/>
            </a:prstGeom>
            <a:ln>
              <a:solidFill>
                <a:srgbClr val="FF0000"/>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104" name="Rechteck 103"/>
          <p:cNvSpPr/>
          <p:nvPr/>
        </p:nvSpPr>
        <p:spPr>
          <a:xfrm>
            <a:off x="1226150" y="1860642"/>
            <a:ext cx="1139875" cy="71356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hteck 104"/>
          <p:cNvSpPr/>
          <p:nvPr/>
        </p:nvSpPr>
        <p:spPr>
          <a:xfrm>
            <a:off x="6293067" y="1867538"/>
            <a:ext cx="1139875" cy="71356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hteck 105"/>
          <p:cNvSpPr/>
          <p:nvPr/>
        </p:nvSpPr>
        <p:spPr>
          <a:xfrm>
            <a:off x="3787700" y="1869955"/>
            <a:ext cx="1139875" cy="71356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8" name="Gerade Verbindung mit Pfeil 107"/>
          <p:cNvCxnSpPr/>
          <p:nvPr/>
        </p:nvCxnSpPr>
        <p:spPr>
          <a:xfrm flipV="1">
            <a:off x="2477729" y="2190722"/>
            <a:ext cx="11819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Gerade Verbindung mit Pfeil 109"/>
          <p:cNvCxnSpPr/>
          <p:nvPr/>
        </p:nvCxnSpPr>
        <p:spPr>
          <a:xfrm flipV="1">
            <a:off x="5019367" y="2188850"/>
            <a:ext cx="11819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feld 110"/>
          <p:cNvSpPr txBox="1"/>
          <p:nvPr/>
        </p:nvSpPr>
        <p:spPr>
          <a:xfrm>
            <a:off x="628650" y="4124739"/>
            <a:ext cx="4539698"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Auswirkung auf Kreditfähigkeit s. </a:t>
            </a:r>
            <a:r>
              <a:rPr lang="de-DE" sz="1800" dirty="0">
                <a:latin typeface="Arial" panose="020B0604020202020204" pitchFamily="34" charset="0"/>
                <a:cs typeface="Arial" panose="020B0604020202020204" pitchFamily="34" charset="0"/>
                <a:hlinkClick r:id="rId2" action="ppaction://hlinksldjump"/>
              </a:rPr>
              <a:t>18</a:t>
            </a:r>
            <a:endParaRPr lang="de-DE" sz="1800" dirty="0">
              <a:latin typeface="Arial" panose="020B0604020202020204" pitchFamily="34" charset="0"/>
              <a:cs typeface="Arial" panose="020B0604020202020204" pitchFamily="34" charset="0"/>
            </a:endParaRPr>
          </a:p>
        </p:txBody>
      </p:sp>
      <p:sp>
        <p:nvSpPr>
          <p:cNvPr id="85" name="Textfeld 84">
            <a:extLst>
              <a:ext uri="{FF2B5EF4-FFF2-40B4-BE49-F238E27FC236}">
                <a16:creationId xmlns:a16="http://schemas.microsoft.com/office/drawing/2014/main" id="{DE335FDF-FDAB-4FE7-AEDA-50B237C7ACCC}"/>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8897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3"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strips(upRight)">
                                      <p:cBhvr>
                                        <p:cTn id="11" dur="500"/>
                                        <p:tgtEl>
                                          <p:spTgt spid="108"/>
                                        </p:tgtEl>
                                      </p:cBhvr>
                                    </p:animEffect>
                                  </p:childTnLst>
                                </p:cTn>
                              </p:par>
                              <p:par>
                                <p:cTn id="12" presetID="18" presetClass="entr" presetSubtype="3"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upRight)">
                                      <p:cBhvr>
                                        <p:cTn id="14" dur="500"/>
                                        <p:tgtEl>
                                          <p:spTgt spid="22"/>
                                        </p:tgtEl>
                                      </p:cBhvr>
                                    </p:animEffect>
                                  </p:childTnLst>
                                </p:cTn>
                              </p:par>
                              <p:par>
                                <p:cTn id="15" presetID="18" presetClass="entr" presetSubtype="3"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strips(upRight)">
                                      <p:cBhvr>
                                        <p:cTn id="17" dur="500"/>
                                        <p:tgtEl>
                                          <p:spTgt spid="57"/>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strips(upRight)">
                                      <p:cBhvr>
                                        <p:cTn id="20" dur="500"/>
                                        <p:tgtEl>
                                          <p:spTgt spid="5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strips(upRight)">
                                      <p:cBhvr>
                                        <p:cTn id="37" dur="500"/>
                                        <p:tgtEl>
                                          <p:spTgt spid="69"/>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strips(upRight)">
                                      <p:cBhvr>
                                        <p:cTn id="40" dur="500"/>
                                        <p:tgtEl>
                                          <p:spTgt spid="105"/>
                                        </p:tgtEl>
                                      </p:cBhvr>
                                    </p:animEffect>
                                  </p:childTnLst>
                                </p:cTn>
                              </p:par>
                              <p:par>
                                <p:cTn id="41" presetID="18" presetClass="entr" presetSubtype="3"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strips(upRight)">
                                      <p:cBhvr>
                                        <p:cTn id="43" dur="500"/>
                                        <p:tgtEl>
                                          <p:spTgt spid="38"/>
                                        </p:tgtEl>
                                      </p:cBhvr>
                                    </p:animEffect>
                                  </p:childTnLst>
                                </p:cTn>
                              </p:par>
                              <p:par>
                                <p:cTn id="44" presetID="18" presetClass="entr" presetSubtype="3"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strips(upRight)">
                                      <p:cBhvr>
                                        <p:cTn id="46" dur="500"/>
                                        <p:tgtEl>
                                          <p:spTgt spid="60"/>
                                        </p:tgtEl>
                                      </p:cBhvr>
                                    </p:animEffect>
                                  </p:childTnLst>
                                </p:cTn>
                              </p:par>
                              <p:par>
                                <p:cTn id="47" presetID="18" presetClass="entr" presetSubtype="3"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strips(upRight)">
                                      <p:cBhvr>
                                        <p:cTn id="49" dur="500"/>
                                        <p:tgtEl>
                                          <p:spTgt spid="61"/>
                                        </p:tgtEl>
                                      </p:cBhvr>
                                    </p:animEffect>
                                  </p:childTnLst>
                                </p:cTn>
                              </p:par>
                              <p:par>
                                <p:cTn id="50" presetID="18" presetClass="entr" presetSubtype="3" fill="hold"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strips(upRight)">
                                      <p:cBhvr>
                                        <p:cTn id="52" dur="500"/>
                                        <p:tgtEl>
                                          <p:spTgt spid="110"/>
                                        </p:tgtEl>
                                      </p:cBhvr>
                                    </p:animEffect>
                                  </p:childTnLst>
                                </p:cTn>
                              </p:par>
                            </p:childTnLst>
                          </p:cTn>
                        </p:par>
                        <p:par>
                          <p:cTn id="53" fill="hold">
                            <p:stCondLst>
                              <p:cond delay="500"/>
                            </p:stCondLst>
                            <p:childTnLst>
                              <p:par>
                                <p:cTn id="54" presetID="18" presetClass="entr" presetSubtype="9" fill="hold" nodeType="after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strips(upLeft)">
                                      <p:cBhvr>
                                        <p:cTn id="56" dur="500"/>
                                        <p:tgtEl>
                                          <p:spTgt spid="100"/>
                                        </p:tgtEl>
                                      </p:cBhvr>
                                    </p:animEffect>
                                  </p:childTnLst>
                                </p:cTn>
                              </p:par>
                              <p:par>
                                <p:cTn id="57" presetID="18" presetClass="entr" presetSubtype="9"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strips(upLeft)">
                                      <p:cBhvr>
                                        <p:cTn id="59" dur="500"/>
                                        <p:tgtEl>
                                          <p:spTgt spid="99"/>
                                        </p:tgtEl>
                                      </p:cBhvr>
                                    </p:animEffect>
                                  </p:childTnLst>
                                </p:cTn>
                              </p:par>
                            </p:childTnLst>
                          </p:cTn>
                        </p:par>
                        <p:par>
                          <p:cTn id="60" fill="hold">
                            <p:stCondLst>
                              <p:cond delay="1000"/>
                            </p:stCondLst>
                            <p:childTnLst>
                              <p:par>
                                <p:cTn id="61" presetID="1" presetClass="entr" presetSubtype="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0" grpId="0" animBg="1"/>
      <p:bldP spid="61" grpId="0" animBg="1"/>
      <p:bldP spid="68" grpId="0" animBg="1"/>
      <p:bldP spid="69" grpId="0" animBg="1"/>
      <p:bldP spid="72" grpId="0"/>
      <p:bldP spid="78" grpId="0"/>
      <p:bldP spid="105" grpId="0" animBg="1"/>
      <p:bldP spid="106" grpId="0" animBg="1"/>
      <p:bldP spid="1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lernen wir daraus für uns?</a:t>
            </a:r>
          </a:p>
        </p:txBody>
      </p:sp>
      <p:sp>
        <p:nvSpPr>
          <p:cNvPr id="3" name="Inhaltsplatzhalter 2"/>
          <p:cNvSpPr>
            <a:spLocks noGrp="1"/>
          </p:cNvSpPr>
          <p:nvPr>
            <p:ph idx="1"/>
          </p:nvPr>
        </p:nvSpPr>
        <p:spPr/>
        <p:txBody>
          <a:bodyPr/>
          <a:lstStyle/>
          <a:p>
            <a:r>
              <a:rPr lang="de-DE" dirty="0"/>
              <a:t>Eine gut funktionierende Bank hat eine Obergrenze für die </a:t>
            </a:r>
            <a:r>
              <a:rPr lang="de-DE" dirty="0" err="1"/>
              <a:t>Klumpenrisiken</a:t>
            </a:r>
            <a:r>
              <a:rPr lang="de-DE" dirty="0"/>
              <a:t>. Das kann bedeuten, dass sie sehr gute und renditestarke Geschäfte (z.B. im Auslandsbereich) ablehnen muss, weil das Risikokontingent ausgeschöpft ist.</a:t>
            </a:r>
          </a:p>
          <a:p>
            <a:r>
              <a:rPr lang="de-DE" dirty="0"/>
              <a:t>Deshalb sollte ein Unternehmen, das über die Gründungsphase hinausgekommen ist, weitere Bankverbindungen außerhalb derselben Bankengruppe (Sparkassen, Genossenschaftsbanken) aufbauen.</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45</a:t>
            </a:fld>
            <a:endParaRPr lang="de-DE"/>
          </a:p>
        </p:txBody>
      </p:sp>
      <p:sp>
        <p:nvSpPr>
          <p:cNvPr id="6" name="Textfeld 5">
            <a:extLst>
              <a:ext uri="{FF2B5EF4-FFF2-40B4-BE49-F238E27FC236}">
                <a16:creationId xmlns:a16="http://schemas.microsoft.com/office/drawing/2014/main" id="{5F50607A-3A73-4451-940A-0193A7B09ACC}"/>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3206383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Folgen schlechten Risikomanagements</a:t>
            </a:r>
          </a:p>
        </p:txBody>
      </p:sp>
      <p:sp>
        <p:nvSpPr>
          <p:cNvPr id="3" name="Inhaltsplatzhalter 2"/>
          <p:cNvSpPr>
            <a:spLocks noGrp="1"/>
          </p:cNvSpPr>
          <p:nvPr>
            <p:ph idx="1"/>
          </p:nvPr>
        </p:nvSpPr>
        <p:spPr/>
        <p:txBody>
          <a:bodyPr>
            <a:normAutofit/>
          </a:bodyPr>
          <a:lstStyle/>
          <a:p>
            <a:pPr marL="179388" indent="-179388"/>
            <a:r>
              <a:rPr lang="de-DE" dirty="0"/>
              <a:t>Höherer Eigenkapitalbedarf bei Ratingverschlechterung führt zu weniger Geschäftsmöglichkeiten</a:t>
            </a:r>
          </a:p>
          <a:p>
            <a:pPr marL="179388" indent="-179388"/>
            <a:r>
              <a:rPr lang="de-DE" dirty="0"/>
              <a:t>Wertberichtigungen und Abschreibungen schmälern Gewinn oder gar das Kapital</a:t>
            </a:r>
          </a:p>
          <a:p>
            <a:pPr marL="179388" indent="-179388"/>
            <a:r>
              <a:rPr lang="de-DE" dirty="0"/>
              <a:t>Größere Gefahr, keine Interbankenrefinanzierung zu bekommen</a:t>
            </a:r>
          </a:p>
          <a:p>
            <a:pPr marL="179388" indent="-179388"/>
            <a:r>
              <a:rPr lang="de-DE" dirty="0"/>
              <a:t>Bei Koppelung (z.B. erst zu starkes Wachstum, dann Konjunkturkrise) Gefahr der Insolvenz</a:t>
            </a:r>
          </a:p>
          <a:p>
            <a:pPr marL="179388" indent="-179388"/>
            <a:endParaRPr lang="de-DE" dirty="0"/>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46</a:t>
            </a:fld>
            <a:endParaRPr lang="de-DE"/>
          </a:p>
        </p:txBody>
      </p:sp>
      <p:sp>
        <p:nvSpPr>
          <p:cNvPr id="6" name="Textfeld 5">
            <a:extLst>
              <a:ext uri="{FF2B5EF4-FFF2-40B4-BE49-F238E27FC236}">
                <a16:creationId xmlns:a16="http://schemas.microsoft.com/office/drawing/2014/main" id="{8E68213B-31A6-42A5-A3B2-756C36DA2195}"/>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434911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solidFill>
            <a:srgbClr val="FFC000"/>
          </a:solidFill>
        </p:spPr>
        <p:txBody>
          <a:bodyPr/>
          <a:lstStyle/>
          <a:p>
            <a:r>
              <a:rPr lang="de-DE" altLang="de-DE"/>
              <a:t>Liquiditätsmanagement</a:t>
            </a:r>
          </a:p>
        </p:txBody>
      </p:sp>
      <p:sp>
        <p:nvSpPr>
          <p:cNvPr id="3" name="Inhaltsplatzhalter 2"/>
          <p:cNvSpPr>
            <a:spLocks noGrp="1"/>
          </p:cNvSpPr>
          <p:nvPr>
            <p:ph idx="1"/>
          </p:nvPr>
        </p:nvSpPr>
        <p:spPr>
          <a:xfrm>
            <a:off x="383458" y="1369219"/>
            <a:ext cx="8318090" cy="3534620"/>
          </a:xfrm>
        </p:spPr>
        <p:txBody>
          <a:bodyPr>
            <a:normAutofit/>
          </a:bodyPr>
          <a:lstStyle/>
          <a:p>
            <a:pPr>
              <a:buFont typeface="Arial" charset="0"/>
              <a:buChar char="•"/>
              <a:defRPr/>
            </a:pPr>
            <a:r>
              <a:rPr lang="de-DE" sz="2100" dirty="0"/>
              <a:t>Die Bank muss </a:t>
            </a:r>
          </a:p>
          <a:p>
            <a:pPr lvl="1">
              <a:buFont typeface="Arial" charset="0"/>
              <a:buChar char="–"/>
              <a:defRPr/>
            </a:pPr>
            <a:r>
              <a:rPr lang="de-DE" sz="1800" dirty="0"/>
              <a:t>den Bedarf an Geld für Kredite </a:t>
            </a:r>
          </a:p>
          <a:p>
            <a:pPr lvl="1">
              <a:buFont typeface="Arial" charset="0"/>
              <a:buChar char="–"/>
              <a:defRPr/>
            </a:pPr>
            <a:r>
              <a:rPr lang="de-DE" sz="1800" dirty="0"/>
              <a:t>den Abfluss von Mitteln z.B. durch Überweisungen und Barabhebungen</a:t>
            </a:r>
          </a:p>
          <a:p>
            <a:pPr>
              <a:buFont typeface="Arial" charset="0"/>
              <a:buNone/>
              <a:defRPr/>
            </a:pPr>
            <a:r>
              <a:rPr lang="de-DE" sz="2100" dirty="0"/>
              <a:t>	vorweg einschätzen.</a:t>
            </a:r>
          </a:p>
          <a:p>
            <a:pPr>
              <a:buFont typeface="Arial" charset="0"/>
              <a:buChar char="•"/>
              <a:defRPr/>
            </a:pPr>
            <a:r>
              <a:rPr lang="de-DE" sz="2100" dirty="0"/>
              <a:t>Mittelüberschüsse oder –</a:t>
            </a:r>
            <a:r>
              <a:rPr lang="de-DE" sz="2100" dirty="0" err="1"/>
              <a:t>defizite</a:t>
            </a:r>
            <a:r>
              <a:rPr lang="de-DE" sz="2100" dirty="0"/>
              <a:t> werden normalerweise über den Interbankenmarkt ausgeglichen</a:t>
            </a:r>
          </a:p>
          <a:p>
            <a:pPr>
              <a:buFont typeface="Arial" charset="0"/>
              <a:buChar char="•"/>
              <a:defRPr/>
            </a:pPr>
            <a:r>
              <a:rPr lang="de-DE" sz="2100" dirty="0"/>
              <a:t>gelingt dies nicht richtig, so wird sie insolvent, weil sie Kreditzusagen nicht erfüllen oder Überweisungen nicht ausführen kann (s. </a:t>
            </a:r>
            <a:r>
              <a:rPr lang="de-DE" sz="2100" dirty="0">
                <a:hlinkClick r:id="rId2" action="ppaction://hlinksldjump"/>
              </a:rPr>
              <a:t>58</a:t>
            </a:r>
            <a:r>
              <a:rPr lang="de-DE" sz="2100" dirty="0"/>
              <a:t>)</a:t>
            </a:r>
          </a:p>
        </p:txBody>
      </p:sp>
      <p:sp>
        <p:nvSpPr>
          <p:cNvPr id="37893" name="Foliennummernplatzhalter 4"/>
          <p:cNvSpPr>
            <a:spLocks noGrp="1"/>
          </p:cNvSpPr>
          <p:nvPr>
            <p:ph type="sldNum" sz="quarter" idx="4294967295"/>
          </p:nvPr>
        </p:nvSpPr>
        <p:spPr bwMode="auto">
          <a:xfrm>
            <a:off x="8402893" y="4731196"/>
            <a:ext cx="298655"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6E0D683A-8A3E-48C7-910E-76AA493EDB6A}" type="slidenum">
              <a:rPr lang="de-DE" altLang="de-DE" sz="900">
                <a:solidFill>
                  <a:srgbClr val="898989"/>
                </a:solidFill>
              </a:rPr>
              <a:pPr>
                <a:spcBef>
                  <a:spcPct val="0"/>
                </a:spcBef>
                <a:buFontTx/>
                <a:buNone/>
              </a:pPr>
              <a:t>47</a:t>
            </a:fld>
            <a:endParaRPr lang="de-DE" altLang="de-DE" sz="900" dirty="0">
              <a:solidFill>
                <a:srgbClr val="898989"/>
              </a:solidFill>
            </a:endParaRPr>
          </a:p>
        </p:txBody>
      </p:sp>
      <p:sp>
        <p:nvSpPr>
          <p:cNvPr id="6"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7" name="Textfeld 6">
            <a:extLst>
              <a:ext uri="{FF2B5EF4-FFF2-40B4-BE49-F238E27FC236}">
                <a16:creationId xmlns:a16="http://schemas.microsoft.com/office/drawing/2014/main" id="{FA766D24-AE3E-4AF2-8671-1D9FF3D25E97}"/>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851477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508819"/>
            <a:ext cx="7886700" cy="2841601"/>
          </a:xfrm>
        </p:spPr>
        <p:txBody>
          <a:bodyPr>
            <a:normAutofit/>
          </a:bodyPr>
          <a:lstStyle/>
          <a:p>
            <a:r>
              <a:rPr lang="de-DE" dirty="0"/>
              <a:t>In Krisenzeiten stimmen die Standardannahmen über die normalen Zu- und Abflüsse nicht. Darüber hinaus kann der Interbankenmarkt illiquide sein (vgl. D Ende 2008 </a:t>
            </a:r>
            <a:r>
              <a:rPr lang="de-DE" sz="1600" dirty="0"/>
              <a:t>(</a:t>
            </a:r>
            <a:r>
              <a:rPr lang="de-DE" sz="1600" dirty="0">
                <a:hlinkClick r:id="rId2"/>
              </a:rPr>
              <a:t>1</a:t>
            </a:r>
            <a:r>
              <a:rPr lang="de-DE" sz="1600" dirty="0"/>
              <a:t>,</a:t>
            </a:r>
            <a:r>
              <a:rPr lang="de-DE" sz="1600" dirty="0">
                <a:hlinkClick r:id="rId3"/>
              </a:rPr>
              <a:t>2</a:t>
            </a:r>
            <a:r>
              <a:rPr lang="de-DE" sz="1600" dirty="0"/>
              <a:t>)</a:t>
            </a:r>
            <a:r>
              <a:rPr lang="de-DE" dirty="0"/>
              <a:t>, 2011</a:t>
            </a:r>
            <a:r>
              <a:rPr lang="de-DE" sz="1600" dirty="0"/>
              <a:t>(</a:t>
            </a:r>
            <a:r>
              <a:rPr lang="de-DE" sz="1600" dirty="0">
                <a:hlinkClick r:id="rId4"/>
              </a:rPr>
              <a:t>1</a:t>
            </a:r>
            <a:r>
              <a:rPr lang="de-DE" sz="1600" dirty="0"/>
              <a:t>,</a:t>
            </a:r>
            <a:r>
              <a:rPr lang="de-DE" sz="1600" dirty="0">
                <a:hlinkClick r:id="rId5"/>
              </a:rPr>
              <a:t>2</a:t>
            </a:r>
            <a:r>
              <a:rPr lang="de-DE" sz="1600" dirty="0"/>
              <a:t>)</a:t>
            </a:r>
            <a:r>
              <a:rPr lang="de-DE" dirty="0"/>
              <a:t>, 2019 </a:t>
            </a:r>
            <a:r>
              <a:rPr lang="de-DE" sz="1600" dirty="0">
                <a:hlinkClick r:id="rId6"/>
              </a:rPr>
              <a:t>für lange Laufzeiten</a:t>
            </a:r>
            <a:r>
              <a:rPr lang="de-DE" dirty="0"/>
              <a:t>)</a:t>
            </a:r>
          </a:p>
          <a:p>
            <a:r>
              <a:rPr lang="de-DE" dirty="0"/>
              <a:t>Mögliche Folgen:</a:t>
            </a:r>
          </a:p>
          <a:p>
            <a:pPr lvl="1"/>
            <a:r>
              <a:rPr lang="de-DE" dirty="0"/>
              <a:t>Kreditklemme (keine Neukredite mehr)</a:t>
            </a:r>
          </a:p>
          <a:p>
            <a:pPr lvl="1"/>
            <a:r>
              <a:rPr lang="de-DE" dirty="0"/>
              <a:t>Bank-Run der Geldanleger (deshalb 2008 </a:t>
            </a:r>
            <a:r>
              <a:rPr lang="de-DE" dirty="0">
                <a:hlinkClick r:id="rId7"/>
              </a:rPr>
              <a:t>Sicherungszusage der Bundesregierung für Spareinlagen</a:t>
            </a:r>
            <a:r>
              <a:rPr lang="de-DE" dirty="0"/>
              <a:t>)</a:t>
            </a:r>
          </a:p>
        </p:txBody>
      </p:sp>
      <p:sp>
        <p:nvSpPr>
          <p:cNvPr id="5" name="Foliennummernplatzhalter 4"/>
          <p:cNvSpPr>
            <a:spLocks noGrp="1"/>
          </p:cNvSpPr>
          <p:nvPr>
            <p:ph type="sldNum" sz="quarter" idx="11"/>
          </p:nvPr>
        </p:nvSpPr>
        <p:spPr/>
        <p:txBody>
          <a:bodyPr/>
          <a:lstStyle/>
          <a:p>
            <a:fld id="{776BAF4D-FE96-443E-837B-4E3013AE95A4}" type="slidenum">
              <a:rPr lang="de-DE" smtClean="0"/>
              <a:t>48</a:t>
            </a:fld>
            <a:endParaRPr lang="de-DE"/>
          </a:p>
        </p:txBody>
      </p:sp>
      <p:sp>
        <p:nvSpPr>
          <p:cNvPr id="9" name="Textfeld 8"/>
          <p:cNvSpPr txBox="1"/>
          <p:nvPr/>
        </p:nvSpPr>
        <p:spPr>
          <a:xfrm>
            <a:off x="6905351" y="2965474"/>
            <a:ext cx="1924323" cy="169277"/>
          </a:xfrm>
          <a:prstGeom prst="rect">
            <a:avLst/>
          </a:prstGeom>
          <a:noFill/>
        </p:spPr>
        <p:txBody>
          <a:bodyPr wrap="square" lIns="0" tIns="0" rIns="0" bIns="0" rtlCol="0">
            <a:spAutoFit/>
          </a:bodyPr>
          <a:lstStyle/>
          <a:p>
            <a:r>
              <a:rPr lang="de-DE" sz="1100" dirty="0">
                <a:latin typeface="Arial" panose="020B0604020202020204" pitchFamily="34" charset="0"/>
                <a:cs typeface="Arial" panose="020B0604020202020204" pitchFamily="34" charset="0"/>
              </a:rPr>
              <a:t>Bilder: </a:t>
            </a:r>
            <a:r>
              <a:rPr lang="de-DE" sz="1100" dirty="0">
                <a:latin typeface="Arial" panose="020B0604020202020204" pitchFamily="34" charset="0"/>
                <a:cs typeface="Arial" panose="020B0604020202020204" pitchFamily="34" charset="0"/>
                <a:hlinkClick r:id="rId8"/>
              </a:rPr>
              <a:t>Wikipedia</a:t>
            </a:r>
            <a:r>
              <a:rPr lang="de-DE" sz="1100" dirty="0">
                <a:latin typeface="Arial" panose="020B0604020202020204" pitchFamily="34" charset="0"/>
                <a:cs typeface="Arial" panose="020B0604020202020204" pitchFamily="34" charset="0"/>
              </a:rPr>
              <a:t>, </a:t>
            </a:r>
            <a:r>
              <a:rPr lang="de-DE" sz="1100" dirty="0">
                <a:latin typeface="Arial" panose="020B0604020202020204" pitchFamily="34" charset="0"/>
                <a:cs typeface="Arial" panose="020B0604020202020204" pitchFamily="34" charset="0"/>
                <a:hlinkClick r:id="rId9"/>
              </a:rPr>
              <a:t>Daily Mail</a:t>
            </a:r>
            <a:endParaRPr lang="de-DE" sz="1100" dirty="0">
              <a:latin typeface="Arial" panose="020B0604020202020204" pitchFamily="34" charset="0"/>
              <a:cs typeface="Arial" panose="020B0604020202020204" pitchFamily="34" charset="0"/>
            </a:endParaRPr>
          </a:p>
        </p:txBody>
      </p:sp>
      <p:grpSp>
        <p:nvGrpSpPr>
          <p:cNvPr id="11" name="Gruppieren 10"/>
          <p:cNvGrpSpPr/>
          <p:nvPr/>
        </p:nvGrpSpPr>
        <p:grpSpPr>
          <a:xfrm>
            <a:off x="3038746" y="3208590"/>
            <a:ext cx="2892870" cy="1928580"/>
            <a:chOff x="2948584" y="3222066"/>
            <a:chExt cx="2892870" cy="1928580"/>
          </a:xfrm>
        </p:grpSpPr>
        <p:pic>
          <p:nvPicPr>
            <p:cNvPr id="8" name="Grafik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8584" y="3222066"/>
              <a:ext cx="2892870" cy="1928580"/>
            </a:xfrm>
            <a:prstGeom prst="rect">
              <a:avLst/>
            </a:prstGeom>
          </p:spPr>
        </p:pic>
        <p:sp>
          <p:nvSpPr>
            <p:cNvPr id="10" name="Textfeld 9"/>
            <p:cNvSpPr txBox="1"/>
            <p:nvPr/>
          </p:nvSpPr>
          <p:spPr>
            <a:xfrm>
              <a:off x="4572000" y="3350420"/>
              <a:ext cx="1098755" cy="276999"/>
            </a:xfrm>
            <a:prstGeom prst="rect">
              <a:avLst/>
            </a:prstGeom>
            <a:noFill/>
          </p:spPr>
          <p:txBody>
            <a:bodyPr wrap="square" lIns="0" tIns="0" rIns="0" bIns="0" rtlCol="0">
              <a:spAutoFit/>
            </a:bodyPr>
            <a:lstStyle/>
            <a:p>
              <a:r>
                <a:rPr lang="de-DE" sz="1800" dirty="0">
                  <a:solidFill>
                    <a:schemeClr val="bg1"/>
                  </a:solidFill>
                  <a:latin typeface="Arial" panose="020B0604020202020204" pitchFamily="34" charset="0"/>
                  <a:cs typeface="Arial" panose="020B0604020202020204" pitchFamily="34" charset="0"/>
                </a:rPr>
                <a:t>Köln 1931</a:t>
              </a:r>
            </a:p>
          </p:txBody>
        </p:sp>
      </p:grpSp>
      <p:grpSp>
        <p:nvGrpSpPr>
          <p:cNvPr id="14" name="Gruppieren 13"/>
          <p:cNvGrpSpPr/>
          <p:nvPr/>
        </p:nvGrpSpPr>
        <p:grpSpPr>
          <a:xfrm>
            <a:off x="1" y="3202260"/>
            <a:ext cx="2580967" cy="1941240"/>
            <a:chOff x="1" y="3202260"/>
            <a:chExt cx="2580967" cy="1941240"/>
          </a:xfrm>
        </p:grpSpPr>
        <p:pic>
          <p:nvPicPr>
            <p:cNvPr id="12" name="Grafik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3202260"/>
              <a:ext cx="2580967" cy="1941240"/>
            </a:xfrm>
            <a:prstGeom prst="rect">
              <a:avLst/>
            </a:prstGeom>
          </p:spPr>
        </p:pic>
        <p:sp>
          <p:nvSpPr>
            <p:cNvPr id="13" name="Textfeld 12"/>
            <p:cNvSpPr txBox="1"/>
            <p:nvPr/>
          </p:nvSpPr>
          <p:spPr>
            <a:xfrm>
              <a:off x="73742" y="3304254"/>
              <a:ext cx="833284" cy="369332"/>
            </a:xfrm>
            <a:prstGeom prst="rect">
              <a:avLst/>
            </a:prstGeom>
            <a:noFill/>
          </p:spPr>
          <p:txBody>
            <a:bodyPr wrap="square" lIns="0" tIns="0" rIns="0" bIns="0" rtlCol="0">
              <a:spAutoFit/>
            </a:bodyPr>
            <a:lstStyle/>
            <a:p>
              <a:r>
                <a:rPr lang="de-DE" sz="1200" dirty="0">
                  <a:solidFill>
                    <a:schemeClr val="bg1"/>
                  </a:solidFill>
                  <a:latin typeface="Arial" panose="020B0604020202020204" pitchFamily="34" charset="0"/>
                  <a:cs typeface="Arial" panose="020B0604020202020204" pitchFamily="34" charset="0"/>
                </a:rPr>
                <a:t>Leeds, UK, 2007</a:t>
              </a:r>
            </a:p>
          </p:txBody>
        </p:sp>
      </p:grpSp>
      <p:grpSp>
        <p:nvGrpSpPr>
          <p:cNvPr id="16" name="Gruppieren 15"/>
          <p:cNvGrpSpPr/>
          <p:nvPr/>
        </p:nvGrpSpPr>
        <p:grpSpPr>
          <a:xfrm>
            <a:off x="6209070" y="3185352"/>
            <a:ext cx="2934929" cy="1958148"/>
            <a:chOff x="6209070" y="3185352"/>
            <a:chExt cx="2934929" cy="1958148"/>
          </a:xfrm>
        </p:grpSpPr>
        <p:pic>
          <p:nvPicPr>
            <p:cNvPr id="7" name="Grafik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09070" y="3185352"/>
              <a:ext cx="2934929" cy="1958148"/>
            </a:xfrm>
            <a:prstGeom prst="rect">
              <a:avLst/>
            </a:prstGeom>
          </p:spPr>
        </p:pic>
        <p:sp>
          <p:nvSpPr>
            <p:cNvPr id="15" name="Textfeld 14"/>
            <p:cNvSpPr txBox="1"/>
            <p:nvPr/>
          </p:nvSpPr>
          <p:spPr>
            <a:xfrm>
              <a:off x="7909710" y="3185352"/>
              <a:ext cx="919964" cy="184666"/>
            </a:xfrm>
            <a:prstGeom prst="rect">
              <a:avLst/>
            </a:prstGeom>
            <a:noFill/>
          </p:spPr>
          <p:txBody>
            <a:bodyPr wrap="square" lIns="0" tIns="0" rIns="0" bIns="0" rtlCol="0">
              <a:spAutoFit/>
            </a:bodyPr>
            <a:lstStyle/>
            <a:p>
              <a:r>
                <a:rPr lang="de-DE" sz="1200" dirty="0">
                  <a:solidFill>
                    <a:schemeClr val="bg1"/>
                  </a:solidFill>
                  <a:latin typeface="Arial" panose="020B0604020202020204" pitchFamily="34" charset="0"/>
                  <a:cs typeface="Arial" panose="020B0604020202020204" pitchFamily="34" charset="0"/>
                </a:rPr>
                <a:t>Athen 2015</a:t>
              </a:r>
            </a:p>
          </p:txBody>
        </p:sp>
      </p:grpSp>
      <p:sp>
        <p:nvSpPr>
          <p:cNvPr id="17" name="Fußzeilenplatzhalter 3"/>
          <p:cNvSpPr txBox="1">
            <a:spLocks/>
          </p:cNvSpPr>
          <p:nvPr/>
        </p:nvSpPr>
        <p:spPr>
          <a:xfrm>
            <a:off x="2998530" y="4907721"/>
            <a:ext cx="3086100" cy="273844"/>
          </a:xfrm>
          <a:prstGeom prst="rect">
            <a:avLst/>
          </a:prstGeom>
        </p:spPr>
        <p:txBody>
          <a:bodyPr vert="horz" lIns="91440" tIns="45720" rIns="91440" bIns="45720" rtlCol="0" anchor="ctr"/>
          <a:lstStyle>
            <a:defPPr>
              <a:defRPr lang="de-DE"/>
            </a:defPPr>
            <a:lvl1pPr marL="0" algn="ctr" defTabSz="685800" rtl="0" eaLnBrk="1" latinLnBrk="0" hangingPunct="1">
              <a:defRPr sz="675"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a:t>© Anselm Dohle-Beltinger 2020</a:t>
            </a:r>
            <a:endParaRPr lang="de-DE" dirty="0"/>
          </a:p>
        </p:txBody>
      </p:sp>
      <p:sp>
        <p:nvSpPr>
          <p:cNvPr id="18" name="Textfeld 17">
            <a:extLst>
              <a:ext uri="{FF2B5EF4-FFF2-40B4-BE49-F238E27FC236}">
                <a16:creationId xmlns:a16="http://schemas.microsoft.com/office/drawing/2014/main" id="{C1A30024-7EE4-480C-850D-32922262D736}"/>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39885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B796523-EB84-4770-AF46-E2CAB30F60D5}"/>
              </a:ext>
            </a:extLst>
          </p:cNvPr>
          <p:cNvSpPr>
            <a:spLocks noGrp="1"/>
          </p:cNvSpPr>
          <p:nvPr>
            <p:ph type="title"/>
          </p:nvPr>
        </p:nvSpPr>
        <p:spPr/>
        <p:txBody>
          <a:bodyPr/>
          <a:lstStyle/>
          <a:p>
            <a:r>
              <a:rPr lang="de-DE" dirty="0"/>
              <a:t>Fristentransformation</a:t>
            </a:r>
          </a:p>
        </p:txBody>
      </p:sp>
      <p:sp>
        <p:nvSpPr>
          <p:cNvPr id="7" name="Textplatzhalter 6">
            <a:extLst>
              <a:ext uri="{FF2B5EF4-FFF2-40B4-BE49-F238E27FC236}">
                <a16:creationId xmlns:a16="http://schemas.microsoft.com/office/drawing/2014/main" id="{82F5FBB8-6BCD-4C0C-B67A-0D3F695DB200}"/>
              </a:ext>
            </a:extLst>
          </p:cNvPr>
          <p:cNvSpPr>
            <a:spLocks noGrp="1"/>
          </p:cNvSpPr>
          <p:nvPr>
            <p:ph type="body" idx="1"/>
          </p:nvPr>
        </p:nvSpPr>
        <p:spPr/>
        <p:txBody>
          <a:bodyPr/>
          <a:lstStyle/>
          <a:p>
            <a:endParaRPr lang="de-DE"/>
          </a:p>
        </p:txBody>
      </p:sp>
      <p:sp>
        <p:nvSpPr>
          <p:cNvPr id="4" name="Fußzeilenplatzhalter 3">
            <a:extLst>
              <a:ext uri="{FF2B5EF4-FFF2-40B4-BE49-F238E27FC236}">
                <a16:creationId xmlns:a16="http://schemas.microsoft.com/office/drawing/2014/main" id="{CD116992-7E1E-4B7E-8964-A14793CBE39F}"/>
              </a:ext>
            </a:extLst>
          </p:cNvPr>
          <p:cNvSpPr>
            <a:spLocks noGrp="1"/>
          </p:cNvSpPr>
          <p:nvPr>
            <p:ph type="ftr" sz="quarter" idx="10"/>
          </p:nvPr>
        </p:nvSpPr>
        <p:spPr/>
        <p:txBody>
          <a:bodyPr/>
          <a:lstStyle/>
          <a:p>
            <a:r>
              <a:rPr lang="de-DE"/>
              <a:t>© Anselm Dohle-Beltinger 2020</a:t>
            </a:r>
          </a:p>
        </p:txBody>
      </p:sp>
      <p:sp>
        <p:nvSpPr>
          <p:cNvPr id="5" name="Foliennummernplatzhalter 4">
            <a:extLst>
              <a:ext uri="{FF2B5EF4-FFF2-40B4-BE49-F238E27FC236}">
                <a16:creationId xmlns:a16="http://schemas.microsoft.com/office/drawing/2014/main" id="{7508456C-A0CD-477E-841F-AC45C86BF814}"/>
              </a:ext>
            </a:extLst>
          </p:cNvPr>
          <p:cNvSpPr>
            <a:spLocks noGrp="1"/>
          </p:cNvSpPr>
          <p:nvPr>
            <p:ph type="sldNum" sz="quarter" idx="11"/>
          </p:nvPr>
        </p:nvSpPr>
        <p:spPr/>
        <p:txBody>
          <a:bodyPr/>
          <a:lstStyle/>
          <a:p>
            <a:fld id="{776BAF4D-FE96-443E-837B-4E3013AE95A4}" type="slidenum">
              <a:rPr lang="de-DE" smtClean="0"/>
              <a:t>49</a:t>
            </a:fld>
            <a:endParaRPr lang="de-DE"/>
          </a:p>
        </p:txBody>
      </p:sp>
    </p:spTree>
    <p:extLst>
      <p:ext uri="{BB962C8B-B14F-4D97-AF65-F5344CB8AC3E}">
        <p14:creationId xmlns:p14="http://schemas.microsoft.com/office/powerpoint/2010/main" val="249187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30695" y="181082"/>
            <a:ext cx="8150915" cy="994172"/>
          </a:xfrm>
        </p:spPr>
        <p:txBody>
          <a:bodyPr/>
          <a:lstStyle/>
          <a:p>
            <a:pPr eaLnBrk="1" hangingPunct="1"/>
            <a:r>
              <a:rPr lang="de-DE" altLang="de-DE" dirty="0"/>
              <a:t>Die Geschäftsbanken als Finanzintermediäre (Makler)</a:t>
            </a:r>
          </a:p>
        </p:txBody>
      </p:sp>
      <p:sp>
        <p:nvSpPr>
          <p:cNvPr id="3" name="Inhaltsplatzhalter 2"/>
          <p:cNvSpPr>
            <a:spLocks noGrp="1"/>
          </p:cNvSpPr>
          <p:nvPr>
            <p:ph idx="1"/>
          </p:nvPr>
        </p:nvSpPr>
        <p:spPr>
          <a:xfrm>
            <a:off x="556591" y="1200150"/>
            <a:ext cx="7838661" cy="3568304"/>
          </a:xfrm>
        </p:spPr>
        <p:txBody>
          <a:bodyPr>
            <a:normAutofit/>
          </a:bodyPr>
          <a:lstStyle/>
          <a:p>
            <a:pPr eaLnBrk="1" hangingPunct="1">
              <a:lnSpc>
                <a:spcPct val="100000"/>
              </a:lnSpc>
              <a:buFont typeface="Arial" charset="0"/>
              <a:buChar char="•"/>
              <a:defRPr/>
            </a:pPr>
            <a:r>
              <a:rPr lang="de-DE" sz="1875" dirty="0"/>
              <a:t>Das Klassische Finanzgeschäft der Banken sind Einlagen und Kredite</a:t>
            </a:r>
          </a:p>
          <a:p>
            <a:pPr eaLnBrk="1" hangingPunct="1">
              <a:lnSpc>
                <a:spcPct val="100000"/>
              </a:lnSpc>
              <a:buFont typeface="Arial" charset="0"/>
              <a:buChar char="•"/>
              <a:defRPr/>
            </a:pPr>
            <a:r>
              <a:rPr lang="de-DE" sz="1875" dirty="0"/>
              <a:t>Beides hängt miteinander zusammen:</a:t>
            </a:r>
          </a:p>
          <a:p>
            <a:pPr lvl="1" eaLnBrk="1" hangingPunct="1">
              <a:lnSpc>
                <a:spcPct val="100000"/>
              </a:lnSpc>
              <a:buFont typeface="Arial" charset="0"/>
              <a:buChar char="–"/>
              <a:defRPr/>
            </a:pPr>
            <a:r>
              <a:rPr lang="de-DE" sz="1650" dirty="0"/>
              <a:t>GB können nur Geld ausleihen, das sie vorher eingesammelt haben (ZB anders: kann Geld einfach aus dem Nichts erschaffen)</a:t>
            </a:r>
          </a:p>
          <a:p>
            <a:pPr lvl="1" eaLnBrk="1" hangingPunct="1">
              <a:lnSpc>
                <a:spcPct val="100000"/>
              </a:lnSpc>
              <a:buFont typeface="Arial" charset="0"/>
              <a:buChar char="–"/>
              <a:defRPr/>
            </a:pPr>
            <a:r>
              <a:rPr lang="de-DE" sz="1650" dirty="0"/>
              <a:t>GB können Anlegern nur Zinsen auf deren Einlagen zahlen, wenn sie selber dafür mehr als diese Zinsen erlösen</a:t>
            </a:r>
          </a:p>
          <a:p>
            <a:pPr lvl="1" eaLnBrk="1" hangingPunct="1">
              <a:lnSpc>
                <a:spcPct val="100000"/>
              </a:lnSpc>
              <a:buFont typeface="Arial" charset="0"/>
              <a:buChar char="–"/>
              <a:defRPr/>
            </a:pPr>
            <a:endParaRPr lang="de-DE" sz="1650" dirty="0"/>
          </a:p>
          <a:p>
            <a:pPr>
              <a:lnSpc>
                <a:spcPct val="100000"/>
              </a:lnSpc>
              <a:defRPr/>
            </a:pPr>
            <a:r>
              <a:rPr lang="de-DE" sz="2050" dirty="0">
                <a:solidFill>
                  <a:srgbClr val="FF0000"/>
                </a:solidFill>
              </a:rPr>
              <a:t>Geschäftsbanken-Modelle: </a:t>
            </a:r>
          </a:p>
          <a:p>
            <a:pPr lvl="1">
              <a:lnSpc>
                <a:spcPct val="100000"/>
              </a:lnSpc>
              <a:buFont typeface="Symbol" panose="05050102010706020507" pitchFamily="18" charset="2"/>
              <a:buChar char="-"/>
              <a:defRPr/>
            </a:pPr>
            <a:r>
              <a:rPr lang="de-DE" sz="1550" dirty="0">
                <a:solidFill>
                  <a:srgbClr val="FF0000"/>
                </a:solidFill>
              </a:rPr>
              <a:t>Trennbanken:   </a:t>
            </a:r>
            <a:r>
              <a:rPr lang="de-DE" sz="1550" dirty="0"/>
              <a:t>Investmentbanken  (</a:t>
            </a:r>
            <a:r>
              <a:rPr lang="de-DE" sz="1550" dirty="0" err="1"/>
              <a:t>investment</a:t>
            </a:r>
            <a:r>
              <a:rPr lang="de-DE" sz="1550" dirty="0"/>
              <a:t> </a:t>
            </a:r>
            <a:r>
              <a:rPr lang="de-DE" sz="1550" dirty="0" err="1"/>
              <a:t>banks</a:t>
            </a:r>
            <a:r>
              <a:rPr lang="de-DE" sz="1550" dirty="0"/>
              <a:t>) ↔ Kreditbanken (</a:t>
            </a:r>
            <a:r>
              <a:rPr lang="de-DE" sz="1550" dirty="0" err="1"/>
              <a:t>commercial</a:t>
            </a:r>
            <a:r>
              <a:rPr lang="de-DE" sz="1550" dirty="0"/>
              <a:t> </a:t>
            </a:r>
            <a:r>
              <a:rPr lang="de-DE" sz="1550" dirty="0" err="1"/>
              <a:t>banks</a:t>
            </a:r>
            <a:r>
              <a:rPr lang="de-DE" sz="1550" dirty="0"/>
              <a:t>)</a:t>
            </a:r>
          </a:p>
          <a:p>
            <a:pPr lvl="1">
              <a:lnSpc>
                <a:spcPct val="100000"/>
              </a:lnSpc>
              <a:buFont typeface="Symbol" panose="05050102010706020507" pitchFamily="18" charset="2"/>
              <a:buChar char="-"/>
              <a:defRPr/>
            </a:pPr>
            <a:r>
              <a:rPr lang="de-DE" sz="1550" dirty="0">
                <a:solidFill>
                  <a:srgbClr val="FF0000"/>
                </a:solidFill>
              </a:rPr>
              <a:t>Universalbanken</a:t>
            </a:r>
          </a:p>
        </p:txBody>
      </p:sp>
      <p:sp>
        <p:nvSpPr>
          <p:cNvPr id="9"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10" name="Foliennummernplatzhalter 4"/>
          <p:cNvSpPr>
            <a:spLocks noGrp="1"/>
          </p:cNvSpPr>
          <p:nvPr>
            <p:ph type="sldNum" sz="quarter" idx="11"/>
          </p:nvPr>
        </p:nvSpPr>
        <p:spPr>
          <a:xfrm>
            <a:off x="6457950" y="4767264"/>
            <a:ext cx="2057400" cy="273844"/>
          </a:xfrm>
        </p:spPr>
        <p:txBody>
          <a:bodyPr/>
          <a:lstStyle/>
          <a:p>
            <a:fld id="{41AC83B8-7198-4459-8F9F-E728B9179690}" type="slidenum">
              <a:rPr lang="de-DE" smtClean="0"/>
              <a:t>5</a:t>
            </a:fld>
            <a:endParaRPr lang="de-DE" dirty="0"/>
          </a:p>
        </p:txBody>
      </p:sp>
    </p:spTree>
    <p:extLst>
      <p:ext uri="{BB962C8B-B14F-4D97-AF65-F5344CB8AC3E}">
        <p14:creationId xmlns:p14="http://schemas.microsoft.com/office/powerpoint/2010/main" val="3459379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205979"/>
            <a:ext cx="6172200" cy="972740"/>
          </a:xfrm>
          <a:noFill/>
        </p:spPr>
        <p:txBody>
          <a:bodyPr rtlCol="0">
            <a:normAutofit/>
          </a:bodyPr>
          <a:lstStyle/>
          <a:p>
            <a:pPr>
              <a:defRPr/>
            </a:pPr>
            <a:r>
              <a:rPr lang="de-DE" dirty="0"/>
              <a:t>Warum nötig?</a:t>
            </a:r>
          </a:p>
        </p:txBody>
      </p:sp>
      <p:sp>
        <p:nvSpPr>
          <p:cNvPr id="3" name="Inhaltsplatzhalter 2"/>
          <p:cNvSpPr>
            <a:spLocks noGrp="1"/>
          </p:cNvSpPr>
          <p:nvPr>
            <p:ph idx="1"/>
          </p:nvPr>
        </p:nvSpPr>
        <p:spPr/>
        <p:txBody>
          <a:bodyPr rtlCol="0">
            <a:normAutofit fontScale="92500" lnSpcReduction="10000"/>
          </a:bodyPr>
          <a:lstStyle/>
          <a:p>
            <a:pPr>
              <a:defRPr/>
            </a:pPr>
            <a:r>
              <a:rPr lang="de-DE" dirty="0"/>
              <a:t>Banken haben selten genau die Refinanzierungsmittel zur Verfügung, die sie auf der Kreditseite benötigen</a:t>
            </a:r>
          </a:p>
          <a:p>
            <a:pPr>
              <a:defRPr/>
            </a:pPr>
            <a:r>
              <a:rPr lang="de-DE" dirty="0"/>
              <a:t>Beispiel Girokonten der </a:t>
            </a:r>
            <a:r>
              <a:rPr lang="de-DE" dirty="0" err="1"/>
              <a:t>Hh</a:t>
            </a:r>
            <a:endParaRPr lang="de-DE" dirty="0"/>
          </a:p>
          <a:p>
            <a:pPr>
              <a:defRPr/>
            </a:pPr>
            <a:endParaRPr lang="de-DE" dirty="0"/>
          </a:p>
          <a:p>
            <a:pPr>
              <a:defRPr/>
            </a:pPr>
            <a:endParaRPr lang="de-DE" dirty="0"/>
          </a:p>
          <a:p>
            <a:pPr>
              <a:defRPr/>
            </a:pPr>
            <a:endParaRPr lang="de-DE" dirty="0"/>
          </a:p>
          <a:p>
            <a:pPr>
              <a:defRPr/>
            </a:pPr>
            <a:r>
              <a:rPr lang="de-DE" dirty="0"/>
              <a:t>Deshalb werden viele Kredite nicht mit Geldanlagen gleicher Dauer refinanziert, sondern abschnittsweise, d.h. es findet eine </a:t>
            </a:r>
            <a:r>
              <a:rPr lang="de-DE" dirty="0">
                <a:solidFill>
                  <a:srgbClr val="FF0000"/>
                </a:solidFill>
              </a:rPr>
              <a:t>Fristentransformation</a:t>
            </a:r>
            <a:r>
              <a:rPr lang="de-DE" dirty="0"/>
              <a:t> statt: langer Kredit wird mit kurzfristigen Kundengeldern refinanziert oder umgekehrt</a:t>
            </a:r>
          </a:p>
        </p:txBody>
      </p:sp>
      <p:cxnSp>
        <p:nvCxnSpPr>
          <p:cNvPr id="5" name="Gerade Verbindung mit Pfeil 4"/>
          <p:cNvCxnSpPr/>
          <p:nvPr/>
        </p:nvCxnSpPr>
        <p:spPr>
          <a:xfrm>
            <a:off x="2486025" y="3050381"/>
            <a:ext cx="3268266"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rot="5400000" flipH="1" flipV="1">
            <a:off x="2165152" y="3050977"/>
            <a:ext cx="641747"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918" name="Textfeld 16"/>
          <p:cNvSpPr txBox="1">
            <a:spLocks noChangeArrowheads="1"/>
          </p:cNvSpPr>
          <p:nvPr/>
        </p:nvSpPr>
        <p:spPr bwMode="auto">
          <a:xfrm>
            <a:off x="2593182" y="3103960"/>
            <a:ext cx="29467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50"/>
              <a:t>Jan             Feb            März           April            Mai...</a:t>
            </a:r>
          </a:p>
        </p:txBody>
      </p:sp>
      <p:sp>
        <p:nvSpPr>
          <p:cNvPr id="18" name="Freihandform 17"/>
          <p:cNvSpPr/>
          <p:nvPr/>
        </p:nvSpPr>
        <p:spPr>
          <a:xfrm>
            <a:off x="2482454" y="2839641"/>
            <a:ext cx="2732484" cy="321469"/>
          </a:xfrm>
          <a:custGeom>
            <a:avLst/>
            <a:gdLst>
              <a:gd name="connsiteX0" fmla="*/ 0 w 4391025"/>
              <a:gd name="connsiteY0" fmla="*/ 171450 h 428625"/>
              <a:gd name="connsiteX1" fmla="*/ 781050 w 4391025"/>
              <a:gd name="connsiteY1" fmla="*/ 428625 h 428625"/>
              <a:gd name="connsiteX2" fmla="*/ 790575 w 4391025"/>
              <a:gd name="connsiteY2" fmla="*/ 76200 h 428625"/>
              <a:gd name="connsiteX3" fmla="*/ 1504950 w 4391025"/>
              <a:gd name="connsiteY3" fmla="*/ 361950 h 428625"/>
              <a:gd name="connsiteX4" fmla="*/ 1504950 w 4391025"/>
              <a:gd name="connsiteY4" fmla="*/ 0 h 428625"/>
              <a:gd name="connsiteX5" fmla="*/ 2362200 w 4391025"/>
              <a:gd name="connsiteY5" fmla="*/ 381000 h 428625"/>
              <a:gd name="connsiteX6" fmla="*/ 2371725 w 4391025"/>
              <a:gd name="connsiteY6" fmla="*/ 85725 h 428625"/>
              <a:gd name="connsiteX7" fmla="*/ 3133725 w 4391025"/>
              <a:gd name="connsiteY7" fmla="*/ 419100 h 428625"/>
              <a:gd name="connsiteX8" fmla="*/ 3133725 w 4391025"/>
              <a:gd name="connsiteY8" fmla="*/ 76200 h 428625"/>
              <a:gd name="connsiteX9" fmla="*/ 4391025 w 4391025"/>
              <a:gd name="connsiteY9" fmla="*/ 381000 h 428625"/>
              <a:gd name="connsiteX0" fmla="*/ 0 w 3648075"/>
              <a:gd name="connsiteY0" fmla="*/ 171450 h 428625"/>
              <a:gd name="connsiteX1" fmla="*/ 781050 w 3648075"/>
              <a:gd name="connsiteY1" fmla="*/ 428625 h 428625"/>
              <a:gd name="connsiteX2" fmla="*/ 790575 w 3648075"/>
              <a:gd name="connsiteY2" fmla="*/ 76200 h 428625"/>
              <a:gd name="connsiteX3" fmla="*/ 1504950 w 3648075"/>
              <a:gd name="connsiteY3" fmla="*/ 361950 h 428625"/>
              <a:gd name="connsiteX4" fmla="*/ 1504950 w 3648075"/>
              <a:gd name="connsiteY4" fmla="*/ 0 h 428625"/>
              <a:gd name="connsiteX5" fmla="*/ 2362200 w 3648075"/>
              <a:gd name="connsiteY5" fmla="*/ 381000 h 428625"/>
              <a:gd name="connsiteX6" fmla="*/ 2371725 w 3648075"/>
              <a:gd name="connsiteY6" fmla="*/ 85725 h 428625"/>
              <a:gd name="connsiteX7" fmla="*/ 3133725 w 3648075"/>
              <a:gd name="connsiteY7" fmla="*/ 419100 h 428625"/>
              <a:gd name="connsiteX8" fmla="*/ 3133725 w 3648075"/>
              <a:gd name="connsiteY8" fmla="*/ 76200 h 428625"/>
              <a:gd name="connsiteX9" fmla="*/ 3648075 w 3648075"/>
              <a:gd name="connsiteY9" fmla="*/ 209558 h 428625"/>
              <a:gd name="connsiteX0" fmla="*/ 0 w 3643338"/>
              <a:gd name="connsiteY0" fmla="*/ 171450 h 428625"/>
              <a:gd name="connsiteX1" fmla="*/ 781050 w 3643338"/>
              <a:gd name="connsiteY1" fmla="*/ 428625 h 428625"/>
              <a:gd name="connsiteX2" fmla="*/ 790575 w 3643338"/>
              <a:gd name="connsiteY2" fmla="*/ 76200 h 428625"/>
              <a:gd name="connsiteX3" fmla="*/ 1504950 w 3643338"/>
              <a:gd name="connsiteY3" fmla="*/ 361950 h 428625"/>
              <a:gd name="connsiteX4" fmla="*/ 1504950 w 3643338"/>
              <a:gd name="connsiteY4" fmla="*/ 0 h 428625"/>
              <a:gd name="connsiteX5" fmla="*/ 2362200 w 3643338"/>
              <a:gd name="connsiteY5" fmla="*/ 381000 h 428625"/>
              <a:gd name="connsiteX6" fmla="*/ 2371725 w 3643338"/>
              <a:gd name="connsiteY6" fmla="*/ 85725 h 428625"/>
              <a:gd name="connsiteX7" fmla="*/ 3133725 w 3643338"/>
              <a:gd name="connsiteY7" fmla="*/ 419100 h 428625"/>
              <a:gd name="connsiteX8" fmla="*/ 3133725 w 3643338"/>
              <a:gd name="connsiteY8" fmla="*/ 76200 h 428625"/>
              <a:gd name="connsiteX9" fmla="*/ 3643338 w 3643338"/>
              <a:gd name="connsiteY9" fmla="*/ 285752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3338" h="428625">
                <a:moveTo>
                  <a:pt x="0" y="171450"/>
                </a:moveTo>
                <a:lnTo>
                  <a:pt x="781050" y="428625"/>
                </a:lnTo>
                <a:lnTo>
                  <a:pt x="790575" y="76200"/>
                </a:lnTo>
                <a:lnTo>
                  <a:pt x="1504950" y="361950"/>
                </a:lnTo>
                <a:lnTo>
                  <a:pt x="1504950" y="0"/>
                </a:lnTo>
                <a:lnTo>
                  <a:pt x="2362200" y="381000"/>
                </a:lnTo>
                <a:lnTo>
                  <a:pt x="2371725" y="85725"/>
                </a:lnTo>
                <a:lnTo>
                  <a:pt x="3133725" y="419100"/>
                </a:lnTo>
                <a:lnTo>
                  <a:pt x="3133725" y="76200"/>
                </a:lnTo>
                <a:lnTo>
                  <a:pt x="3643338" y="285752"/>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sz="1013"/>
          </a:p>
        </p:txBody>
      </p:sp>
      <p:sp>
        <p:nvSpPr>
          <p:cNvPr id="38920" name="Textfeld 20"/>
          <p:cNvSpPr txBox="1">
            <a:spLocks noChangeArrowheads="1"/>
          </p:cNvSpPr>
          <p:nvPr/>
        </p:nvSpPr>
        <p:spPr bwMode="auto">
          <a:xfrm>
            <a:off x="1893094" y="2786063"/>
            <a:ext cx="6965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900" dirty="0">
                <a:solidFill>
                  <a:srgbClr val="FF0000"/>
                </a:solidFill>
              </a:rPr>
              <a:t>Guthaben</a:t>
            </a:r>
            <a:r>
              <a:rPr lang="de-DE" altLang="de-DE" sz="900" dirty="0"/>
              <a:t> </a:t>
            </a:r>
          </a:p>
          <a:p>
            <a:pPr eaLnBrk="1" hangingPunct="1">
              <a:spcBef>
                <a:spcPct val="0"/>
              </a:spcBef>
              <a:buFontTx/>
              <a:buNone/>
            </a:pPr>
            <a:endParaRPr lang="de-DE" altLang="de-DE" sz="900" dirty="0"/>
          </a:p>
          <a:p>
            <a:pPr eaLnBrk="1" hangingPunct="1">
              <a:spcBef>
                <a:spcPct val="0"/>
              </a:spcBef>
              <a:buFontTx/>
              <a:buNone/>
            </a:pPr>
            <a:r>
              <a:rPr lang="de-DE" altLang="de-DE" sz="900" dirty="0">
                <a:solidFill>
                  <a:srgbClr val="0070C0"/>
                </a:solidFill>
              </a:rPr>
              <a:t>Kredit</a:t>
            </a:r>
          </a:p>
        </p:txBody>
      </p:sp>
      <p:sp>
        <p:nvSpPr>
          <p:cNvPr id="38921" name="Foliennummernplatzhalter 21"/>
          <p:cNvSpPr>
            <a:spLocks noGrp="1"/>
          </p:cNvSpPr>
          <p:nvPr>
            <p:ph type="sldNum" sz="quarter" idx="4294967295"/>
          </p:nvPr>
        </p:nvSpPr>
        <p:spPr bwMode="auto">
          <a:xfrm>
            <a:off x="8515350" y="4767264"/>
            <a:ext cx="335526"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D321401D-F047-4947-96B4-57BA02693C2B}" type="slidenum">
              <a:rPr lang="de-DE" altLang="de-DE" sz="900">
                <a:solidFill>
                  <a:srgbClr val="898989"/>
                </a:solidFill>
              </a:rPr>
              <a:pPr>
                <a:spcBef>
                  <a:spcPct val="0"/>
                </a:spcBef>
                <a:buFontTx/>
                <a:buNone/>
              </a:pPr>
              <a:t>50</a:t>
            </a:fld>
            <a:endParaRPr lang="de-DE" altLang="de-DE" sz="900" dirty="0">
              <a:solidFill>
                <a:srgbClr val="898989"/>
              </a:solidFill>
            </a:endParaRPr>
          </a:p>
        </p:txBody>
      </p:sp>
      <p:cxnSp>
        <p:nvCxnSpPr>
          <p:cNvPr id="12" name="Gerade Verbindung 11"/>
          <p:cNvCxnSpPr>
            <a:stCxn id="18" idx="0"/>
          </p:cNvCxnSpPr>
          <p:nvPr/>
        </p:nvCxnSpPr>
        <p:spPr>
          <a:xfrm>
            <a:off x="2482454" y="2968228"/>
            <a:ext cx="244078" cy="809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071813" y="2893219"/>
            <a:ext cx="381000" cy="1535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3607594" y="2839641"/>
            <a:ext cx="470297" cy="2071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4257675" y="2901554"/>
            <a:ext cx="329804" cy="1452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4835129" y="2899172"/>
            <a:ext cx="373856"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18" idx="2"/>
            <a:endCxn id="18" idx="1"/>
          </p:cNvCxnSpPr>
          <p:nvPr/>
        </p:nvCxnSpPr>
        <p:spPr>
          <a:xfrm flipH="1">
            <a:off x="3068241" y="2896791"/>
            <a:ext cx="7144" cy="26431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H="1">
            <a:off x="3607594" y="2839641"/>
            <a:ext cx="7144" cy="26431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H="1">
            <a:off x="4250532" y="2893219"/>
            <a:ext cx="7144" cy="26431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H="1">
            <a:off x="4826794" y="2903935"/>
            <a:ext cx="7144" cy="26431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21" name="Textfeld 20">
            <a:extLst>
              <a:ext uri="{FF2B5EF4-FFF2-40B4-BE49-F238E27FC236}">
                <a16:creationId xmlns:a16="http://schemas.microsoft.com/office/drawing/2014/main" id="{5C1E24ED-D829-41C8-A5E8-D5D9B8B97EDD}"/>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4171784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500"/>
                                        <p:tgtEl>
                                          <p:spTgt spid="13"/>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Right)">
                                      <p:cBhvr>
                                        <p:cTn id="15" dur="500"/>
                                        <p:tgtEl>
                                          <p:spTgt spid="15"/>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Right)">
                                      <p:cBhvr>
                                        <p:cTn id="19" dur="500"/>
                                        <p:tgtEl>
                                          <p:spTgt spid="19"/>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strips(downRight)">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3"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upRight)">
                                      <p:cBhvr>
                                        <p:cTn id="28" dur="1000"/>
                                        <p:tgtEl>
                                          <p:spTgt spid="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ihandform 18"/>
          <p:cNvSpPr/>
          <p:nvPr/>
        </p:nvSpPr>
        <p:spPr>
          <a:xfrm>
            <a:off x="2372916" y="2205037"/>
            <a:ext cx="3758803" cy="719138"/>
          </a:xfrm>
          <a:custGeom>
            <a:avLst/>
            <a:gdLst>
              <a:gd name="connsiteX0" fmla="*/ 0 w 5011271"/>
              <a:gd name="connsiteY0" fmla="*/ 959223 h 959223"/>
              <a:gd name="connsiteX1" fmla="*/ 5011271 w 5011271"/>
              <a:gd name="connsiteY1" fmla="*/ 959223 h 959223"/>
              <a:gd name="connsiteX2" fmla="*/ 5002306 w 5011271"/>
              <a:gd name="connsiteY2" fmla="*/ 0 h 959223"/>
              <a:gd name="connsiteX3" fmla="*/ 4563035 w 5011271"/>
              <a:gd name="connsiteY3" fmla="*/ 80682 h 959223"/>
              <a:gd name="connsiteX4" fmla="*/ 3155577 w 5011271"/>
              <a:gd name="connsiteY4" fmla="*/ 143435 h 959223"/>
              <a:gd name="connsiteX5" fmla="*/ 2662518 w 5011271"/>
              <a:gd name="connsiteY5" fmla="*/ 295835 h 959223"/>
              <a:gd name="connsiteX6" fmla="*/ 1676400 w 5011271"/>
              <a:gd name="connsiteY6" fmla="*/ 493058 h 959223"/>
              <a:gd name="connsiteX7" fmla="*/ 1147483 w 5011271"/>
              <a:gd name="connsiteY7" fmla="*/ 726141 h 959223"/>
              <a:gd name="connsiteX8" fmla="*/ 0 w 5011271"/>
              <a:gd name="connsiteY8" fmla="*/ 959223 h 9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271" h="959223">
                <a:moveTo>
                  <a:pt x="0" y="959223"/>
                </a:moveTo>
                <a:lnTo>
                  <a:pt x="5011271" y="959223"/>
                </a:lnTo>
                <a:cubicBezTo>
                  <a:pt x="5008283" y="639482"/>
                  <a:pt x="5005294" y="319741"/>
                  <a:pt x="5002306" y="0"/>
                </a:cubicBezTo>
                <a:lnTo>
                  <a:pt x="4563035" y="80682"/>
                </a:lnTo>
                <a:lnTo>
                  <a:pt x="3155577" y="143435"/>
                </a:lnTo>
                <a:lnTo>
                  <a:pt x="2662518" y="295835"/>
                </a:lnTo>
                <a:lnTo>
                  <a:pt x="1676400" y="493058"/>
                </a:lnTo>
                <a:lnTo>
                  <a:pt x="1147483" y="726141"/>
                </a:lnTo>
                <a:lnTo>
                  <a:pt x="0" y="959223"/>
                </a:lnTo>
                <a:close/>
              </a:path>
            </a:pathLst>
          </a:cu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de-DE" sz="1013" dirty="0"/>
              <a:t>                                      Mögliche Zusatzmarge</a:t>
            </a:r>
          </a:p>
        </p:txBody>
      </p:sp>
      <p:sp>
        <p:nvSpPr>
          <p:cNvPr id="40963" name="Titel 1"/>
          <p:cNvSpPr>
            <a:spLocks noGrp="1"/>
          </p:cNvSpPr>
          <p:nvPr>
            <p:ph type="title"/>
          </p:nvPr>
        </p:nvSpPr>
        <p:spPr/>
        <p:txBody>
          <a:bodyPr/>
          <a:lstStyle/>
          <a:p>
            <a:r>
              <a:rPr lang="de-DE" altLang="de-DE" dirty="0"/>
              <a:t>Möglicher Vorteil: Gewinnmaximierung</a:t>
            </a:r>
          </a:p>
        </p:txBody>
      </p:sp>
      <p:sp>
        <p:nvSpPr>
          <p:cNvPr id="40966" name="Foliennummernplatzhalter 4"/>
          <p:cNvSpPr>
            <a:spLocks noGrp="1"/>
          </p:cNvSpPr>
          <p:nvPr>
            <p:ph type="sldNum" sz="quarter" idx="4294967295"/>
          </p:nvPr>
        </p:nvSpPr>
        <p:spPr bwMode="auto">
          <a:xfrm>
            <a:off x="8354961" y="4767264"/>
            <a:ext cx="320777"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3961BD8E-2C1B-4982-9C56-1A3744D207AE}" type="slidenum">
              <a:rPr lang="de-DE" altLang="de-DE" sz="900">
                <a:solidFill>
                  <a:srgbClr val="898989"/>
                </a:solidFill>
              </a:rPr>
              <a:pPr>
                <a:spcBef>
                  <a:spcPct val="0"/>
                </a:spcBef>
                <a:buFontTx/>
                <a:buNone/>
              </a:pPr>
              <a:t>51</a:t>
            </a:fld>
            <a:endParaRPr lang="de-DE" altLang="de-DE" sz="900" dirty="0">
              <a:solidFill>
                <a:srgbClr val="898989"/>
              </a:solidFill>
            </a:endParaRPr>
          </a:p>
        </p:txBody>
      </p:sp>
      <p:sp>
        <p:nvSpPr>
          <p:cNvPr id="40967" name="Textfeld 10"/>
          <p:cNvSpPr txBox="1">
            <a:spLocks noChangeArrowheads="1"/>
          </p:cNvSpPr>
          <p:nvPr/>
        </p:nvSpPr>
        <p:spPr bwMode="auto">
          <a:xfrm>
            <a:off x="1385889" y="1545431"/>
            <a:ext cx="9715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latin typeface="Arial" panose="020B0604020202020204" pitchFamily="34" charset="0"/>
              </a:rPr>
              <a:t>Zinssatz</a:t>
            </a:r>
          </a:p>
        </p:txBody>
      </p:sp>
      <p:sp>
        <p:nvSpPr>
          <p:cNvPr id="40968" name="Textfeld 11"/>
          <p:cNvSpPr txBox="1">
            <a:spLocks noChangeArrowheads="1"/>
          </p:cNvSpPr>
          <p:nvPr/>
        </p:nvSpPr>
        <p:spPr bwMode="auto">
          <a:xfrm>
            <a:off x="5436394" y="3327797"/>
            <a:ext cx="7906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a:latin typeface="Arial" panose="020B0604020202020204" pitchFamily="34" charset="0"/>
              </a:rPr>
              <a:t>Laufzeit</a:t>
            </a:r>
          </a:p>
        </p:txBody>
      </p:sp>
      <p:sp>
        <p:nvSpPr>
          <p:cNvPr id="13" name="Freihandform 12"/>
          <p:cNvSpPr/>
          <p:nvPr/>
        </p:nvSpPr>
        <p:spPr>
          <a:xfrm>
            <a:off x="2357438" y="2193131"/>
            <a:ext cx="3780235" cy="1081088"/>
          </a:xfrm>
          <a:custGeom>
            <a:avLst/>
            <a:gdLst>
              <a:gd name="connsiteX0" fmla="*/ 0 w 5002306"/>
              <a:gd name="connsiteY0" fmla="*/ 1066800 h 1066800"/>
              <a:gd name="connsiteX1" fmla="*/ 582706 w 5002306"/>
              <a:gd name="connsiteY1" fmla="*/ 950259 h 1066800"/>
              <a:gd name="connsiteX2" fmla="*/ 1344706 w 5002306"/>
              <a:gd name="connsiteY2" fmla="*/ 788894 h 1066800"/>
              <a:gd name="connsiteX3" fmla="*/ 1559859 w 5002306"/>
              <a:gd name="connsiteY3" fmla="*/ 412377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344706 w 5002306"/>
              <a:gd name="connsiteY2" fmla="*/ 788894 h 1066800"/>
              <a:gd name="connsiteX3" fmla="*/ 1572272 w 5002306"/>
              <a:gd name="connsiteY3" fmla="*/ 533110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344706 w 5002306"/>
              <a:gd name="connsiteY2" fmla="*/ 788894 h 1066800"/>
              <a:gd name="connsiteX3" fmla="*/ 1644280 w 5002306"/>
              <a:gd name="connsiteY3" fmla="*/ 605118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140224 w 5002306"/>
              <a:gd name="connsiteY2" fmla="*/ 821142 h 1066800"/>
              <a:gd name="connsiteX3" fmla="*/ 1644280 w 5002306"/>
              <a:gd name="connsiteY3" fmla="*/ 605118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140224 w 5002306"/>
              <a:gd name="connsiteY2" fmla="*/ 821142 h 1066800"/>
              <a:gd name="connsiteX3" fmla="*/ 1644280 w 5002306"/>
              <a:gd name="connsiteY3" fmla="*/ 605118 h 1066800"/>
              <a:gd name="connsiteX4" fmla="*/ 2617695 w 5002306"/>
              <a:gd name="connsiteY4" fmla="*/ 403412 h 1066800"/>
              <a:gd name="connsiteX5" fmla="*/ 3156448 w 5002306"/>
              <a:gd name="connsiteY5" fmla="*/ 245078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28656"/>
              <a:gd name="connsiteY0" fmla="*/ 965738 h 965738"/>
              <a:gd name="connsiteX1" fmla="*/ 582706 w 5028656"/>
              <a:gd name="connsiteY1" fmla="*/ 849197 h 965738"/>
              <a:gd name="connsiteX2" fmla="*/ 1140224 w 5028656"/>
              <a:gd name="connsiteY2" fmla="*/ 720080 h 965738"/>
              <a:gd name="connsiteX3" fmla="*/ 1644280 w 5028656"/>
              <a:gd name="connsiteY3" fmla="*/ 504056 h 965738"/>
              <a:gd name="connsiteX4" fmla="*/ 2617695 w 5028656"/>
              <a:gd name="connsiteY4" fmla="*/ 302350 h 965738"/>
              <a:gd name="connsiteX5" fmla="*/ 3156448 w 5028656"/>
              <a:gd name="connsiteY5" fmla="*/ 144016 h 965738"/>
              <a:gd name="connsiteX6" fmla="*/ 3738283 w 5028656"/>
              <a:gd name="connsiteY6" fmla="*/ 114091 h 965738"/>
              <a:gd name="connsiteX7" fmla="*/ 4760259 w 5028656"/>
              <a:gd name="connsiteY7" fmla="*/ 33409 h 965738"/>
              <a:gd name="connsiteX8" fmla="*/ 5028656 w 5028656"/>
              <a:gd name="connsiteY8" fmla="*/ 0 h 965738"/>
              <a:gd name="connsiteX0" fmla="*/ 0 w 5028656"/>
              <a:gd name="connsiteY0" fmla="*/ 965738 h 965738"/>
              <a:gd name="connsiteX1" fmla="*/ 582706 w 5028656"/>
              <a:gd name="connsiteY1" fmla="*/ 849197 h 965738"/>
              <a:gd name="connsiteX2" fmla="*/ 1140224 w 5028656"/>
              <a:gd name="connsiteY2" fmla="*/ 720080 h 965738"/>
              <a:gd name="connsiteX3" fmla="*/ 1644280 w 5028656"/>
              <a:gd name="connsiteY3" fmla="*/ 504056 h 965738"/>
              <a:gd name="connsiteX4" fmla="*/ 2617695 w 5028656"/>
              <a:gd name="connsiteY4" fmla="*/ 302350 h 965738"/>
              <a:gd name="connsiteX5" fmla="*/ 3156448 w 5028656"/>
              <a:gd name="connsiteY5" fmla="*/ 144016 h 965738"/>
              <a:gd name="connsiteX6" fmla="*/ 3738283 w 5028656"/>
              <a:gd name="connsiteY6" fmla="*/ 114091 h 965738"/>
              <a:gd name="connsiteX7" fmla="*/ 4596608 w 5028656"/>
              <a:gd name="connsiteY7" fmla="*/ 72008 h 965738"/>
              <a:gd name="connsiteX8" fmla="*/ 5028656 w 5028656"/>
              <a:gd name="connsiteY8" fmla="*/ 0 h 965738"/>
              <a:gd name="connsiteX0" fmla="*/ 0 w 5028656"/>
              <a:gd name="connsiteY0" fmla="*/ 965738 h 965738"/>
              <a:gd name="connsiteX1" fmla="*/ 582706 w 5028656"/>
              <a:gd name="connsiteY1" fmla="*/ 849197 h 965738"/>
              <a:gd name="connsiteX2" fmla="*/ 1140224 w 5028656"/>
              <a:gd name="connsiteY2" fmla="*/ 720080 h 965738"/>
              <a:gd name="connsiteX3" fmla="*/ 1644280 w 5028656"/>
              <a:gd name="connsiteY3" fmla="*/ 504056 h 965738"/>
              <a:gd name="connsiteX4" fmla="*/ 2617695 w 5028656"/>
              <a:gd name="connsiteY4" fmla="*/ 302350 h 965738"/>
              <a:gd name="connsiteX5" fmla="*/ 3156448 w 5028656"/>
              <a:gd name="connsiteY5" fmla="*/ 144016 h 965738"/>
              <a:gd name="connsiteX6" fmla="*/ 3738283 w 5028656"/>
              <a:gd name="connsiteY6" fmla="*/ 114091 h 965738"/>
              <a:gd name="connsiteX7" fmla="*/ 4596608 w 5028656"/>
              <a:gd name="connsiteY7" fmla="*/ 72008 h 965738"/>
              <a:gd name="connsiteX8" fmla="*/ 4884640 w 5028656"/>
              <a:gd name="connsiteY8" fmla="*/ 72008 h 965738"/>
              <a:gd name="connsiteX9" fmla="*/ 5028656 w 5028656"/>
              <a:gd name="connsiteY9" fmla="*/ 0 h 965738"/>
              <a:gd name="connsiteX0" fmla="*/ 0 w 5028656"/>
              <a:gd name="connsiteY0" fmla="*/ 893730 h 936104"/>
              <a:gd name="connsiteX1" fmla="*/ 582706 w 5028656"/>
              <a:gd name="connsiteY1" fmla="*/ 777189 h 936104"/>
              <a:gd name="connsiteX2" fmla="*/ 1140224 w 5028656"/>
              <a:gd name="connsiteY2" fmla="*/ 648072 h 936104"/>
              <a:gd name="connsiteX3" fmla="*/ 1644280 w 5028656"/>
              <a:gd name="connsiteY3" fmla="*/ 432048 h 936104"/>
              <a:gd name="connsiteX4" fmla="*/ 2617695 w 5028656"/>
              <a:gd name="connsiteY4" fmla="*/ 230342 h 936104"/>
              <a:gd name="connsiteX5" fmla="*/ 3156448 w 5028656"/>
              <a:gd name="connsiteY5" fmla="*/ 72008 h 936104"/>
              <a:gd name="connsiteX6" fmla="*/ 3738283 w 5028656"/>
              <a:gd name="connsiteY6" fmla="*/ 42083 h 936104"/>
              <a:gd name="connsiteX7" fmla="*/ 4596608 w 5028656"/>
              <a:gd name="connsiteY7" fmla="*/ 0 h 936104"/>
              <a:gd name="connsiteX8" fmla="*/ 4884640 w 5028656"/>
              <a:gd name="connsiteY8" fmla="*/ 0 h 936104"/>
              <a:gd name="connsiteX9" fmla="*/ 5028656 w 5028656"/>
              <a:gd name="connsiteY9" fmla="*/ 936104 h 936104"/>
              <a:gd name="connsiteX0" fmla="*/ 0 w 5028656"/>
              <a:gd name="connsiteY0" fmla="*/ 965738 h 1008112"/>
              <a:gd name="connsiteX1" fmla="*/ 582706 w 5028656"/>
              <a:gd name="connsiteY1" fmla="*/ 849197 h 1008112"/>
              <a:gd name="connsiteX2" fmla="*/ 1140224 w 5028656"/>
              <a:gd name="connsiteY2" fmla="*/ 720080 h 1008112"/>
              <a:gd name="connsiteX3" fmla="*/ 1644280 w 5028656"/>
              <a:gd name="connsiteY3" fmla="*/ 504056 h 1008112"/>
              <a:gd name="connsiteX4" fmla="*/ 2617695 w 5028656"/>
              <a:gd name="connsiteY4" fmla="*/ 302350 h 1008112"/>
              <a:gd name="connsiteX5" fmla="*/ 3156448 w 5028656"/>
              <a:gd name="connsiteY5" fmla="*/ 144016 h 1008112"/>
              <a:gd name="connsiteX6" fmla="*/ 3738283 w 5028656"/>
              <a:gd name="connsiteY6" fmla="*/ 114091 h 1008112"/>
              <a:gd name="connsiteX7" fmla="*/ 4596608 w 5028656"/>
              <a:gd name="connsiteY7" fmla="*/ 72008 h 1008112"/>
              <a:gd name="connsiteX8" fmla="*/ 5028656 w 5028656"/>
              <a:gd name="connsiteY8" fmla="*/ 0 h 1008112"/>
              <a:gd name="connsiteX9" fmla="*/ 5028656 w 5028656"/>
              <a:gd name="connsiteY9" fmla="*/ 1008112 h 1008112"/>
              <a:gd name="connsiteX0" fmla="*/ 0 w 5028656"/>
              <a:gd name="connsiteY0" fmla="*/ 965738 h 1008112"/>
              <a:gd name="connsiteX1" fmla="*/ 582706 w 5028656"/>
              <a:gd name="connsiteY1" fmla="*/ 849197 h 1008112"/>
              <a:gd name="connsiteX2" fmla="*/ 1140224 w 5028656"/>
              <a:gd name="connsiteY2" fmla="*/ 720080 h 1008112"/>
              <a:gd name="connsiteX3" fmla="*/ 1644280 w 5028656"/>
              <a:gd name="connsiteY3" fmla="*/ 504056 h 1008112"/>
              <a:gd name="connsiteX4" fmla="*/ 2617695 w 5028656"/>
              <a:gd name="connsiteY4" fmla="*/ 302350 h 1008112"/>
              <a:gd name="connsiteX5" fmla="*/ 3156448 w 5028656"/>
              <a:gd name="connsiteY5" fmla="*/ 144016 h 1008112"/>
              <a:gd name="connsiteX6" fmla="*/ 3738283 w 5028656"/>
              <a:gd name="connsiteY6" fmla="*/ 114091 h 1008112"/>
              <a:gd name="connsiteX7" fmla="*/ 4596608 w 5028656"/>
              <a:gd name="connsiteY7" fmla="*/ 72008 h 1008112"/>
              <a:gd name="connsiteX8" fmla="*/ 5028656 w 5028656"/>
              <a:gd name="connsiteY8" fmla="*/ 0 h 1008112"/>
              <a:gd name="connsiteX9" fmla="*/ 5028656 w 5028656"/>
              <a:gd name="connsiteY9" fmla="*/ 1008112 h 1008112"/>
              <a:gd name="connsiteX0" fmla="*/ 0 w 5028656"/>
              <a:gd name="connsiteY0" fmla="*/ 965738 h 965738"/>
              <a:gd name="connsiteX1" fmla="*/ 582706 w 5028656"/>
              <a:gd name="connsiteY1" fmla="*/ 849197 h 965738"/>
              <a:gd name="connsiteX2" fmla="*/ 1140224 w 5028656"/>
              <a:gd name="connsiteY2" fmla="*/ 720080 h 965738"/>
              <a:gd name="connsiteX3" fmla="*/ 1644280 w 5028656"/>
              <a:gd name="connsiteY3" fmla="*/ 504056 h 965738"/>
              <a:gd name="connsiteX4" fmla="*/ 2617695 w 5028656"/>
              <a:gd name="connsiteY4" fmla="*/ 302350 h 965738"/>
              <a:gd name="connsiteX5" fmla="*/ 3156448 w 5028656"/>
              <a:gd name="connsiteY5" fmla="*/ 144016 h 965738"/>
              <a:gd name="connsiteX6" fmla="*/ 3738283 w 5028656"/>
              <a:gd name="connsiteY6" fmla="*/ 114091 h 965738"/>
              <a:gd name="connsiteX7" fmla="*/ 4596608 w 5028656"/>
              <a:gd name="connsiteY7" fmla="*/ 72008 h 965738"/>
              <a:gd name="connsiteX8" fmla="*/ 5028656 w 5028656"/>
              <a:gd name="connsiteY8" fmla="*/ 0 h 965738"/>
              <a:gd name="connsiteX9" fmla="*/ 5028656 w 5028656"/>
              <a:gd name="connsiteY9" fmla="*/ 936104 h 965738"/>
              <a:gd name="connsiteX0" fmla="*/ 0 w 5028656"/>
              <a:gd name="connsiteY0" fmla="*/ 965738 h 1440160"/>
              <a:gd name="connsiteX1" fmla="*/ 582706 w 5028656"/>
              <a:gd name="connsiteY1" fmla="*/ 849197 h 1440160"/>
              <a:gd name="connsiteX2" fmla="*/ 1140224 w 5028656"/>
              <a:gd name="connsiteY2" fmla="*/ 720080 h 1440160"/>
              <a:gd name="connsiteX3" fmla="*/ 1644280 w 5028656"/>
              <a:gd name="connsiteY3" fmla="*/ 504056 h 1440160"/>
              <a:gd name="connsiteX4" fmla="*/ 2617695 w 5028656"/>
              <a:gd name="connsiteY4" fmla="*/ 302350 h 1440160"/>
              <a:gd name="connsiteX5" fmla="*/ 3156448 w 5028656"/>
              <a:gd name="connsiteY5" fmla="*/ 144016 h 1440160"/>
              <a:gd name="connsiteX6" fmla="*/ 3738283 w 5028656"/>
              <a:gd name="connsiteY6" fmla="*/ 114091 h 1440160"/>
              <a:gd name="connsiteX7" fmla="*/ 4596608 w 5028656"/>
              <a:gd name="connsiteY7" fmla="*/ 72008 h 1440160"/>
              <a:gd name="connsiteX8" fmla="*/ 5028656 w 5028656"/>
              <a:gd name="connsiteY8" fmla="*/ 0 h 1440160"/>
              <a:gd name="connsiteX9" fmla="*/ 5028656 w 5028656"/>
              <a:gd name="connsiteY9" fmla="*/ 1440160 h 1440160"/>
              <a:gd name="connsiteX0" fmla="*/ 0 w 5028656"/>
              <a:gd name="connsiteY0" fmla="*/ 965738 h 1440160"/>
              <a:gd name="connsiteX1" fmla="*/ 132112 w 5028656"/>
              <a:gd name="connsiteY1" fmla="*/ 936104 h 1440160"/>
              <a:gd name="connsiteX2" fmla="*/ 582706 w 5028656"/>
              <a:gd name="connsiteY2" fmla="*/ 849197 h 1440160"/>
              <a:gd name="connsiteX3" fmla="*/ 1140224 w 5028656"/>
              <a:gd name="connsiteY3" fmla="*/ 720080 h 1440160"/>
              <a:gd name="connsiteX4" fmla="*/ 1644280 w 5028656"/>
              <a:gd name="connsiteY4" fmla="*/ 504056 h 1440160"/>
              <a:gd name="connsiteX5" fmla="*/ 2617695 w 5028656"/>
              <a:gd name="connsiteY5" fmla="*/ 302350 h 1440160"/>
              <a:gd name="connsiteX6" fmla="*/ 3156448 w 5028656"/>
              <a:gd name="connsiteY6" fmla="*/ 144016 h 1440160"/>
              <a:gd name="connsiteX7" fmla="*/ 3738283 w 5028656"/>
              <a:gd name="connsiteY7" fmla="*/ 114091 h 1440160"/>
              <a:gd name="connsiteX8" fmla="*/ 4596608 w 5028656"/>
              <a:gd name="connsiteY8" fmla="*/ 72008 h 1440160"/>
              <a:gd name="connsiteX9" fmla="*/ 5028656 w 5028656"/>
              <a:gd name="connsiteY9" fmla="*/ 0 h 1440160"/>
              <a:gd name="connsiteX10" fmla="*/ 5028656 w 5028656"/>
              <a:gd name="connsiteY10" fmla="*/ 1440160 h 1440160"/>
              <a:gd name="connsiteX0" fmla="*/ 0 w 5028656"/>
              <a:gd name="connsiteY0" fmla="*/ 965738 h 1440160"/>
              <a:gd name="connsiteX1" fmla="*/ 60104 w 5028656"/>
              <a:gd name="connsiteY1" fmla="*/ 1008112 h 1440160"/>
              <a:gd name="connsiteX2" fmla="*/ 132112 w 5028656"/>
              <a:gd name="connsiteY2" fmla="*/ 936104 h 1440160"/>
              <a:gd name="connsiteX3" fmla="*/ 582706 w 5028656"/>
              <a:gd name="connsiteY3" fmla="*/ 849197 h 1440160"/>
              <a:gd name="connsiteX4" fmla="*/ 1140224 w 5028656"/>
              <a:gd name="connsiteY4" fmla="*/ 720080 h 1440160"/>
              <a:gd name="connsiteX5" fmla="*/ 1644280 w 5028656"/>
              <a:gd name="connsiteY5" fmla="*/ 504056 h 1440160"/>
              <a:gd name="connsiteX6" fmla="*/ 2617695 w 5028656"/>
              <a:gd name="connsiteY6" fmla="*/ 302350 h 1440160"/>
              <a:gd name="connsiteX7" fmla="*/ 3156448 w 5028656"/>
              <a:gd name="connsiteY7" fmla="*/ 144016 h 1440160"/>
              <a:gd name="connsiteX8" fmla="*/ 3738283 w 5028656"/>
              <a:gd name="connsiteY8" fmla="*/ 114091 h 1440160"/>
              <a:gd name="connsiteX9" fmla="*/ 4596608 w 5028656"/>
              <a:gd name="connsiteY9" fmla="*/ 72008 h 1440160"/>
              <a:gd name="connsiteX10" fmla="*/ 5028656 w 5028656"/>
              <a:gd name="connsiteY10" fmla="*/ 0 h 1440160"/>
              <a:gd name="connsiteX11" fmla="*/ 5028656 w 5028656"/>
              <a:gd name="connsiteY11" fmla="*/ 1440160 h 1440160"/>
              <a:gd name="connsiteX0" fmla="*/ 0 w 5040560"/>
              <a:gd name="connsiteY0" fmla="*/ 1440160 h 1440160"/>
              <a:gd name="connsiteX1" fmla="*/ 72008 w 5040560"/>
              <a:gd name="connsiteY1" fmla="*/ 1008112 h 1440160"/>
              <a:gd name="connsiteX2" fmla="*/ 144016 w 5040560"/>
              <a:gd name="connsiteY2" fmla="*/ 936104 h 1440160"/>
              <a:gd name="connsiteX3" fmla="*/ 594610 w 5040560"/>
              <a:gd name="connsiteY3" fmla="*/ 849197 h 1440160"/>
              <a:gd name="connsiteX4" fmla="*/ 1152128 w 5040560"/>
              <a:gd name="connsiteY4" fmla="*/ 720080 h 1440160"/>
              <a:gd name="connsiteX5" fmla="*/ 1656184 w 5040560"/>
              <a:gd name="connsiteY5" fmla="*/ 504056 h 1440160"/>
              <a:gd name="connsiteX6" fmla="*/ 2629599 w 5040560"/>
              <a:gd name="connsiteY6" fmla="*/ 302350 h 1440160"/>
              <a:gd name="connsiteX7" fmla="*/ 3168352 w 5040560"/>
              <a:gd name="connsiteY7" fmla="*/ 144016 h 1440160"/>
              <a:gd name="connsiteX8" fmla="*/ 3750187 w 5040560"/>
              <a:gd name="connsiteY8" fmla="*/ 114091 h 1440160"/>
              <a:gd name="connsiteX9" fmla="*/ 4608512 w 5040560"/>
              <a:gd name="connsiteY9" fmla="*/ 72008 h 1440160"/>
              <a:gd name="connsiteX10" fmla="*/ 5040560 w 5040560"/>
              <a:gd name="connsiteY10" fmla="*/ 0 h 1440160"/>
              <a:gd name="connsiteX11" fmla="*/ 5040560 w 5040560"/>
              <a:gd name="connsiteY11" fmla="*/ 1440160 h 1440160"/>
              <a:gd name="connsiteX0" fmla="*/ 0 w 5040560"/>
              <a:gd name="connsiteY0" fmla="*/ 1440160 h 1440160"/>
              <a:gd name="connsiteX1" fmla="*/ 0 w 5040560"/>
              <a:gd name="connsiteY1" fmla="*/ 936104 h 1440160"/>
              <a:gd name="connsiteX2" fmla="*/ 144016 w 5040560"/>
              <a:gd name="connsiteY2" fmla="*/ 936104 h 1440160"/>
              <a:gd name="connsiteX3" fmla="*/ 594610 w 5040560"/>
              <a:gd name="connsiteY3" fmla="*/ 849197 h 1440160"/>
              <a:gd name="connsiteX4" fmla="*/ 1152128 w 5040560"/>
              <a:gd name="connsiteY4" fmla="*/ 720080 h 1440160"/>
              <a:gd name="connsiteX5" fmla="*/ 1656184 w 5040560"/>
              <a:gd name="connsiteY5" fmla="*/ 504056 h 1440160"/>
              <a:gd name="connsiteX6" fmla="*/ 2629599 w 5040560"/>
              <a:gd name="connsiteY6" fmla="*/ 302350 h 1440160"/>
              <a:gd name="connsiteX7" fmla="*/ 3168352 w 5040560"/>
              <a:gd name="connsiteY7" fmla="*/ 144016 h 1440160"/>
              <a:gd name="connsiteX8" fmla="*/ 3750187 w 5040560"/>
              <a:gd name="connsiteY8" fmla="*/ 114091 h 1440160"/>
              <a:gd name="connsiteX9" fmla="*/ 4608512 w 5040560"/>
              <a:gd name="connsiteY9" fmla="*/ 72008 h 1440160"/>
              <a:gd name="connsiteX10" fmla="*/ 5040560 w 5040560"/>
              <a:gd name="connsiteY10" fmla="*/ 0 h 1440160"/>
              <a:gd name="connsiteX11" fmla="*/ 5040560 w 5040560"/>
              <a:gd name="connsiteY11" fmla="*/ 1440160 h 1440160"/>
              <a:gd name="connsiteX0" fmla="*/ 0 w 5040560"/>
              <a:gd name="connsiteY0" fmla="*/ 1440160 h 1440160"/>
              <a:gd name="connsiteX1" fmla="*/ 0 w 5040560"/>
              <a:gd name="connsiteY1" fmla="*/ 936104 h 1440160"/>
              <a:gd name="connsiteX2" fmla="*/ 144016 w 5040560"/>
              <a:gd name="connsiteY2" fmla="*/ 936104 h 1440160"/>
              <a:gd name="connsiteX3" fmla="*/ 594610 w 5040560"/>
              <a:gd name="connsiteY3" fmla="*/ 849197 h 1440160"/>
              <a:gd name="connsiteX4" fmla="*/ 1152128 w 5040560"/>
              <a:gd name="connsiteY4" fmla="*/ 720080 h 1440160"/>
              <a:gd name="connsiteX5" fmla="*/ 1656184 w 5040560"/>
              <a:gd name="connsiteY5" fmla="*/ 504056 h 1440160"/>
              <a:gd name="connsiteX6" fmla="*/ 2629599 w 5040560"/>
              <a:gd name="connsiteY6" fmla="*/ 302350 h 1440160"/>
              <a:gd name="connsiteX7" fmla="*/ 3168352 w 5040560"/>
              <a:gd name="connsiteY7" fmla="*/ 144016 h 1440160"/>
              <a:gd name="connsiteX8" fmla="*/ 3750187 w 5040560"/>
              <a:gd name="connsiteY8" fmla="*/ 114091 h 1440160"/>
              <a:gd name="connsiteX9" fmla="*/ 4608512 w 5040560"/>
              <a:gd name="connsiteY9" fmla="*/ 72008 h 1440160"/>
              <a:gd name="connsiteX10" fmla="*/ 5040560 w 5040560"/>
              <a:gd name="connsiteY10" fmla="*/ 0 h 1440160"/>
              <a:gd name="connsiteX11" fmla="*/ 5040560 w 5040560"/>
              <a:gd name="connsiteY11" fmla="*/ 1440160 h 1440160"/>
              <a:gd name="connsiteX0" fmla="*/ 0 w 5040560"/>
              <a:gd name="connsiteY0" fmla="*/ 1440160 h 1440160"/>
              <a:gd name="connsiteX1" fmla="*/ 0 w 5040560"/>
              <a:gd name="connsiteY1" fmla="*/ 936104 h 1440160"/>
              <a:gd name="connsiteX2" fmla="*/ 144016 w 5040560"/>
              <a:gd name="connsiteY2" fmla="*/ 936104 h 1440160"/>
              <a:gd name="connsiteX3" fmla="*/ 594610 w 5040560"/>
              <a:gd name="connsiteY3" fmla="*/ 849197 h 1440160"/>
              <a:gd name="connsiteX4" fmla="*/ 1152128 w 5040560"/>
              <a:gd name="connsiteY4" fmla="*/ 720080 h 1440160"/>
              <a:gd name="connsiteX5" fmla="*/ 1656184 w 5040560"/>
              <a:gd name="connsiteY5" fmla="*/ 504056 h 1440160"/>
              <a:gd name="connsiteX6" fmla="*/ 2629599 w 5040560"/>
              <a:gd name="connsiteY6" fmla="*/ 302350 h 1440160"/>
              <a:gd name="connsiteX7" fmla="*/ 3168352 w 5040560"/>
              <a:gd name="connsiteY7" fmla="*/ 144016 h 1440160"/>
              <a:gd name="connsiteX8" fmla="*/ 3750187 w 5040560"/>
              <a:gd name="connsiteY8" fmla="*/ 114091 h 1440160"/>
              <a:gd name="connsiteX9" fmla="*/ 4608512 w 5040560"/>
              <a:gd name="connsiteY9" fmla="*/ 72008 h 1440160"/>
              <a:gd name="connsiteX10" fmla="*/ 5040560 w 5040560"/>
              <a:gd name="connsiteY10" fmla="*/ 0 h 1440160"/>
              <a:gd name="connsiteX11" fmla="*/ 5040560 w 5040560"/>
              <a:gd name="connsiteY11" fmla="*/ 1440160 h 1440160"/>
              <a:gd name="connsiteX12" fmla="*/ 0 w 5040560"/>
              <a:gd name="connsiteY12" fmla="*/ 144016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60" h="1440160">
                <a:moveTo>
                  <a:pt x="0" y="1440160"/>
                </a:moveTo>
                <a:lnTo>
                  <a:pt x="0" y="936104"/>
                </a:lnTo>
                <a:lnTo>
                  <a:pt x="144016" y="936104"/>
                </a:lnTo>
                <a:lnTo>
                  <a:pt x="594610" y="849197"/>
                </a:lnTo>
                <a:lnTo>
                  <a:pt x="1152128" y="720080"/>
                </a:lnTo>
                <a:lnTo>
                  <a:pt x="1656184" y="504056"/>
                </a:lnTo>
                <a:lnTo>
                  <a:pt x="2629599" y="302350"/>
                </a:lnTo>
                <a:lnTo>
                  <a:pt x="3168352" y="144016"/>
                </a:lnTo>
                <a:lnTo>
                  <a:pt x="3750187" y="114091"/>
                </a:lnTo>
                <a:lnTo>
                  <a:pt x="4608512" y="72008"/>
                </a:lnTo>
                <a:lnTo>
                  <a:pt x="5040560" y="0"/>
                </a:lnTo>
                <a:lnTo>
                  <a:pt x="5040560" y="1440160"/>
                </a:lnTo>
                <a:lnTo>
                  <a:pt x="0" y="1440160"/>
                </a:lnTo>
                <a:close/>
              </a:path>
            </a:pathLst>
          </a:custGeom>
          <a:solidFill>
            <a:schemeClr val="bg1"/>
          </a:solidFill>
          <a:ln w="25400">
            <a:solidFill>
              <a:schemeClr val="bg1"/>
            </a:solidFill>
          </a:ln>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de-DE" sz="1013"/>
          </a:p>
        </p:txBody>
      </p:sp>
      <p:sp>
        <p:nvSpPr>
          <p:cNvPr id="14" name="Textfeld 13"/>
          <p:cNvSpPr txBox="1"/>
          <p:nvPr/>
        </p:nvSpPr>
        <p:spPr>
          <a:xfrm>
            <a:off x="6192441" y="2085975"/>
            <a:ext cx="1727597" cy="404085"/>
          </a:xfrm>
          <a:prstGeom prst="rect">
            <a:avLst/>
          </a:prstGeom>
          <a:noFill/>
        </p:spPr>
        <p:txBody>
          <a:bodyPr>
            <a:spAutoFit/>
          </a:bodyPr>
          <a:lstStyle/>
          <a:p>
            <a:pPr eaLnBrk="1" hangingPunct="1">
              <a:defRPr/>
            </a:pPr>
            <a:r>
              <a:rPr lang="de-DE" sz="1013" dirty="0">
                <a:solidFill>
                  <a:schemeClr val="accent2">
                    <a:lumMod val="75000"/>
                  </a:schemeClr>
                </a:solidFill>
                <a:latin typeface="Arial" charset="0"/>
              </a:rPr>
              <a:t>Einstandszins =</a:t>
            </a:r>
          </a:p>
          <a:p>
            <a:pPr eaLnBrk="1" hangingPunct="1">
              <a:defRPr/>
            </a:pPr>
            <a:r>
              <a:rPr lang="de-DE" sz="1013" dirty="0">
                <a:solidFill>
                  <a:schemeClr val="accent2">
                    <a:lumMod val="75000"/>
                  </a:schemeClr>
                </a:solidFill>
                <a:latin typeface="Arial" charset="0"/>
              </a:rPr>
              <a:t>Beschaffungskosten</a:t>
            </a:r>
          </a:p>
        </p:txBody>
      </p:sp>
      <p:sp>
        <p:nvSpPr>
          <p:cNvPr id="15" name="Freihandform 14"/>
          <p:cNvSpPr/>
          <p:nvPr/>
        </p:nvSpPr>
        <p:spPr>
          <a:xfrm>
            <a:off x="2357438" y="1977629"/>
            <a:ext cx="3771900" cy="723900"/>
          </a:xfrm>
          <a:custGeom>
            <a:avLst/>
            <a:gdLst>
              <a:gd name="connsiteX0" fmla="*/ 0 w 5002306"/>
              <a:gd name="connsiteY0" fmla="*/ 1066800 h 1066800"/>
              <a:gd name="connsiteX1" fmla="*/ 582706 w 5002306"/>
              <a:gd name="connsiteY1" fmla="*/ 950259 h 1066800"/>
              <a:gd name="connsiteX2" fmla="*/ 1344706 w 5002306"/>
              <a:gd name="connsiteY2" fmla="*/ 788894 h 1066800"/>
              <a:gd name="connsiteX3" fmla="*/ 1559859 w 5002306"/>
              <a:gd name="connsiteY3" fmla="*/ 412377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344706 w 5002306"/>
              <a:gd name="connsiteY2" fmla="*/ 788894 h 1066800"/>
              <a:gd name="connsiteX3" fmla="*/ 1572272 w 5002306"/>
              <a:gd name="connsiteY3" fmla="*/ 533110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344706 w 5002306"/>
              <a:gd name="connsiteY2" fmla="*/ 788894 h 1066800"/>
              <a:gd name="connsiteX3" fmla="*/ 1644280 w 5002306"/>
              <a:gd name="connsiteY3" fmla="*/ 605118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140224 w 5002306"/>
              <a:gd name="connsiteY2" fmla="*/ 821142 h 1066800"/>
              <a:gd name="connsiteX3" fmla="*/ 1644280 w 5002306"/>
              <a:gd name="connsiteY3" fmla="*/ 605118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140224 w 5002306"/>
              <a:gd name="connsiteY2" fmla="*/ 821142 h 1066800"/>
              <a:gd name="connsiteX3" fmla="*/ 1644280 w 5002306"/>
              <a:gd name="connsiteY3" fmla="*/ 605118 h 1066800"/>
              <a:gd name="connsiteX4" fmla="*/ 2617695 w 5002306"/>
              <a:gd name="connsiteY4" fmla="*/ 403412 h 1066800"/>
              <a:gd name="connsiteX5" fmla="*/ 3156448 w 5002306"/>
              <a:gd name="connsiteY5" fmla="*/ 245078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28656"/>
              <a:gd name="connsiteY0" fmla="*/ 965738 h 965738"/>
              <a:gd name="connsiteX1" fmla="*/ 582706 w 5028656"/>
              <a:gd name="connsiteY1" fmla="*/ 849197 h 965738"/>
              <a:gd name="connsiteX2" fmla="*/ 1140224 w 5028656"/>
              <a:gd name="connsiteY2" fmla="*/ 720080 h 965738"/>
              <a:gd name="connsiteX3" fmla="*/ 1644280 w 5028656"/>
              <a:gd name="connsiteY3" fmla="*/ 504056 h 965738"/>
              <a:gd name="connsiteX4" fmla="*/ 2617695 w 5028656"/>
              <a:gd name="connsiteY4" fmla="*/ 302350 h 965738"/>
              <a:gd name="connsiteX5" fmla="*/ 3156448 w 5028656"/>
              <a:gd name="connsiteY5" fmla="*/ 144016 h 965738"/>
              <a:gd name="connsiteX6" fmla="*/ 3738283 w 5028656"/>
              <a:gd name="connsiteY6" fmla="*/ 114091 h 965738"/>
              <a:gd name="connsiteX7" fmla="*/ 4760259 w 5028656"/>
              <a:gd name="connsiteY7" fmla="*/ 33409 h 965738"/>
              <a:gd name="connsiteX8" fmla="*/ 5028656 w 5028656"/>
              <a:gd name="connsiteY8" fmla="*/ 0 h 965738"/>
              <a:gd name="connsiteX0" fmla="*/ 0 w 5028656"/>
              <a:gd name="connsiteY0" fmla="*/ 965738 h 965738"/>
              <a:gd name="connsiteX1" fmla="*/ 582706 w 5028656"/>
              <a:gd name="connsiteY1" fmla="*/ 849197 h 965738"/>
              <a:gd name="connsiteX2" fmla="*/ 1140224 w 5028656"/>
              <a:gd name="connsiteY2" fmla="*/ 720080 h 965738"/>
              <a:gd name="connsiteX3" fmla="*/ 1644280 w 5028656"/>
              <a:gd name="connsiteY3" fmla="*/ 504056 h 965738"/>
              <a:gd name="connsiteX4" fmla="*/ 2617695 w 5028656"/>
              <a:gd name="connsiteY4" fmla="*/ 302350 h 965738"/>
              <a:gd name="connsiteX5" fmla="*/ 3156448 w 5028656"/>
              <a:gd name="connsiteY5" fmla="*/ 144016 h 965738"/>
              <a:gd name="connsiteX6" fmla="*/ 3738283 w 5028656"/>
              <a:gd name="connsiteY6" fmla="*/ 114091 h 965738"/>
              <a:gd name="connsiteX7" fmla="*/ 4596608 w 5028656"/>
              <a:gd name="connsiteY7" fmla="*/ 72008 h 965738"/>
              <a:gd name="connsiteX8" fmla="*/ 5028656 w 5028656"/>
              <a:gd name="connsiteY8" fmla="*/ 0 h 9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8656" h="965738">
                <a:moveTo>
                  <a:pt x="0" y="965738"/>
                </a:moveTo>
                <a:lnTo>
                  <a:pt x="582706" y="849197"/>
                </a:lnTo>
                <a:lnTo>
                  <a:pt x="1140224" y="720080"/>
                </a:lnTo>
                <a:lnTo>
                  <a:pt x="1644280" y="504056"/>
                </a:lnTo>
                <a:lnTo>
                  <a:pt x="2617695" y="302350"/>
                </a:lnTo>
                <a:lnTo>
                  <a:pt x="3156448" y="144016"/>
                </a:lnTo>
                <a:lnTo>
                  <a:pt x="3738283" y="114091"/>
                </a:lnTo>
                <a:lnTo>
                  <a:pt x="4596608" y="72008"/>
                </a:lnTo>
                <a:lnTo>
                  <a:pt x="5028656"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sz="1013"/>
          </a:p>
        </p:txBody>
      </p:sp>
      <p:sp>
        <p:nvSpPr>
          <p:cNvPr id="16" name="Textfeld 15"/>
          <p:cNvSpPr txBox="1"/>
          <p:nvPr/>
        </p:nvSpPr>
        <p:spPr>
          <a:xfrm>
            <a:off x="6192441" y="1815704"/>
            <a:ext cx="1350169" cy="248209"/>
          </a:xfrm>
          <a:prstGeom prst="rect">
            <a:avLst/>
          </a:prstGeom>
          <a:noFill/>
        </p:spPr>
        <p:txBody>
          <a:bodyPr>
            <a:spAutoFit/>
          </a:bodyPr>
          <a:lstStyle/>
          <a:p>
            <a:pPr eaLnBrk="1" hangingPunct="1">
              <a:defRPr/>
            </a:pPr>
            <a:r>
              <a:rPr lang="de-DE" sz="1013" dirty="0">
                <a:solidFill>
                  <a:schemeClr val="tx2">
                    <a:lumMod val="60000"/>
                    <a:lumOff val="40000"/>
                  </a:schemeClr>
                </a:solidFill>
                <a:latin typeface="Arial" charset="0"/>
              </a:rPr>
              <a:t>Kundenzinssatz</a:t>
            </a:r>
          </a:p>
        </p:txBody>
      </p:sp>
      <p:sp>
        <p:nvSpPr>
          <p:cNvPr id="17" name="Freihandform 16"/>
          <p:cNvSpPr/>
          <p:nvPr/>
        </p:nvSpPr>
        <p:spPr>
          <a:xfrm>
            <a:off x="2387203" y="1996679"/>
            <a:ext cx="3737372" cy="901303"/>
          </a:xfrm>
          <a:custGeom>
            <a:avLst/>
            <a:gdLst>
              <a:gd name="connsiteX0" fmla="*/ 0 w 5029200"/>
              <a:gd name="connsiteY0" fmla="*/ 1264023 h 1264023"/>
              <a:gd name="connsiteX1" fmla="*/ 8964 w 5029200"/>
              <a:gd name="connsiteY1" fmla="*/ 968188 h 1264023"/>
              <a:gd name="connsiteX2" fmla="*/ 1147482 w 5029200"/>
              <a:gd name="connsiteY2" fmla="*/ 726141 h 1264023"/>
              <a:gd name="connsiteX3" fmla="*/ 1658470 w 5029200"/>
              <a:gd name="connsiteY3" fmla="*/ 510988 h 1264023"/>
              <a:gd name="connsiteX4" fmla="*/ 2608729 w 5029200"/>
              <a:gd name="connsiteY4" fmla="*/ 313765 h 1264023"/>
              <a:gd name="connsiteX5" fmla="*/ 3146612 w 5029200"/>
              <a:gd name="connsiteY5" fmla="*/ 152400 h 1264023"/>
              <a:gd name="connsiteX6" fmla="*/ 4625788 w 5029200"/>
              <a:gd name="connsiteY6" fmla="*/ 80682 h 1264023"/>
              <a:gd name="connsiteX7" fmla="*/ 5020235 w 5029200"/>
              <a:gd name="connsiteY7" fmla="*/ 0 h 1264023"/>
              <a:gd name="connsiteX8" fmla="*/ 5029200 w 5029200"/>
              <a:gd name="connsiteY8" fmla="*/ 304800 h 1264023"/>
              <a:gd name="connsiteX9" fmla="*/ 4563035 w 5029200"/>
              <a:gd name="connsiteY9" fmla="*/ 385482 h 1264023"/>
              <a:gd name="connsiteX10" fmla="*/ 3182470 w 5029200"/>
              <a:gd name="connsiteY10" fmla="*/ 430306 h 1264023"/>
              <a:gd name="connsiteX11" fmla="*/ 2599764 w 5029200"/>
              <a:gd name="connsiteY11" fmla="*/ 609600 h 1264023"/>
              <a:gd name="connsiteX12" fmla="*/ 1631576 w 5029200"/>
              <a:gd name="connsiteY12" fmla="*/ 797859 h 1264023"/>
              <a:gd name="connsiteX13" fmla="*/ 1129553 w 5029200"/>
              <a:gd name="connsiteY13" fmla="*/ 1013012 h 1264023"/>
              <a:gd name="connsiteX14" fmla="*/ 0 w 5029200"/>
              <a:gd name="connsiteY14" fmla="*/ 1264023 h 1264023"/>
              <a:gd name="connsiteX0" fmla="*/ 0 w 5029200"/>
              <a:gd name="connsiteY0" fmla="*/ 1264023 h 1264023"/>
              <a:gd name="connsiteX1" fmla="*/ 8964 w 5029200"/>
              <a:gd name="connsiteY1" fmla="*/ 968188 h 1264023"/>
              <a:gd name="connsiteX2" fmla="*/ 1154741 w 5029200"/>
              <a:gd name="connsiteY2" fmla="*/ 757808 h 1264023"/>
              <a:gd name="connsiteX3" fmla="*/ 1658470 w 5029200"/>
              <a:gd name="connsiteY3" fmla="*/ 510988 h 1264023"/>
              <a:gd name="connsiteX4" fmla="*/ 2608729 w 5029200"/>
              <a:gd name="connsiteY4" fmla="*/ 313765 h 1264023"/>
              <a:gd name="connsiteX5" fmla="*/ 3146612 w 5029200"/>
              <a:gd name="connsiteY5" fmla="*/ 152400 h 1264023"/>
              <a:gd name="connsiteX6" fmla="*/ 4625788 w 5029200"/>
              <a:gd name="connsiteY6" fmla="*/ 80682 h 1264023"/>
              <a:gd name="connsiteX7" fmla="*/ 5020235 w 5029200"/>
              <a:gd name="connsiteY7" fmla="*/ 0 h 1264023"/>
              <a:gd name="connsiteX8" fmla="*/ 5029200 w 5029200"/>
              <a:gd name="connsiteY8" fmla="*/ 304800 h 1264023"/>
              <a:gd name="connsiteX9" fmla="*/ 4563035 w 5029200"/>
              <a:gd name="connsiteY9" fmla="*/ 385482 h 1264023"/>
              <a:gd name="connsiteX10" fmla="*/ 3182470 w 5029200"/>
              <a:gd name="connsiteY10" fmla="*/ 430306 h 1264023"/>
              <a:gd name="connsiteX11" fmla="*/ 2599764 w 5029200"/>
              <a:gd name="connsiteY11" fmla="*/ 609600 h 1264023"/>
              <a:gd name="connsiteX12" fmla="*/ 1631576 w 5029200"/>
              <a:gd name="connsiteY12" fmla="*/ 797859 h 1264023"/>
              <a:gd name="connsiteX13" fmla="*/ 1129553 w 5029200"/>
              <a:gd name="connsiteY13" fmla="*/ 1013012 h 1264023"/>
              <a:gd name="connsiteX14" fmla="*/ 0 w 5029200"/>
              <a:gd name="connsiteY14" fmla="*/ 1264023 h 1264023"/>
              <a:gd name="connsiteX0" fmla="*/ 0 w 5029200"/>
              <a:gd name="connsiteY0" fmla="*/ 1264023 h 1264023"/>
              <a:gd name="connsiteX1" fmla="*/ 8964 w 5029200"/>
              <a:gd name="connsiteY1" fmla="*/ 1013012 h 1264023"/>
              <a:gd name="connsiteX2" fmla="*/ 1154741 w 5029200"/>
              <a:gd name="connsiteY2" fmla="*/ 757808 h 1264023"/>
              <a:gd name="connsiteX3" fmla="*/ 1658470 w 5029200"/>
              <a:gd name="connsiteY3" fmla="*/ 510988 h 1264023"/>
              <a:gd name="connsiteX4" fmla="*/ 2608729 w 5029200"/>
              <a:gd name="connsiteY4" fmla="*/ 313765 h 1264023"/>
              <a:gd name="connsiteX5" fmla="*/ 3146612 w 5029200"/>
              <a:gd name="connsiteY5" fmla="*/ 152400 h 1264023"/>
              <a:gd name="connsiteX6" fmla="*/ 4625788 w 5029200"/>
              <a:gd name="connsiteY6" fmla="*/ 80682 h 1264023"/>
              <a:gd name="connsiteX7" fmla="*/ 5020235 w 5029200"/>
              <a:gd name="connsiteY7" fmla="*/ 0 h 1264023"/>
              <a:gd name="connsiteX8" fmla="*/ 5029200 w 5029200"/>
              <a:gd name="connsiteY8" fmla="*/ 304800 h 1264023"/>
              <a:gd name="connsiteX9" fmla="*/ 4563035 w 5029200"/>
              <a:gd name="connsiteY9" fmla="*/ 385482 h 1264023"/>
              <a:gd name="connsiteX10" fmla="*/ 3182470 w 5029200"/>
              <a:gd name="connsiteY10" fmla="*/ 430306 h 1264023"/>
              <a:gd name="connsiteX11" fmla="*/ 2599764 w 5029200"/>
              <a:gd name="connsiteY11" fmla="*/ 609600 h 1264023"/>
              <a:gd name="connsiteX12" fmla="*/ 1631576 w 5029200"/>
              <a:gd name="connsiteY12" fmla="*/ 797859 h 1264023"/>
              <a:gd name="connsiteX13" fmla="*/ 1129553 w 5029200"/>
              <a:gd name="connsiteY13" fmla="*/ 1013012 h 1264023"/>
              <a:gd name="connsiteX14" fmla="*/ 0 w 5029200"/>
              <a:gd name="connsiteY14" fmla="*/ 1264023 h 1264023"/>
              <a:gd name="connsiteX0" fmla="*/ 0 w 5029200"/>
              <a:gd name="connsiteY0" fmla="*/ 1264023 h 1264023"/>
              <a:gd name="connsiteX1" fmla="*/ 8964 w 5029200"/>
              <a:gd name="connsiteY1" fmla="*/ 1013012 h 1264023"/>
              <a:gd name="connsiteX2" fmla="*/ 1154741 w 5029200"/>
              <a:gd name="connsiteY2" fmla="*/ 757808 h 1264023"/>
              <a:gd name="connsiteX3" fmla="*/ 1667435 w 5029200"/>
              <a:gd name="connsiteY3" fmla="*/ 537882 h 1264023"/>
              <a:gd name="connsiteX4" fmla="*/ 2608729 w 5029200"/>
              <a:gd name="connsiteY4" fmla="*/ 313765 h 1264023"/>
              <a:gd name="connsiteX5" fmla="*/ 3146612 w 5029200"/>
              <a:gd name="connsiteY5" fmla="*/ 152400 h 1264023"/>
              <a:gd name="connsiteX6" fmla="*/ 4625788 w 5029200"/>
              <a:gd name="connsiteY6" fmla="*/ 80682 h 1264023"/>
              <a:gd name="connsiteX7" fmla="*/ 5020235 w 5029200"/>
              <a:gd name="connsiteY7" fmla="*/ 0 h 1264023"/>
              <a:gd name="connsiteX8" fmla="*/ 5029200 w 5029200"/>
              <a:gd name="connsiteY8" fmla="*/ 304800 h 1264023"/>
              <a:gd name="connsiteX9" fmla="*/ 4563035 w 5029200"/>
              <a:gd name="connsiteY9" fmla="*/ 385482 h 1264023"/>
              <a:gd name="connsiteX10" fmla="*/ 3182470 w 5029200"/>
              <a:gd name="connsiteY10" fmla="*/ 430306 h 1264023"/>
              <a:gd name="connsiteX11" fmla="*/ 2599764 w 5029200"/>
              <a:gd name="connsiteY11" fmla="*/ 609600 h 1264023"/>
              <a:gd name="connsiteX12" fmla="*/ 1631576 w 5029200"/>
              <a:gd name="connsiteY12" fmla="*/ 797859 h 1264023"/>
              <a:gd name="connsiteX13" fmla="*/ 1129553 w 5029200"/>
              <a:gd name="connsiteY13" fmla="*/ 1013012 h 1264023"/>
              <a:gd name="connsiteX14" fmla="*/ 0 w 5029200"/>
              <a:gd name="connsiteY14" fmla="*/ 1264023 h 1264023"/>
              <a:gd name="connsiteX0" fmla="*/ 0 w 5029200"/>
              <a:gd name="connsiteY0" fmla="*/ 1264023 h 1264023"/>
              <a:gd name="connsiteX1" fmla="*/ 8964 w 5029200"/>
              <a:gd name="connsiteY1" fmla="*/ 1013012 h 1264023"/>
              <a:gd name="connsiteX2" fmla="*/ 1136811 w 5029200"/>
              <a:gd name="connsiteY2" fmla="*/ 739878 h 1264023"/>
              <a:gd name="connsiteX3" fmla="*/ 1667435 w 5029200"/>
              <a:gd name="connsiteY3" fmla="*/ 537882 h 1264023"/>
              <a:gd name="connsiteX4" fmla="*/ 2608729 w 5029200"/>
              <a:gd name="connsiteY4" fmla="*/ 313765 h 1264023"/>
              <a:gd name="connsiteX5" fmla="*/ 3146612 w 5029200"/>
              <a:gd name="connsiteY5" fmla="*/ 152400 h 1264023"/>
              <a:gd name="connsiteX6" fmla="*/ 4625788 w 5029200"/>
              <a:gd name="connsiteY6" fmla="*/ 80682 h 1264023"/>
              <a:gd name="connsiteX7" fmla="*/ 5020235 w 5029200"/>
              <a:gd name="connsiteY7" fmla="*/ 0 h 1264023"/>
              <a:gd name="connsiteX8" fmla="*/ 5029200 w 5029200"/>
              <a:gd name="connsiteY8" fmla="*/ 304800 h 1264023"/>
              <a:gd name="connsiteX9" fmla="*/ 4563035 w 5029200"/>
              <a:gd name="connsiteY9" fmla="*/ 385482 h 1264023"/>
              <a:gd name="connsiteX10" fmla="*/ 3182470 w 5029200"/>
              <a:gd name="connsiteY10" fmla="*/ 430306 h 1264023"/>
              <a:gd name="connsiteX11" fmla="*/ 2599764 w 5029200"/>
              <a:gd name="connsiteY11" fmla="*/ 609600 h 1264023"/>
              <a:gd name="connsiteX12" fmla="*/ 1631576 w 5029200"/>
              <a:gd name="connsiteY12" fmla="*/ 797859 h 1264023"/>
              <a:gd name="connsiteX13" fmla="*/ 1129553 w 5029200"/>
              <a:gd name="connsiteY13" fmla="*/ 1013012 h 1264023"/>
              <a:gd name="connsiteX14" fmla="*/ 0 w 5029200"/>
              <a:gd name="connsiteY14" fmla="*/ 1264023 h 1264023"/>
              <a:gd name="connsiteX0" fmla="*/ 0 w 5029200"/>
              <a:gd name="connsiteY0" fmla="*/ 1264023 h 1264023"/>
              <a:gd name="connsiteX1" fmla="*/ 35859 w 5029200"/>
              <a:gd name="connsiteY1" fmla="*/ 1030941 h 1264023"/>
              <a:gd name="connsiteX2" fmla="*/ 1136811 w 5029200"/>
              <a:gd name="connsiteY2" fmla="*/ 739878 h 1264023"/>
              <a:gd name="connsiteX3" fmla="*/ 1667435 w 5029200"/>
              <a:gd name="connsiteY3" fmla="*/ 537882 h 1264023"/>
              <a:gd name="connsiteX4" fmla="*/ 2608729 w 5029200"/>
              <a:gd name="connsiteY4" fmla="*/ 313765 h 1264023"/>
              <a:gd name="connsiteX5" fmla="*/ 3146612 w 5029200"/>
              <a:gd name="connsiteY5" fmla="*/ 152400 h 1264023"/>
              <a:gd name="connsiteX6" fmla="*/ 4625788 w 5029200"/>
              <a:gd name="connsiteY6" fmla="*/ 80682 h 1264023"/>
              <a:gd name="connsiteX7" fmla="*/ 5020235 w 5029200"/>
              <a:gd name="connsiteY7" fmla="*/ 0 h 1264023"/>
              <a:gd name="connsiteX8" fmla="*/ 5029200 w 5029200"/>
              <a:gd name="connsiteY8" fmla="*/ 304800 h 1264023"/>
              <a:gd name="connsiteX9" fmla="*/ 4563035 w 5029200"/>
              <a:gd name="connsiteY9" fmla="*/ 385482 h 1264023"/>
              <a:gd name="connsiteX10" fmla="*/ 3182470 w 5029200"/>
              <a:gd name="connsiteY10" fmla="*/ 430306 h 1264023"/>
              <a:gd name="connsiteX11" fmla="*/ 2599764 w 5029200"/>
              <a:gd name="connsiteY11" fmla="*/ 609600 h 1264023"/>
              <a:gd name="connsiteX12" fmla="*/ 1631576 w 5029200"/>
              <a:gd name="connsiteY12" fmla="*/ 797859 h 1264023"/>
              <a:gd name="connsiteX13" fmla="*/ 1129553 w 5029200"/>
              <a:gd name="connsiteY13" fmla="*/ 1013012 h 1264023"/>
              <a:gd name="connsiteX14" fmla="*/ 0 w 5029200"/>
              <a:gd name="connsiteY14" fmla="*/ 1264023 h 1264023"/>
              <a:gd name="connsiteX0" fmla="*/ 0 w 5029200"/>
              <a:gd name="connsiteY0" fmla="*/ 1264023 h 1264023"/>
              <a:gd name="connsiteX1" fmla="*/ 35859 w 5029200"/>
              <a:gd name="connsiteY1" fmla="*/ 1030941 h 1264023"/>
              <a:gd name="connsiteX2" fmla="*/ 1136811 w 5029200"/>
              <a:gd name="connsiteY2" fmla="*/ 739878 h 1264023"/>
              <a:gd name="connsiteX3" fmla="*/ 1667435 w 5029200"/>
              <a:gd name="connsiteY3" fmla="*/ 537882 h 1264023"/>
              <a:gd name="connsiteX4" fmla="*/ 2608729 w 5029200"/>
              <a:gd name="connsiteY4" fmla="*/ 313765 h 1264023"/>
              <a:gd name="connsiteX5" fmla="*/ 3146612 w 5029200"/>
              <a:gd name="connsiteY5" fmla="*/ 188259 h 1264023"/>
              <a:gd name="connsiteX6" fmla="*/ 4625788 w 5029200"/>
              <a:gd name="connsiteY6" fmla="*/ 80682 h 1264023"/>
              <a:gd name="connsiteX7" fmla="*/ 5020235 w 5029200"/>
              <a:gd name="connsiteY7" fmla="*/ 0 h 1264023"/>
              <a:gd name="connsiteX8" fmla="*/ 5029200 w 5029200"/>
              <a:gd name="connsiteY8" fmla="*/ 304800 h 1264023"/>
              <a:gd name="connsiteX9" fmla="*/ 4563035 w 5029200"/>
              <a:gd name="connsiteY9" fmla="*/ 385482 h 1264023"/>
              <a:gd name="connsiteX10" fmla="*/ 3182470 w 5029200"/>
              <a:gd name="connsiteY10" fmla="*/ 430306 h 1264023"/>
              <a:gd name="connsiteX11" fmla="*/ 2599764 w 5029200"/>
              <a:gd name="connsiteY11" fmla="*/ 609600 h 1264023"/>
              <a:gd name="connsiteX12" fmla="*/ 1631576 w 5029200"/>
              <a:gd name="connsiteY12" fmla="*/ 797859 h 1264023"/>
              <a:gd name="connsiteX13" fmla="*/ 1129553 w 5029200"/>
              <a:gd name="connsiteY13" fmla="*/ 1013012 h 1264023"/>
              <a:gd name="connsiteX14" fmla="*/ 0 w 5029200"/>
              <a:gd name="connsiteY14" fmla="*/ 1264023 h 1264023"/>
              <a:gd name="connsiteX0" fmla="*/ 0 w 5029200"/>
              <a:gd name="connsiteY0" fmla="*/ 1264023 h 1264023"/>
              <a:gd name="connsiteX1" fmla="*/ 35859 w 5029200"/>
              <a:gd name="connsiteY1" fmla="*/ 1030941 h 1264023"/>
              <a:gd name="connsiteX2" fmla="*/ 1136811 w 5029200"/>
              <a:gd name="connsiteY2" fmla="*/ 739878 h 1264023"/>
              <a:gd name="connsiteX3" fmla="*/ 1667435 w 5029200"/>
              <a:gd name="connsiteY3" fmla="*/ 537882 h 1264023"/>
              <a:gd name="connsiteX4" fmla="*/ 2608729 w 5029200"/>
              <a:gd name="connsiteY4" fmla="*/ 340659 h 1264023"/>
              <a:gd name="connsiteX5" fmla="*/ 3146612 w 5029200"/>
              <a:gd name="connsiteY5" fmla="*/ 188259 h 1264023"/>
              <a:gd name="connsiteX6" fmla="*/ 4625788 w 5029200"/>
              <a:gd name="connsiteY6" fmla="*/ 80682 h 1264023"/>
              <a:gd name="connsiteX7" fmla="*/ 5020235 w 5029200"/>
              <a:gd name="connsiteY7" fmla="*/ 0 h 1264023"/>
              <a:gd name="connsiteX8" fmla="*/ 5029200 w 5029200"/>
              <a:gd name="connsiteY8" fmla="*/ 304800 h 1264023"/>
              <a:gd name="connsiteX9" fmla="*/ 4563035 w 5029200"/>
              <a:gd name="connsiteY9" fmla="*/ 385482 h 1264023"/>
              <a:gd name="connsiteX10" fmla="*/ 3182470 w 5029200"/>
              <a:gd name="connsiteY10" fmla="*/ 430306 h 1264023"/>
              <a:gd name="connsiteX11" fmla="*/ 2599764 w 5029200"/>
              <a:gd name="connsiteY11" fmla="*/ 609600 h 1264023"/>
              <a:gd name="connsiteX12" fmla="*/ 1631576 w 5029200"/>
              <a:gd name="connsiteY12" fmla="*/ 797859 h 1264023"/>
              <a:gd name="connsiteX13" fmla="*/ 1129553 w 5029200"/>
              <a:gd name="connsiteY13" fmla="*/ 1013012 h 1264023"/>
              <a:gd name="connsiteX14" fmla="*/ 0 w 5029200"/>
              <a:gd name="connsiteY14" fmla="*/ 1264023 h 1264023"/>
              <a:gd name="connsiteX0" fmla="*/ 0 w 5029200"/>
              <a:gd name="connsiteY0" fmla="*/ 1264023 h 1264023"/>
              <a:gd name="connsiteX1" fmla="*/ 35859 w 5029200"/>
              <a:gd name="connsiteY1" fmla="*/ 1030941 h 1264023"/>
              <a:gd name="connsiteX2" fmla="*/ 1136811 w 5029200"/>
              <a:gd name="connsiteY2" fmla="*/ 739878 h 1264023"/>
              <a:gd name="connsiteX3" fmla="*/ 1667435 w 5029200"/>
              <a:gd name="connsiteY3" fmla="*/ 537882 h 1264023"/>
              <a:gd name="connsiteX4" fmla="*/ 2608729 w 5029200"/>
              <a:gd name="connsiteY4" fmla="*/ 340659 h 1264023"/>
              <a:gd name="connsiteX5" fmla="*/ 3146612 w 5029200"/>
              <a:gd name="connsiteY5" fmla="*/ 188259 h 1264023"/>
              <a:gd name="connsiteX6" fmla="*/ 4625788 w 5029200"/>
              <a:gd name="connsiteY6" fmla="*/ 107576 h 1264023"/>
              <a:gd name="connsiteX7" fmla="*/ 5020235 w 5029200"/>
              <a:gd name="connsiteY7" fmla="*/ 0 h 1264023"/>
              <a:gd name="connsiteX8" fmla="*/ 5029200 w 5029200"/>
              <a:gd name="connsiteY8" fmla="*/ 304800 h 1264023"/>
              <a:gd name="connsiteX9" fmla="*/ 4563035 w 5029200"/>
              <a:gd name="connsiteY9" fmla="*/ 385482 h 1264023"/>
              <a:gd name="connsiteX10" fmla="*/ 3182470 w 5029200"/>
              <a:gd name="connsiteY10" fmla="*/ 430306 h 1264023"/>
              <a:gd name="connsiteX11" fmla="*/ 2599764 w 5029200"/>
              <a:gd name="connsiteY11" fmla="*/ 609600 h 1264023"/>
              <a:gd name="connsiteX12" fmla="*/ 1631576 w 5029200"/>
              <a:gd name="connsiteY12" fmla="*/ 797859 h 1264023"/>
              <a:gd name="connsiteX13" fmla="*/ 1129553 w 5029200"/>
              <a:gd name="connsiteY13" fmla="*/ 1013012 h 1264023"/>
              <a:gd name="connsiteX14" fmla="*/ 0 w 5029200"/>
              <a:gd name="connsiteY14" fmla="*/ 1264023 h 1264023"/>
              <a:gd name="connsiteX0" fmla="*/ 0 w 5029200"/>
              <a:gd name="connsiteY0" fmla="*/ 1228164 h 1228164"/>
              <a:gd name="connsiteX1" fmla="*/ 35859 w 5029200"/>
              <a:gd name="connsiteY1" fmla="*/ 995082 h 1228164"/>
              <a:gd name="connsiteX2" fmla="*/ 1136811 w 5029200"/>
              <a:gd name="connsiteY2" fmla="*/ 704019 h 1228164"/>
              <a:gd name="connsiteX3" fmla="*/ 1667435 w 5029200"/>
              <a:gd name="connsiteY3" fmla="*/ 502023 h 1228164"/>
              <a:gd name="connsiteX4" fmla="*/ 2608729 w 5029200"/>
              <a:gd name="connsiteY4" fmla="*/ 304800 h 1228164"/>
              <a:gd name="connsiteX5" fmla="*/ 3146612 w 5029200"/>
              <a:gd name="connsiteY5" fmla="*/ 152400 h 1228164"/>
              <a:gd name="connsiteX6" fmla="*/ 4625788 w 5029200"/>
              <a:gd name="connsiteY6" fmla="*/ 71717 h 1228164"/>
              <a:gd name="connsiteX7" fmla="*/ 5020235 w 5029200"/>
              <a:gd name="connsiteY7" fmla="*/ 0 h 1228164"/>
              <a:gd name="connsiteX8" fmla="*/ 5029200 w 5029200"/>
              <a:gd name="connsiteY8" fmla="*/ 268941 h 1228164"/>
              <a:gd name="connsiteX9" fmla="*/ 4563035 w 5029200"/>
              <a:gd name="connsiteY9" fmla="*/ 349623 h 1228164"/>
              <a:gd name="connsiteX10" fmla="*/ 3182470 w 5029200"/>
              <a:gd name="connsiteY10" fmla="*/ 394447 h 1228164"/>
              <a:gd name="connsiteX11" fmla="*/ 2599764 w 5029200"/>
              <a:gd name="connsiteY11" fmla="*/ 573741 h 1228164"/>
              <a:gd name="connsiteX12" fmla="*/ 1631576 w 5029200"/>
              <a:gd name="connsiteY12" fmla="*/ 762000 h 1228164"/>
              <a:gd name="connsiteX13" fmla="*/ 1129553 w 5029200"/>
              <a:gd name="connsiteY13" fmla="*/ 977153 h 1228164"/>
              <a:gd name="connsiteX14" fmla="*/ 0 w 5029200"/>
              <a:gd name="connsiteY14" fmla="*/ 1228164 h 1228164"/>
              <a:gd name="connsiteX0" fmla="*/ 0 w 5029200"/>
              <a:gd name="connsiteY0" fmla="*/ 1228164 h 1228164"/>
              <a:gd name="connsiteX1" fmla="*/ 35859 w 5029200"/>
              <a:gd name="connsiteY1" fmla="*/ 959223 h 1228164"/>
              <a:gd name="connsiteX2" fmla="*/ 1136811 w 5029200"/>
              <a:gd name="connsiteY2" fmla="*/ 704019 h 1228164"/>
              <a:gd name="connsiteX3" fmla="*/ 1667435 w 5029200"/>
              <a:gd name="connsiteY3" fmla="*/ 502023 h 1228164"/>
              <a:gd name="connsiteX4" fmla="*/ 2608729 w 5029200"/>
              <a:gd name="connsiteY4" fmla="*/ 304800 h 1228164"/>
              <a:gd name="connsiteX5" fmla="*/ 3146612 w 5029200"/>
              <a:gd name="connsiteY5" fmla="*/ 152400 h 1228164"/>
              <a:gd name="connsiteX6" fmla="*/ 4625788 w 5029200"/>
              <a:gd name="connsiteY6" fmla="*/ 71717 h 1228164"/>
              <a:gd name="connsiteX7" fmla="*/ 5020235 w 5029200"/>
              <a:gd name="connsiteY7" fmla="*/ 0 h 1228164"/>
              <a:gd name="connsiteX8" fmla="*/ 5029200 w 5029200"/>
              <a:gd name="connsiteY8" fmla="*/ 268941 h 1228164"/>
              <a:gd name="connsiteX9" fmla="*/ 4563035 w 5029200"/>
              <a:gd name="connsiteY9" fmla="*/ 349623 h 1228164"/>
              <a:gd name="connsiteX10" fmla="*/ 3182470 w 5029200"/>
              <a:gd name="connsiteY10" fmla="*/ 394447 h 1228164"/>
              <a:gd name="connsiteX11" fmla="*/ 2599764 w 5029200"/>
              <a:gd name="connsiteY11" fmla="*/ 573741 h 1228164"/>
              <a:gd name="connsiteX12" fmla="*/ 1631576 w 5029200"/>
              <a:gd name="connsiteY12" fmla="*/ 762000 h 1228164"/>
              <a:gd name="connsiteX13" fmla="*/ 1129553 w 5029200"/>
              <a:gd name="connsiteY13" fmla="*/ 977153 h 1228164"/>
              <a:gd name="connsiteX14" fmla="*/ 0 w 5029200"/>
              <a:gd name="connsiteY14" fmla="*/ 1228164 h 1228164"/>
              <a:gd name="connsiteX0" fmla="*/ 0 w 4993341"/>
              <a:gd name="connsiteY0" fmla="*/ 1201270 h 1201270"/>
              <a:gd name="connsiteX1" fmla="*/ 0 w 4993341"/>
              <a:gd name="connsiteY1" fmla="*/ 959223 h 1201270"/>
              <a:gd name="connsiteX2" fmla="*/ 1100952 w 4993341"/>
              <a:gd name="connsiteY2" fmla="*/ 704019 h 1201270"/>
              <a:gd name="connsiteX3" fmla="*/ 1631576 w 4993341"/>
              <a:gd name="connsiteY3" fmla="*/ 502023 h 1201270"/>
              <a:gd name="connsiteX4" fmla="*/ 2572870 w 4993341"/>
              <a:gd name="connsiteY4" fmla="*/ 304800 h 1201270"/>
              <a:gd name="connsiteX5" fmla="*/ 3110753 w 4993341"/>
              <a:gd name="connsiteY5" fmla="*/ 152400 h 1201270"/>
              <a:gd name="connsiteX6" fmla="*/ 4589929 w 4993341"/>
              <a:gd name="connsiteY6" fmla="*/ 71717 h 1201270"/>
              <a:gd name="connsiteX7" fmla="*/ 4984376 w 4993341"/>
              <a:gd name="connsiteY7" fmla="*/ 0 h 1201270"/>
              <a:gd name="connsiteX8" fmla="*/ 4993341 w 4993341"/>
              <a:gd name="connsiteY8" fmla="*/ 268941 h 1201270"/>
              <a:gd name="connsiteX9" fmla="*/ 4527176 w 4993341"/>
              <a:gd name="connsiteY9" fmla="*/ 349623 h 1201270"/>
              <a:gd name="connsiteX10" fmla="*/ 3146611 w 4993341"/>
              <a:gd name="connsiteY10" fmla="*/ 394447 h 1201270"/>
              <a:gd name="connsiteX11" fmla="*/ 2563905 w 4993341"/>
              <a:gd name="connsiteY11" fmla="*/ 573741 h 1201270"/>
              <a:gd name="connsiteX12" fmla="*/ 1595717 w 4993341"/>
              <a:gd name="connsiteY12" fmla="*/ 762000 h 1201270"/>
              <a:gd name="connsiteX13" fmla="*/ 1093694 w 4993341"/>
              <a:gd name="connsiteY13" fmla="*/ 977153 h 1201270"/>
              <a:gd name="connsiteX14" fmla="*/ 0 w 4993341"/>
              <a:gd name="connsiteY14" fmla="*/ 1201270 h 1201270"/>
              <a:gd name="connsiteX0" fmla="*/ 0 w 4993341"/>
              <a:gd name="connsiteY0" fmla="*/ 1201270 h 1201270"/>
              <a:gd name="connsiteX1" fmla="*/ 0 w 4993341"/>
              <a:gd name="connsiteY1" fmla="*/ 959223 h 1201270"/>
              <a:gd name="connsiteX2" fmla="*/ 1100952 w 4993341"/>
              <a:gd name="connsiteY2" fmla="*/ 704019 h 1201270"/>
              <a:gd name="connsiteX3" fmla="*/ 1631576 w 4993341"/>
              <a:gd name="connsiteY3" fmla="*/ 502023 h 1201270"/>
              <a:gd name="connsiteX4" fmla="*/ 2572870 w 4993341"/>
              <a:gd name="connsiteY4" fmla="*/ 304800 h 1201270"/>
              <a:gd name="connsiteX5" fmla="*/ 3110753 w 4993341"/>
              <a:gd name="connsiteY5" fmla="*/ 152400 h 1201270"/>
              <a:gd name="connsiteX6" fmla="*/ 4589929 w 4993341"/>
              <a:gd name="connsiteY6" fmla="*/ 71717 h 1201270"/>
              <a:gd name="connsiteX7" fmla="*/ 4984376 w 4993341"/>
              <a:gd name="connsiteY7" fmla="*/ 0 h 1201270"/>
              <a:gd name="connsiteX8" fmla="*/ 4993341 w 4993341"/>
              <a:gd name="connsiteY8" fmla="*/ 268941 h 1201270"/>
              <a:gd name="connsiteX9" fmla="*/ 4527176 w 4993341"/>
              <a:gd name="connsiteY9" fmla="*/ 349623 h 1201270"/>
              <a:gd name="connsiteX10" fmla="*/ 3146611 w 4993341"/>
              <a:gd name="connsiteY10" fmla="*/ 394447 h 1201270"/>
              <a:gd name="connsiteX11" fmla="*/ 2563905 w 4993341"/>
              <a:gd name="connsiteY11" fmla="*/ 573741 h 1201270"/>
              <a:gd name="connsiteX12" fmla="*/ 1595717 w 4993341"/>
              <a:gd name="connsiteY12" fmla="*/ 762000 h 1201270"/>
              <a:gd name="connsiteX13" fmla="*/ 1075765 w 4993341"/>
              <a:gd name="connsiteY13" fmla="*/ 968188 h 1201270"/>
              <a:gd name="connsiteX14" fmla="*/ 0 w 4993341"/>
              <a:gd name="connsiteY14" fmla="*/ 1201270 h 1201270"/>
              <a:gd name="connsiteX0" fmla="*/ 0 w 4993341"/>
              <a:gd name="connsiteY0" fmla="*/ 1201270 h 1201270"/>
              <a:gd name="connsiteX1" fmla="*/ 0 w 4993341"/>
              <a:gd name="connsiteY1" fmla="*/ 959223 h 1201270"/>
              <a:gd name="connsiteX2" fmla="*/ 1100952 w 4993341"/>
              <a:gd name="connsiteY2" fmla="*/ 704019 h 1201270"/>
              <a:gd name="connsiteX3" fmla="*/ 1631576 w 4993341"/>
              <a:gd name="connsiteY3" fmla="*/ 502023 h 1201270"/>
              <a:gd name="connsiteX4" fmla="*/ 2572870 w 4993341"/>
              <a:gd name="connsiteY4" fmla="*/ 304800 h 1201270"/>
              <a:gd name="connsiteX5" fmla="*/ 3110753 w 4993341"/>
              <a:gd name="connsiteY5" fmla="*/ 152400 h 1201270"/>
              <a:gd name="connsiteX6" fmla="*/ 4589929 w 4993341"/>
              <a:gd name="connsiteY6" fmla="*/ 71717 h 1201270"/>
              <a:gd name="connsiteX7" fmla="*/ 4984376 w 4993341"/>
              <a:gd name="connsiteY7" fmla="*/ 0 h 1201270"/>
              <a:gd name="connsiteX8" fmla="*/ 4993341 w 4993341"/>
              <a:gd name="connsiteY8" fmla="*/ 268941 h 1201270"/>
              <a:gd name="connsiteX9" fmla="*/ 4527176 w 4993341"/>
              <a:gd name="connsiteY9" fmla="*/ 349623 h 1201270"/>
              <a:gd name="connsiteX10" fmla="*/ 3146611 w 4993341"/>
              <a:gd name="connsiteY10" fmla="*/ 394447 h 1201270"/>
              <a:gd name="connsiteX11" fmla="*/ 2563905 w 4993341"/>
              <a:gd name="connsiteY11" fmla="*/ 573741 h 1201270"/>
              <a:gd name="connsiteX12" fmla="*/ 1586752 w 4993341"/>
              <a:gd name="connsiteY12" fmla="*/ 744070 h 1201270"/>
              <a:gd name="connsiteX13" fmla="*/ 1075765 w 4993341"/>
              <a:gd name="connsiteY13" fmla="*/ 968188 h 1201270"/>
              <a:gd name="connsiteX14" fmla="*/ 0 w 4993341"/>
              <a:gd name="connsiteY14" fmla="*/ 1201270 h 1201270"/>
              <a:gd name="connsiteX0" fmla="*/ 0 w 4993341"/>
              <a:gd name="connsiteY0" fmla="*/ 1201270 h 1201270"/>
              <a:gd name="connsiteX1" fmla="*/ 0 w 4993341"/>
              <a:gd name="connsiteY1" fmla="*/ 959223 h 1201270"/>
              <a:gd name="connsiteX2" fmla="*/ 1100952 w 4993341"/>
              <a:gd name="connsiteY2" fmla="*/ 704019 h 1201270"/>
              <a:gd name="connsiteX3" fmla="*/ 1631576 w 4993341"/>
              <a:gd name="connsiteY3" fmla="*/ 502023 h 1201270"/>
              <a:gd name="connsiteX4" fmla="*/ 2572870 w 4993341"/>
              <a:gd name="connsiteY4" fmla="*/ 304800 h 1201270"/>
              <a:gd name="connsiteX5" fmla="*/ 3110753 w 4993341"/>
              <a:gd name="connsiteY5" fmla="*/ 152400 h 1201270"/>
              <a:gd name="connsiteX6" fmla="*/ 4589929 w 4993341"/>
              <a:gd name="connsiteY6" fmla="*/ 71717 h 1201270"/>
              <a:gd name="connsiteX7" fmla="*/ 4984376 w 4993341"/>
              <a:gd name="connsiteY7" fmla="*/ 0 h 1201270"/>
              <a:gd name="connsiteX8" fmla="*/ 4993341 w 4993341"/>
              <a:gd name="connsiteY8" fmla="*/ 268941 h 1201270"/>
              <a:gd name="connsiteX9" fmla="*/ 4527176 w 4993341"/>
              <a:gd name="connsiteY9" fmla="*/ 349623 h 1201270"/>
              <a:gd name="connsiteX10" fmla="*/ 3146611 w 4993341"/>
              <a:gd name="connsiteY10" fmla="*/ 394447 h 1201270"/>
              <a:gd name="connsiteX11" fmla="*/ 2563905 w 4993341"/>
              <a:gd name="connsiteY11" fmla="*/ 546847 h 1201270"/>
              <a:gd name="connsiteX12" fmla="*/ 1586752 w 4993341"/>
              <a:gd name="connsiteY12" fmla="*/ 744070 h 1201270"/>
              <a:gd name="connsiteX13" fmla="*/ 1075765 w 4993341"/>
              <a:gd name="connsiteY13" fmla="*/ 968188 h 1201270"/>
              <a:gd name="connsiteX14" fmla="*/ 0 w 4993341"/>
              <a:gd name="connsiteY14" fmla="*/ 1201270 h 1201270"/>
              <a:gd name="connsiteX0" fmla="*/ 0 w 4993341"/>
              <a:gd name="connsiteY0" fmla="*/ 1201270 h 1201270"/>
              <a:gd name="connsiteX1" fmla="*/ 0 w 4993341"/>
              <a:gd name="connsiteY1" fmla="*/ 959223 h 1201270"/>
              <a:gd name="connsiteX2" fmla="*/ 1100952 w 4993341"/>
              <a:gd name="connsiteY2" fmla="*/ 704019 h 1201270"/>
              <a:gd name="connsiteX3" fmla="*/ 1631576 w 4993341"/>
              <a:gd name="connsiteY3" fmla="*/ 502023 h 1201270"/>
              <a:gd name="connsiteX4" fmla="*/ 2572870 w 4993341"/>
              <a:gd name="connsiteY4" fmla="*/ 304800 h 1201270"/>
              <a:gd name="connsiteX5" fmla="*/ 3110753 w 4993341"/>
              <a:gd name="connsiteY5" fmla="*/ 152400 h 1201270"/>
              <a:gd name="connsiteX6" fmla="*/ 4589929 w 4993341"/>
              <a:gd name="connsiteY6" fmla="*/ 71717 h 1201270"/>
              <a:gd name="connsiteX7" fmla="*/ 4984376 w 4993341"/>
              <a:gd name="connsiteY7" fmla="*/ 0 h 1201270"/>
              <a:gd name="connsiteX8" fmla="*/ 4993341 w 4993341"/>
              <a:gd name="connsiteY8" fmla="*/ 268941 h 1201270"/>
              <a:gd name="connsiteX9" fmla="*/ 4527176 w 4993341"/>
              <a:gd name="connsiteY9" fmla="*/ 349623 h 1201270"/>
              <a:gd name="connsiteX10" fmla="*/ 3146611 w 4993341"/>
              <a:gd name="connsiteY10" fmla="*/ 367553 h 1201270"/>
              <a:gd name="connsiteX11" fmla="*/ 2563905 w 4993341"/>
              <a:gd name="connsiteY11" fmla="*/ 546847 h 1201270"/>
              <a:gd name="connsiteX12" fmla="*/ 1586752 w 4993341"/>
              <a:gd name="connsiteY12" fmla="*/ 744070 h 1201270"/>
              <a:gd name="connsiteX13" fmla="*/ 1075765 w 4993341"/>
              <a:gd name="connsiteY13" fmla="*/ 968188 h 1201270"/>
              <a:gd name="connsiteX14" fmla="*/ 0 w 4993341"/>
              <a:gd name="connsiteY14" fmla="*/ 1201270 h 1201270"/>
              <a:gd name="connsiteX0" fmla="*/ 0 w 4993341"/>
              <a:gd name="connsiteY0" fmla="*/ 1201270 h 1201270"/>
              <a:gd name="connsiteX1" fmla="*/ 0 w 4993341"/>
              <a:gd name="connsiteY1" fmla="*/ 959223 h 1201270"/>
              <a:gd name="connsiteX2" fmla="*/ 1100952 w 4993341"/>
              <a:gd name="connsiteY2" fmla="*/ 704019 h 1201270"/>
              <a:gd name="connsiteX3" fmla="*/ 1631576 w 4993341"/>
              <a:gd name="connsiteY3" fmla="*/ 502023 h 1201270"/>
              <a:gd name="connsiteX4" fmla="*/ 2572870 w 4993341"/>
              <a:gd name="connsiteY4" fmla="*/ 304800 h 1201270"/>
              <a:gd name="connsiteX5" fmla="*/ 3110753 w 4993341"/>
              <a:gd name="connsiteY5" fmla="*/ 152400 h 1201270"/>
              <a:gd name="connsiteX6" fmla="*/ 4589929 w 4993341"/>
              <a:gd name="connsiteY6" fmla="*/ 71717 h 1201270"/>
              <a:gd name="connsiteX7" fmla="*/ 4984376 w 4993341"/>
              <a:gd name="connsiteY7" fmla="*/ 0 h 1201270"/>
              <a:gd name="connsiteX8" fmla="*/ 4993341 w 4993341"/>
              <a:gd name="connsiteY8" fmla="*/ 268941 h 1201270"/>
              <a:gd name="connsiteX9" fmla="*/ 4536140 w 4993341"/>
              <a:gd name="connsiteY9" fmla="*/ 322729 h 1201270"/>
              <a:gd name="connsiteX10" fmla="*/ 3146611 w 4993341"/>
              <a:gd name="connsiteY10" fmla="*/ 367553 h 1201270"/>
              <a:gd name="connsiteX11" fmla="*/ 2563905 w 4993341"/>
              <a:gd name="connsiteY11" fmla="*/ 546847 h 1201270"/>
              <a:gd name="connsiteX12" fmla="*/ 1586752 w 4993341"/>
              <a:gd name="connsiteY12" fmla="*/ 744070 h 1201270"/>
              <a:gd name="connsiteX13" fmla="*/ 1075765 w 4993341"/>
              <a:gd name="connsiteY13" fmla="*/ 968188 h 1201270"/>
              <a:gd name="connsiteX14" fmla="*/ 0 w 4993341"/>
              <a:gd name="connsiteY14" fmla="*/ 1201270 h 1201270"/>
              <a:gd name="connsiteX0" fmla="*/ 0 w 4984376"/>
              <a:gd name="connsiteY0" fmla="*/ 1201270 h 1201270"/>
              <a:gd name="connsiteX1" fmla="*/ 0 w 4984376"/>
              <a:gd name="connsiteY1" fmla="*/ 959223 h 1201270"/>
              <a:gd name="connsiteX2" fmla="*/ 1100952 w 4984376"/>
              <a:gd name="connsiteY2" fmla="*/ 704019 h 1201270"/>
              <a:gd name="connsiteX3" fmla="*/ 1631576 w 4984376"/>
              <a:gd name="connsiteY3" fmla="*/ 502023 h 1201270"/>
              <a:gd name="connsiteX4" fmla="*/ 2572870 w 4984376"/>
              <a:gd name="connsiteY4" fmla="*/ 304800 h 1201270"/>
              <a:gd name="connsiteX5" fmla="*/ 3110753 w 4984376"/>
              <a:gd name="connsiteY5" fmla="*/ 152400 h 1201270"/>
              <a:gd name="connsiteX6" fmla="*/ 4589929 w 4984376"/>
              <a:gd name="connsiteY6" fmla="*/ 71717 h 1201270"/>
              <a:gd name="connsiteX7" fmla="*/ 4984376 w 4984376"/>
              <a:gd name="connsiteY7" fmla="*/ 0 h 1201270"/>
              <a:gd name="connsiteX8" fmla="*/ 4975411 w 4984376"/>
              <a:gd name="connsiteY8" fmla="*/ 251012 h 1201270"/>
              <a:gd name="connsiteX9" fmla="*/ 4536140 w 4984376"/>
              <a:gd name="connsiteY9" fmla="*/ 322729 h 1201270"/>
              <a:gd name="connsiteX10" fmla="*/ 3146611 w 4984376"/>
              <a:gd name="connsiteY10" fmla="*/ 367553 h 1201270"/>
              <a:gd name="connsiteX11" fmla="*/ 2563905 w 4984376"/>
              <a:gd name="connsiteY11" fmla="*/ 546847 h 1201270"/>
              <a:gd name="connsiteX12" fmla="*/ 1586752 w 4984376"/>
              <a:gd name="connsiteY12" fmla="*/ 744070 h 1201270"/>
              <a:gd name="connsiteX13" fmla="*/ 1075765 w 4984376"/>
              <a:gd name="connsiteY13" fmla="*/ 968188 h 1201270"/>
              <a:gd name="connsiteX14" fmla="*/ 0 w 4984376"/>
              <a:gd name="connsiteY14" fmla="*/ 1201270 h 1201270"/>
              <a:gd name="connsiteX0" fmla="*/ 0 w 4984376"/>
              <a:gd name="connsiteY0" fmla="*/ 1201270 h 1201270"/>
              <a:gd name="connsiteX1" fmla="*/ 0 w 4984376"/>
              <a:gd name="connsiteY1" fmla="*/ 959223 h 1201270"/>
              <a:gd name="connsiteX2" fmla="*/ 1063387 w 4984376"/>
              <a:gd name="connsiteY2" fmla="*/ 735686 h 1201270"/>
              <a:gd name="connsiteX3" fmla="*/ 1631576 w 4984376"/>
              <a:gd name="connsiteY3" fmla="*/ 502023 h 1201270"/>
              <a:gd name="connsiteX4" fmla="*/ 2572870 w 4984376"/>
              <a:gd name="connsiteY4" fmla="*/ 304800 h 1201270"/>
              <a:gd name="connsiteX5" fmla="*/ 3110753 w 4984376"/>
              <a:gd name="connsiteY5" fmla="*/ 152400 h 1201270"/>
              <a:gd name="connsiteX6" fmla="*/ 4589929 w 4984376"/>
              <a:gd name="connsiteY6" fmla="*/ 71717 h 1201270"/>
              <a:gd name="connsiteX7" fmla="*/ 4984376 w 4984376"/>
              <a:gd name="connsiteY7" fmla="*/ 0 h 1201270"/>
              <a:gd name="connsiteX8" fmla="*/ 4975411 w 4984376"/>
              <a:gd name="connsiteY8" fmla="*/ 251012 h 1201270"/>
              <a:gd name="connsiteX9" fmla="*/ 4536140 w 4984376"/>
              <a:gd name="connsiteY9" fmla="*/ 322729 h 1201270"/>
              <a:gd name="connsiteX10" fmla="*/ 3146611 w 4984376"/>
              <a:gd name="connsiteY10" fmla="*/ 367553 h 1201270"/>
              <a:gd name="connsiteX11" fmla="*/ 2563905 w 4984376"/>
              <a:gd name="connsiteY11" fmla="*/ 546847 h 1201270"/>
              <a:gd name="connsiteX12" fmla="*/ 1586752 w 4984376"/>
              <a:gd name="connsiteY12" fmla="*/ 744070 h 1201270"/>
              <a:gd name="connsiteX13" fmla="*/ 1075765 w 4984376"/>
              <a:gd name="connsiteY13" fmla="*/ 968188 h 1201270"/>
              <a:gd name="connsiteX14" fmla="*/ 0 w 4984376"/>
              <a:gd name="connsiteY14" fmla="*/ 1201270 h 12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4376" h="1201270">
                <a:moveTo>
                  <a:pt x="0" y="1201270"/>
                </a:moveTo>
                <a:lnTo>
                  <a:pt x="0" y="959223"/>
                </a:lnTo>
                <a:lnTo>
                  <a:pt x="1063387" y="735686"/>
                </a:lnTo>
                <a:lnTo>
                  <a:pt x="1631576" y="502023"/>
                </a:lnTo>
                <a:lnTo>
                  <a:pt x="2572870" y="304800"/>
                </a:lnTo>
                <a:lnTo>
                  <a:pt x="3110753" y="152400"/>
                </a:lnTo>
                <a:lnTo>
                  <a:pt x="4589929" y="71717"/>
                </a:lnTo>
                <a:lnTo>
                  <a:pt x="4984376" y="0"/>
                </a:lnTo>
                <a:lnTo>
                  <a:pt x="4975411" y="251012"/>
                </a:lnTo>
                <a:lnTo>
                  <a:pt x="4536140" y="322729"/>
                </a:lnTo>
                <a:lnTo>
                  <a:pt x="3146611" y="367553"/>
                </a:lnTo>
                <a:lnTo>
                  <a:pt x="2563905" y="546847"/>
                </a:lnTo>
                <a:lnTo>
                  <a:pt x="1586752" y="744070"/>
                </a:lnTo>
                <a:lnTo>
                  <a:pt x="1075765" y="968188"/>
                </a:lnTo>
                <a:lnTo>
                  <a:pt x="0" y="120127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de-DE" sz="1013" dirty="0"/>
          </a:p>
        </p:txBody>
      </p:sp>
      <p:sp>
        <p:nvSpPr>
          <p:cNvPr id="18" name="Textfeld 17"/>
          <p:cNvSpPr txBox="1">
            <a:spLocks noChangeArrowheads="1"/>
          </p:cNvSpPr>
          <p:nvPr/>
        </p:nvSpPr>
        <p:spPr bwMode="auto">
          <a:xfrm>
            <a:off x="3330178" y="1869281"/>
            <a:ext cx="13008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solidFill>
                  <a:schemeClr val="bg1">
                    <a:lumMod val="50000"/>
                  </a:schemeClr>
                </a:solidFill>
                <a:latin typeface="Arial" panose="020B0604020202020204" pitchFamily="34" charset="0"/>
              </a:rPr>
              <a:t>Normalmarge</a:t>
            </a:r>
          </a:p>
        </p:txBody>
      </p:sp>
      <p:cxnSp>
        <p:nvCxnSpPr>
          <p:cNvPr id="9" name="Gerade Verbindung mit Pfeil 8"/>
          <p:cNvCxnSpPr/>
          <p:nvPr/>
        </p:nvCxnSpPr>
        <p:spPr>
          <a:xfrm>
            <a:off x="2357437" y="3274219"/>
            <a:ext cx="3511154"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rot="5400000" flipH="1" flipV="1">
            <a:off x="1547813" y="2463404"/>
            <a:ext cx="1620440"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Freihandform 19"/>
          <p:cNvSpPr/>
          <p:nvPr/>
        </p:nvSpPr>
        <p:spPr>
          <a:xfrm>
            <a:off x="2357438" y="2193131"/>
            <a:ext cx="3771900" cy="725091"/>
          </a:xfrm>
          <a:custGeom>
            <a:avLst/>
            <a:gdLst>
              <a:gd name="connsiteX0" fmla="*/ 0 w 5002306"/>
              <a:gd name="connsiteY0" fmla="*/ 1066800 h 1066800"/>
              <a:gd name="connsiteX1" fmla="*/ 582706 w 5002306"/>
              <a:gd name="connsiteY1" fmla="*/ 950259 h 1066800"/>
              <a:gd name="connsiteX2" fmla="*/ 1344706 w 5002306"/>
              <a:gd name="connsiteY2" fmla="*/ 788894 h 1066800"/>
              <a:gd name="connsiteX3" fmla="*/ 1559859 w 5002306"/>
              <a:gd name="connsiteY3" fmla="*/ 412377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344706 w 5002306"/>
              <a:gd name="connsiteY2" fmla="*/ 788894 h 1066800"/>
              <a:gd name="connsiteX3" fmla="*/ 1572272 w 5002306"/>
              <a:gd name="connsiteY3" fmla="*/ 533110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344706 w 5002306"/>
              <a:gd name="connsiteY2" fmla="*/ 788894 h 1066800"/>
              <a:gd name="connsiteX3" fmla="*/ 1644280 w 5002306"/>
              <a:gd name="connsiteY3" fmla="*/ 605118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140224 w 5002306"/>
              <a:gd name="connsiteY2" fmla="*/ 821142 h 1066800"/>
              <a:gd name="connsiteX3" fmla="*/ 1644280 w 5002306"/>
              <a:gd name="connsiteY3" fmla="*/ 605118 h 1066800"/>
              <a:gd name="connsiteX4" fmla="*/ 2617695 w 5002306"/>
              <a:gd name="connsiteY4" fmla="*/ 403412 h 1066800"/>
              <a:gd name="connsiteX5" fmla="*/ 2895600 w 5002306"/>
              <a:gd name="connsiteY5" fmla="*/ 268942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02306"/>
              <a:gd name="connsiteY0" fmla="*/ 1066800 h 1066800"/>
              <a:gd name="connsiteX1" fmla="*/ 582706 w 5002306"/>
              <a:gd name="connsiteY1" fmla="*/ 950259 h 1066800"/>
              <a:gd name="connsiteX2" fmla="*/ 1140224 w 5002306"/>
              <a:gd name="connsiteY2" fmla="*/ 821142 h 1066800"/>
              <a:gd name="connsiteX3" fmla="*/ 1644280 w 5002306"/>
              <a:gd name="connsiteY3" fmla="*/ 605118 h 1066800"/>
              <a:gd name="connsiteX4" fmla="*/ 2617695 w 5002306"/>
              <a:gd name="connsiteY4" fmla="*/ 403412 h 1066800"/>
              <a:gd name="connsiteX5" fmla="*/ 3156448 w 5002306"/>
              <a:gd name="connsiteY5" fmla="*/ 245078 h 1066800"/>
              <a:gd name="connsiteX6" fmla="*/ 3738283 w 5002306"/>
              <a:gd name="connsiteY6" fmla="*/ 215153 h 1066800"/>
              <a:gd name="connsiteX7" fmla="*/ 4760259 w 5002306"/>
              <a:gd name="connsiteY7" fmla="*/ 134471 h 1066800"/>
              <a:gd name="connsiteX8" fmla="*/ 5002306 w 5002306"/>
              <a:gd name="connsiteY8" fmla="*/ 0 h 1066800"/>
              <a:gd name="connsiteX0" fmla="*/ 0 w 5028656"/>
              <a:gd name="connsiteY0" fmla="*/ 965738 h 965738"/>
              <a:gd name="connsiteX1" fmla="*/ 582706 w 5028656"/>
              <a:gd name="connsiteY1" fmla="*/ 849197 h 965738"/>
              <a:gd name="connsiteX2" fmla="*/ 1140224 w 5028656"/>
              <a:gd name="connsiteY2" fmla="*/ 720080 h 965738"/>
              <a:gd name="connsiteX3" fmla="*/ 1644280 w 5028656"/>
              <a:gd name="connsiteY3" fmla="*/ 504056 h 965738"/>
              <a:gd name="connsiteX4" fmla="*/ 2617695 w 5028656"/>
              <a:gd name="connsiteY4" fmla="*/ 302350 h 965738"/>
              <a:gd name="connsiteX5" fmla="*/ 3156448 w 5028656"/>
              <a:gd name="connsiteY5" fmla="*/ 144016 h 965738"/>
              <a:gd name="connsiteX6" fmla="*/ 3738283 w 5028656"/>
              <a:gd name="connsiteY6" fmla="*/ 114091 h 965738"/>
              <a:gd name="connsiteX7" fmla="*/ 4760259 w 5028656"/>
              <a:gd name="connsiteY7" fmla="*/ 33409 h 965738"/>
              <a:gd name="connsiteX8" fmla="*/ 5028656 w 5028656"/>
              <a:gd name="connsiteY8" fmla="*/ 0 h 965738"/>
              <a:gd name="connsiteX0" fmla="*/ 0 w 5028656"/>
              <a:gd name="connsiteY0" fmla="*/ 965738 h 965738"/>
              <a:gd name="connsiteX1" fmla="*/ 582706 w 5028656"/>
              <a:gd name="connsiteY1" fmla="*/ 849197 h 965738"/>
              <a:gd name="connsiteX2" fmla="*/ 1140224 w 5028656"/>
              <a:gd name="connsiteY2" fmla="*/ 720080 h 965738"/>
              <a:gd name="connsiteX3" fmla="*/ 1644280 w 5028656"/>
              <a:gd name="connsiteY3" fmla="*/ 504056 h 965738"/>
              <a:gd name="connsiteX4" fmla="*/ 2617695 w 5028656"/>
              <a:gd name="connsiteY4" fmla="*/ 302350 h 965738"/>
              <a:gd name="connsiteX5" fmla="*/ 3156448 w 5028656"/>
              <a:gd name="connsiteY5" fmla="*/ 144016 h 965738"/>
              <a:gd name="connsiteX6" fmla="*/ 3738283 w 5028656"/>
              <a:gd name="connsiteY6" fmla="*/ 114091 h 965738"/>
              <a:gd name="connsiteX7" fmla="*/ 4596608 w 5028656"/>
              <a:gd name="connsiteY7" fmla="*/ 72008 h 965738"/>
              <a:gd name="connsiteX8" fmla="*/ 5028656 w 5028656"/>
              <a:gd name="connsiteY8" fmla="*/ 0 h 9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8656" h="965738">
                <a:moveTo>
                  <a:pt x="0" y="965738"/>
                </a:moveTo>
                <a:lnTo>
                  <a:pt x="582706" y="849197"/>
                </a:lnTo>
                <a:lnTo>
                  <a:pt x="1140224" y="720080"/>
                </a:lnTo>
                <a:lnTo>
                  <a:pt x="1644280" y="504056"/>
                </a:lnTo>
                <a:lnTo>
                  <a:pt x="2617695" y="302350"/>
                </a:lnTo>
                <a:lnTo>
                  <a:pt x="3156448" y="144016"/>
                </a:lnTo>
                <a:lnTo>
                  <a:pt x="3738283" y="114091"/>
                </a:lnTo>
                <a:lnTo>
                  <a:pt x="4596608" y="72008"/>
                </a:lnTo>
                <a:lnTo>
                  <a:pt x="5028656" y="0"/>
                </a:ln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sz="1013"/>
          </a:p>
        </p:txBody>
      </p:sp>
      <p:sp>
        <p:nvSpPr>
          <p:cNvPr id="2" name="Textfeld 1"/>
          <p:cNvSpPr txBox="1"/>
          <p:nvPr/>
        </p:nvSpPr>
        <p:spPr>
          <a:xfrm>
            <a:off x="774290" y="3819832"/>
            <a:ext cx="7565923" cy="830997"/>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Je steiler die Zinsstrukturkurve, desto größer ist die Versuchung, </a:t>
            </a:r>
            <a:r>
              <a:rPr lang="de-DE" sz="1800" u="sng" dirty="0">
                <a:latin typeface="Arial" panose="020B0604020202020204" pitchFamily="34" charset="0"/>
                <a:cs typeface="Arial" panose="020B0604020202020204" pitchFamily="34" charset="0"/>
              </a:rPr>
              <a:t>nicht</a:t>
            </a:r>
            <a:r>
              <a:rPr lang="de-DE" sz="1800" dirty="0">
                <a:latin typeface="Arial" panose="020B0604020202020204" pitchFamily="34" charset="0"/>
                <a:cs typeface="Arial" panose="020B0604020202020204" pitchFamily="34" charset="0"/>
              </a:rPr>
              <a:t> fristenkongruent zu refinanzieren, sondern die Gewinnspanne durch Fristentransformation zu erhöhen</a:t>
            </a:r>
          </a:p>
        </p:txBody>
      </p:sp>
      <p:sp>
        <p:nvSpPr>
          <p:cNvPr id="21"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22" name="Textfeld 21">
            <a:extLst>
              <a:ext uri="{FF2B5EF4-FFF2-40B4-BE49-F238E27FC236}">
                <a16:creationId xmlns:a16="http://schemas.microsoft.com/office/drawing/2014/main" id="{7FE9DA0D-653B-4839-B1CC-4D06A3EF8AEC}"/>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872514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3"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upRight)">
                                      <p:cBhvr>
                                        <p:cTn id="11" dur="500"/>
                                        <p:tgtEl>
                                          <p:spTgt spid="15"/>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3"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trips(upRight)">
                                      <p:cBhvr>
                                        <p:cTn id="19" dur="500"/>
                                        <p:tgtEl>
                                          <p:spTgt spid="17"/>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2" fill="hold" nodeType="clickEffect">
                                  <p:stCondLst>
                                    <p:cond delay="0"/>
                                  </p:stCondLst>
                                  <p:childTnLst>
                                    <p:anim calcmode="lin" valueType="num">
                                      <p:cBhvr additive="base">
                                        <p:cTn id="26" dur="500"/>
                                        <p:tgtEl>
                                          <p:spTgt spid="20"/>
                                        </p:tgtEl>
                                        <p:attrNameLst>
                                          <p:attrName>ppt_x</p:attrName>
                                        </p:attrNameLst>
                                      </p:cBhvr>
                                      <p:tavLst>
                                        <p:tav tm="0">
                                          <p:val>
                                            <p:strVal val="ppt_x"/>
                                          </p:val>
                                        </p:tav>
                                        <p:tav tm="100000">
                                          <p:val>
                                            <p:strVal val="1+ppt_w/2"/>
                                          </p:val>
                                        </p:tav>
                                      </p:tavLst>
                                    </p:anim>
                                    <p:anim calcmode="lin" valueType="num">
                                      <p:cBhvr additive="base">
                                        <p:cTn id="27" dur="500"/>
                                        <p:tgtEl>
                                          <p:spTgt spid="20"/>
                                        </p:tgtEl>
                                        <p:attrNameLst>
                                          <p:attrName>ppt_y</p:attrName>
                                        </p:attrNameLst>
                                      </p:cBhvr>
                                      <p:tavLst>
                                        <p:tav tm="0">
                                          <p:val>
                                            <p:strVal val="ppt_y"/>
                                          </p:val>
                                        </p:tav>
                                        <p:tav tm="100000">
                                          <p:val>
                                            <p:strVal val="ppt_y"/>
                                          </p:val>
                                        </p:tav>
                                      </p:tavLst>
                                    </p:anim>
                                    <p:set>
                                      <p:cBhvr>
                                        <p:cTn id="28" dur="1" fill="hold">
                                          <p:stCondLst>
                                            <p:cond delay="499"/>
                                          </p:stCondLst>
                                        </p:cTn>
                                        <p:tgtEl>
                                          <p:spTgt spid="20"/>
                                        </p:tgtEl>
                                        <p:attrNameLst>
                                          <p:attrName>style.visibility</p:attrName>
                                        </p:attrNameLst>
                                      </p:cBhvr>
                                      <p:to>
                                        <p:strVal val="hidden"/>
                                      </p:to>
                                    </p:set>
                                  </p:childTnLst>
                                </p:cTn>
                              </p:par>
                              <p:par>
                                <p:cTn id="29" presetID="2" presetClass="exit" presetSubtype="2" fill="hold" grpId="0" nodeType="with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1+ppt_w/2"/>
                                          </p:val>
                                        </p:tav>
                                      </p:tavLst>
                                    </p:anim>
                                    <p:anim calcmode="lin" valueType="num">
                                      <p:cBhvr additive="base">
                                        <p:cTn id="31" dur="500"/>
                                        <p:tgtEl>
                                          <p:spTgt spid="13"/>
                                        </p:tgtEl>
                                        <p:attrNameLst>
                                          <p:attrName>ppt_y</p:attrName>
                                        </p:attrNameLst>
                                      </p:cBhvr>
                                      <p:tavLst>
                                        <p:tav tm="0">
                                          <p:val>
                                            <p:strVal val="ppt_y"/>
                                          </p:val>
                                        </p:tav>
                                        <p:tav tm="100000">
                                          <p:val>
                                            <p:strVal val="ppt_y"/>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lernen wir daraus für uns?</a:t>
            </a:r>
          </a:p>
        </p:txBody>
      </p:sp>
      <p:sp>
        <p:nvSpPr>
          <p:cNvPr id="3" name="Inhaltsplatzhalter 2"/>
          <p:cNvSpPr>
            <a:spLocks noGrp="1"/>
          </p:cNvSpPr>
          <p:nvPr>
            <p:ph idx="1"/>
          </p:nvPr>
        </p:nvSpPr>
        <p:spPr/>
        <p:txBody>
          <a:bodyPr/>
          <a:lstStyle/>
          <a:p>
            <a:r>
              <a:rPr lang="de-DE" dirty="0"/>
              <a:t>Um zu klären, wie gut oder schlecht wir von einer Bank beim Kreditzins bedient werden, müssen wir nachfragen, ob eine kongruente Refinanzierung erfolgt oder nicht. Der reine Abstand zum Kapitalmarktzins sagt allenfalls bei kurzfristigen Krediten etwas über die Zinsspanne, die uns in Rechnung gestellt wird.</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52</a:t>
            </a:fld>
            <a:endParaRPr lang="de-DE"/>
          </a:p>
        </p:txBody>
      </p:sp>
      <p:sp>
        <p:nvSpPr>
          <p:cNvPr id="6" name="Textfeld 5">
            <a:extLst>
              <a:ext uri="{FF2B5EF4-FFF2-40B4-BE49-F238E27FC236}">
                <a16:creationId xmlns:a16="http://schemas.microsoft.com/office/drawing/2014/main" id="{23DD93D4-7339-49D1-8917-B6116809C70A}"/>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79172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ihandform 23"/>
          <p:cNvSpPr/>
          <p:nvPr/>
        </p:nvSpPr>
        <p:spPr>
          <a:xfrm>
            <a:off x="1128713" y="2097881"/>
            <a:ext cx="2809875" cy="859632"/>
          </a:xfrm>
          <a:custGeom>
            <a:avLst/>
            <a:gdLst>
              <a:gd name="connsiteX0" fmla="*/ 0 w 2809875"/>
              <a:gd name="connsiteY0" fmla="*/ 857250 h 859632"/>
              <a:gd name="connsiteX1" fmla="*/ 0 w 2809875"/>
              <a:gd name="connsiteY1" fmla="*/ 0 h 859632"/>
              <a:gd name="connsiteX2" fmla="*/ 466725 w 2809875"/>
              <a:gd name="connsiteY2" fmla="*/ 2382 h 859632"/>
              <a:gd name="connsiteX3" fmla="*/ 464343 w 2809875"/>
              <a:gd name="connsiteY3" fmla="*/ 142875 h 859632"/>
              <a:gd name="connsiteX4" fmla="*/ 933450 w 2809875"/>
              <a:gd name="connsiteY4" fmla="*/ 142875 h 859632"/>
              <a:gd name="connsiteX5" fmla="*/ 935831 w 2809875"/>
              <a:gd name="connsiteY5" fmla="*/ 292894 h 859632"/>
              <a:gd name="connsiteX6" fmla="*/ 1404937 w 2809875"/>
              <a:gd name="connsiteY6" fmla="*/ 290513 h 859632"/>
              <a:gd name="connsiteX7" fmla="*/ 1402556 w 2809875"/>
              <a:gd name="connsiteY7" fmla="*/ 435769 h 859632"/>
              <a:gd name="connsiteX8" fmla="*/ 1871662 w 2809875"/>
              <a:gd name="connsiteY8" fmla="*/ 435769 h 859632"/>
              <a:gd name="connsiteX9" fmla="*/ 1871662 w 2809875"/>
              <a:gd name="connsiteY9" fmla="*/ 573882 h 859632"/>
              <a:gd name="connsiteX10" fmla="*/ 2340768 w 2809875"/>
              <a:gd name="connsiteY10" fmla="*/ 571500 h 859632"/>
              <a:gd name="connsiteX11" fmla="*/ 2340768 w 2809875"/>
              <a:gd name="connsiteY11" fmla="*/ 711994 h 859632"/>
              <a:gd name="connsiteX12" fmla="*/ 2807493 w 2809875"/>
              <a:gd name="connsiteY12" fmla="*/ 711994 h 859632"/>
              <a:gd name="connsiteX13" fmla="*/ 2809875 w 2809875"/>
              <a:gd name="connsiteY13" fmla="*/ 859632 h 859632"/>
              <a:gd name="connsiteX14" fmla="*/ 0 w 2809875"/>
              <a:gd name="connsiteY14" fmla="*/ 857250 h 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9875" h="859632">
                <a:moveTo>
                  <a:pt x="0" y="857250"/>
                </a:moveTo>
                <a:lnTo>
                  <a:pt x="0" y="0"/>
                </a:lnTo>
                <a:lnTo>
                  <a:pt x="466725" y="2382"/>
                </a:lnTo>
                <a:lnTo>
                  <a:pt x="464343" y="142875"/>
                </a:lnTo>
                <a:lnTo>
                  <a:pt x="933450" y="142875"/>
                </a:lnTo>
                <a:cubicBezTo>
                  <a:pt x="934244" y="192881"/>
                  <a:pt x="935037" y="242888"/>
                  <a:pt x="935831" y="292894"/>
                </a:cubicBezTo>
                <a:lnTo>
                  <a:pt x="1404937" y="290513"/>
                </a:lnTo>
                <a:cubicBezTo>
                  <a:pt x="1404143" y="338932"/>
                  <a:pt x="1403350" y="387350"/>
                  <a:pt x="1402556" y="435769"/>
                </a:cubicBezTo>
                <a:lnTo>
                  <a:pt x="1871662" y="435769"/>
                </a:lnTo>
                <a:lnTo>
                  <a:pt x="1871662" y="573882"/>
                </a:lnTo>
                <a:lnTo>
                  <a:pt x="2340768" y="571500"/>
                </a:lnTo>
                <a:lnTo>
                  <a:pt x="2340768" y="711994"/>
                </a:lnTo>
                <a:lnTo>
                  <a:pt x="2807493" y="711994"/>
                </a:lnTo>
                <a:lnTo>
                  <a:pt x="2809875" y="859632"/>
                </a:lnTo>
                <a:lnTo>
                  <a:pt x="0" y="857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Zwei Modelle des </a:t>
            </a:r>
            <a:br>
              <a:rPr lang="de-DE" dirty="0"/>
            </a:br>
            <a:r>
              <a:rPr lang="de-DE" dirty="0"/>
              <a:t>Umgangs mit der Zinsstruktur</a:t>
            </a:r>
          </a:p>
        </p:txBody>
      </p:sp>
      <p:sp>
        <p:nvSpPr>
          <p:cNvPr id="3" name="Inhaltsplatzhalter 2"/>
          <p:cNvSpPr>
            <a:spLocks noGrp="1"/>
          </p:cNvSpPr>
          <p:nvPr>
            <p:ph idx="1"/>
          </p:nvPr>
        </p:nvSpPr>
        <p:spPr>
          <a:xfrm>
            <a:off x="628649" y="1358776"/>
            <a:ext cx="8144211" cy="3263504"/>
          </a:xfrm>
        </p:spPr>
        <p:txBody>
          <a:bodyPr/>
          <a:lstStyle/>
          <a:p>
            <a:r>
              <a:rPr lang="de-DE" dirty="0"/>
              <a:t>Tilgungskongruente Refinanzierung </a:t>
            </a:r>
            <a:r>
              <a:rPr lang="de-DE" sz="1600" dirty="0"/>
              <a:t>(risiko- &amp; gewinnarm)</a:t>
            </a:r>
            <a:endParaRPr lang="de-DE" dirty="0"/>
          </a:p>
          <a:p>
            <a:endParaRPr lang="de-DE" dirty="0"/>
          </a:p>
          <a:p>
            <a:endParaRPr lang="de-DE" dirty="0"/>
          </a:p>
          <a:p>
            <a:pPr marL="0" indent="0">
              <a:buNone/>
            </a:pPr>
            <a:endParaRPr lang="de-DE" sz="3600" dirty="0"/>
          </a:p>
          <a:p>
            <a:r>
              <a:rPr lang="de-DE" dirty="0"/>
              <a:t>Kurzfristige Refinanzierung </a:t>
            </a:r>
            <a:r>
              <a:rPr lang="de-DE" sz="1600" dirty="0"/>
              <a:t>(risikoreich; aber Zusatz-Gewinnchance)</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53</a:t>
            </a:fld>
            <a:endParaRPr lang="de-DE"/>
          </a:p>
        </p:txBody>
      </p:sp>
      <p:grpSp>
        <p:nvGrpSpPr>
          <p:cNvPr id="29" name="Gruppieren 28"/>
          <p:cNvGrpSpPr/>
          <p:nvPr/>
        </p:nvGrpSpPr>
        <p:grpSpPr>
          <a:xfrm>
            <a:off x="258417" y="1811731"/>
            <a:ext cx="5141844" cy="1337605"/>
            <a:chOff x="258417" y="1811731"/>
            <a:chExt cx="5141844" cy="1337605"/>
          </a:xfrm>
        </p:grpSpPr>
        <p:cxnSp>
          <p:nvCxnSpPr>
            <p:cNvPr id="7" name="Gerade Verbindung mit Pfeil 6"/>
            <p:cNvCxnSpPr/>
            <p:nvPr/>
          </p:nvCxnSpPr>
          <p:spPr>
            <a:xfrm flipV="1">
              <a:off x="1126435" y="1874210"/>
              <a:ext cx="0" cy="1074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258417" y="1811731"/>
              <a:ext cx="788505" cy="184666"/>
            </a:xfrm>
            <a:prstGeom prst="rect">
              <a:avLst/>
            </a:prstGeom>
            <a:noFill/>
          </p:spPr>
          <p:txBody>
            <a:bodyPr wrap="square" lIns="0" tIns="0" rIns="0" bIns="0" rtlCol="0">
              <a:spAutoFit/>
            </a:bodyPr>
            <a:lstStyle/>
            <a:p>
              <a:pPr algn="r"/>
              <a:r>
                <a:rPr lang="de-DE" sz="1200" dirty="0">
                  <a:latin typeface="Arial" panose="020B0604020202020204" pitchFamily="34" charset="0"/>
                  <a:cs typeface="Arial" panose="020B0604020202020204" pitchFamily="34" charset="0"/>
                </a:rPr>
                <a:t>Restkredit</a:t>
              </a:r>
            </a:p>
          </p:txBody>
        </p:sp>
        <p:cxnSp>
          <p:nvCxnSpPr>
            <p:cNvPr id="10" name="Gerade Verbindung mit Pfeil 9"/>
            <p:cNvCxnSpPr/>
            <p:nvPr/>
          </p:nvCxnSpPr>
          <p:spPr>
            <a:xfrm>
              <a:off x="1126435" y="2953238"/>
              <a:ext cx="30877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889513" y="2964670"/>
              <a:ext cx="1510748" cy="184666"/>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Laufzeit ab Beginn</a:t>
              </a:r>
            </a:p>
          </p:txBody>
        </p:sp>
      </p:grpSp>
      <p:sp>
        <p:nvSpPr>
          <p:cNvPr id="14" name="Rechteck 13"/>
          <p:cNvSpPr/>
          <p:nvPr/>
        </p:nvSpPr>
        <p:spPr>
          <a:xfrm>
            <a:off x="1127782" y="2096700"/>
            <a:ext cx="468000" cy="14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000" dirty="0"/>
              <a:t>1 Jahr</a:t>
            </a:r>
          </a:p>
        </p:txBody>
      </p:sp>
      <p:sp>
        <p:nvSpPr>
          <p:cNvPr id="15" name="Rechteck 14"/>
          <p:cNvSpPr/>
          <p:nvPr/>
        </p:nvSpPr>
        <p:spPr>
          <a:xfrm>
            <a:off x="1128299" y="2244320"/>
            <a:ext cx="936000" cy="144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2 Jahre</a:t>
            </a:r>
          </a:p>
        </p:txBody>
      </p:sp>
      <p:sp>
        <p:nvSpPr>
          <p:cNvPr id="16" name="Rechteck 15"/>
          <p:cNvSpPr/>
          <p:nvPr/>
        </p:nvSpPr>
        <p:spPr>
          <a:xfrm>
            <a:off x="1128299" y="2390100"/>
            <a:ext cx="1404000" cy="14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3 Jahre</a:t>
            </a:r>
          </a:p>
        </p:txBody>
      </p:sp>
      <p:sp>
        <p:nvSpPr>
          <p:cNvPr id="17" name="Rechteck 16"/>
          <p:cNvSpPr/>
          <p:nvPr/>
        </p:nvSpPr>
        <p:spPr>
          <a:xfrm>
            <a:off x="1128299" y="2530396"/>
            <a:ext cx="1872000" cy="14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4 Jahre</a:t>
            </a:r>
          </a:p>
        </p:txBody>
      </p:sp>
      <p:sp>
        <p:nvSpPr>
          <p:cNvPr id="18" name="Rechteck 17"/>
          <p:cNvSpPr/>
          <p:nvPr/>
        </p:nvSpPr>
        <p:spPr>
          <a:xfrm>
            <a:off x="1128816" y="2670507"/>
            <a:ext cx="2340000" cy="14400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5 Jahre</a:t>
            </a:r>
          </a:p>
        </p:txBody>
      </p:sp>
      <p:sp>
        <p:nvSpPr>
          <p:cNvPr id="19" name="Rechteck 18"/>
          <p:cNvSpPr/>
          <p:nvPr/>
        </p:nvSpPr>
        <p:spPr>
          <a:xfrm>
            <a:off x="1128816" y="2809311"/>
            <a:ext cx="2808000" cy="144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6 Jahre</a:t>
            </a:r>
          </a:p>
        </p:txBody>
      </p:sp>
      <p:sp>
        <p:nvSpPr>
          <p:cNvPr id="20" name="Textfeld 19"/>
          <p:cNvSpPr txBox="1"/>
          <p:nvPr/>
        </p:nvSpPr>
        <p:spPr>
          <a:xfrm>
            <a:off x="5785622" y="2047297"/>
            <a:ext cx="2141010" cy="646331"/>
          </a:xfrm>
          <a:prstGeom prst="rect">
            <a:avLst/>
          </a:prstGeom>
          <a:noFill/>
        </p:spPr>
        <p:txBody>
          <a:bodyPr wrap="square" lIns="0" tIns="0" rIns="0" bIns="0" rtlCol="0">
            <a:spAutoFit/>
          </a:bodyPr>
          <a:lstStyle/>
          <a:p>
            <a:r>
              <a:rPr lang="de-DE" sz="1400" dirty="0">
                <a:latin typeface="Arial" panose="020B0604020202020204" pitchFamily="34" charset="0"/>
                <a:cs typeface="Arial" panose="020B0604020202020204" pitchFamily="34" charset="0"/>
              </a:rPr>
              <a:t>Alle Refinanzierungsmittel werden bei Kreditbeginn eingekauft</a:t>
            </a:r>
          </a:p>
        </p:txBody>
      </p:sp>
      <p:grpSp>
        <p:nvGrpSpPr>
          <p:cNvPr id="30" name="Gruppieren 29"/>
          <p:cNvGrpSpPr/>
          <p:nvPr/>
        </p:nvGrpSpPr>
        <p:grpSpPr>
          <a:xfrm>
            <a:off x="370624" y="3559503"/>
            <a:ext cx="5141844" cy="1337605"/>
            <a:chOff x="258417" y="1811731"/>
            <a:chExt cx="5141844" cy="1337605"/>
          </a:xfrm>
        </p:grpSpPr>
        <p:cxnSp>
          <p:nvCxnSpPr>
            <p:cNvPr id="31" name="Gerade Verbindung mit Pfeil 30"/>
            <p:cNvCxnSpPr/>
            <p:nvPr/>
          </p:nvCxnSpPr>
          <p:spPr>
            <a:xfrm flipV="1">
              <a:off x="1126435" y="1878314"/>
              <a:ext cx="6626" cy="1070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258417" y="1811731"/>
              <a:ext cx="788505" cy="184666"/>
            </a:xfrm>
            <a:prstGeom prst="rect">
              <a:avLst/>
            </a:prstGeom>
            <a:noFill/>
          </p:spPr>
          <p:txBody>
            <a:bodyPr wrap="square" lIns="0" tIns="0" rIns="0" bIns="0" rtlCol="0">
              <a:spAutoFit/>
            </a:bodyPr>
            <a:lstStyle/>
            <a:p>
              <a:pPr algn="r"/>
              <a:r>
                <a:rPr lang="de-DE" sz="1200" dirty="0">
                  <a:latin typeface="Arial" panose="020B0604020202020204" pitchFamily="34" charset="0"/>
                  <a:cs typeface="Arial" panose="020B0604020202020204" pitchFamily="34" charset="0"/>
                </a:rPr>
                <a:t>Restkredit</a:t>
              </a:r>
            </a:p>
          </p:txBody>
        </p:sp>
        <p:cxnSp>
          <p:nvCxnSpPr>
            <p:cNvPr id="33" name="Gerade Verbindung mit Pfeil 32"/>
            <p:cNvCxnSpPr/>
            <p:nvPr/>
          </p:nvCxnSpPr>
          <p:spPr>
            <a:xfrm>
              <a:off x="1126435" y="2953238"/>
              <a:ext cx="30877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3889513" y="2964670"/>
              <a:ext cx="1510748" cy="184666"/>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Laufzeit ab Beginn</a:t>
              </a:r>
            </a:p>
          </p:txBody>
        </p:sp>
        <p:sp>
          <p:nvSpPr>
            <p:cNvPr id="35" name="Freihandform 34"/>
            <p:cNvSpPr/>
            <p:nvPr/>
          </p:nvSpPr>
          <p:spPr>
            <a:xfrm>
              <a:off x="1132903" y="2044785"/>
              <a:ext cx="2912524" cy="912584"/>
            </a:xfrm>
            <a:custGeom>
              <a:avLst/>
              <a:gdLst>
                <a:gd name="connsiteX0" fmla="*/ 0 w 2915478"/>
                <a:gd name="connsiteY0" fmla="*/ 0 h 868018"/>
                <a:gd name="connsiteX1" fmla="*/ 536713 w 2915478"/>
                <a:gd name="connsiteY1" fmla="*/ 0 h 868018"/>
                <a:gd name="connsiteX2" fmla="*/ 530087 w 2915478"/>
                <a:gd name="connsiteY2" fmla="*/ 165652 h 868018"/>
                <a:gd name="connsiteX3" fmla="*/ 1033669 w 2915478"/>
                <a:gd name="connsiteY3" fmla="*/ 172279 h 868018"/>
                <a:gd name="connsiteX4" fmla="*/ 1027043 w 2915478"/>
                <a:gd name="connsiteY4" fmla="*/ 337931 h 868018"/>
                <a:gd name="connsiteX5" fmla="*/ 1530626 w 2915478"/>
                <a:gd name="connsiteY5" fmla="*/ 344557 h 868018"/>
                <a:gd name="connsiteX6" fmla="*/ 1524000 w 2915478"/>
                <a:gd name="connsiteY6" fmla="*/ 523461 h 868018"/>
                <a:gd name="connsiteX7" fmla="*/ 2067339 w 2915478"/>
                <a:gd name="connsiteY7" fmla="*/ 516835 h 868018"/>
                <a:gd name="connsiteX8" fmla="*/ 2067339 w 2915478"/>
                <a:gd name="connsiteY8" fmla="*/ 655983 h 868018"/>
                <a:gd name="connsiteX9" fmla="*/ 2564296 w 2915478"/>
                <a:gd name="connsiteY9" fmla="*/ 682487 h 868018"/>
                <a:gd name="connsiteX10" fmla="*/ 2557669 w 2915478"/>
                <a:gd name="connsiteY10" fmla="*/ 795131 h 868018"/>
                <a:gd name="connsiteX11" fmla="*/ 2915478 w 2915478"/>
                <a:gd name="connsiteY11" fmla="*/ 801757 h 868018"/>
                <a:gd name="connsiteX12" fmla="*/ 2902226 w 2915478"/>
                <a:gd name="connsiteY12" fmla="*/ 868018 h 868018"/>
                <a:gd name="connsiteX0" fmla="*/ 0 w 2915478"/>
                <a:gd name="connsiteY0" fmla="*/ 0 h 868018"/>
                <a:gd name="connsiteX1" fmla="*/ 536713 w 2915478"/>
                <a:gd name="connsiteY1" fmla="*/ 0 h 868018"/>
                <a:gd name="connsiteX2" fmla="*/ 530087 w 2915478"/>
                <a:gd name="connsiteY2" fmla="*/ 165652 h 868018"/>
                <a:gd name="connsiteX3" fmla="*/ 1033669 w 2915478"/>
                <a:gd name="connsiteY3" fmla="*/ 172279 h 868018"/>
                <a:gd name="connsiteX4" fmla="*/ 1027043 w 2915478"/>
                <a:gd name="connsiteY4" fmla="*/ 337931 h 868018"/>
                <a:gd name="connsiteX5" fmla="*/ 1530626 w 2915478"/>
                <a:gd name="connsiteY5" fmla="*/ 344557 h 868018"/>
                <a:gd name="connsiteX6" fmla="*/ 1524000 w 2915478"/>
                <a:gd name="connsiteY6" fmla="*/ 523461 h 868018"/>
                <a:gd name="connsiteX7" fmla="*/ 2067339 w 2915478"/>
                <a:gd name="connsiteY7" fmla="*/ 516835 h 868018"/>
                <a:gd name="connsiteX8" fmla="*/ 2067339 w 2915478"/>
                <a:gd name="connsiteY8" fmla="*/ 682487 h 868018"/>
                <a:gd name="connsiteX9" fmla="*/ 2564296 w 2915478"/>
                <a:gd name="connsiteY9" fmla="*/ 682487 h 868018"/>
                <a:gd name="connsiteX10" fmla="*/ 2557669 w 2915478"/>
                <a:gd name="connsiteY10" fmla="*/ 795131 h 868018"/>
                <a:gd name="connsiteX11" fmla="*/ 2915478 w 2915478"/>
                <a:gd name="connsiteY11" fmla="*/ 801757 h 868018"/>
                <a:gd name="connsiteX12" fmla="*/ 2902226 w 2915478"/>
                <a:gd name="connsiteY12" fmla="*/ 868018 h 868018"/>
                <a:gd name="connsiteX0" fmla="*/ 0 w 2915478"/>
                <a:gd name="connsiteY0" fmla="*/ 0 h 868018"/>
                <a:gd name="connsiteX1" fmla="*/ 536713 w 2915478"/>
                <a:gd name="connsiteY1" fmla="*/ 0 h 868018"/>
                <a:gd name="connsiteX2" fmla="*/ 530087 w 2915478"/>
                <a:gd name="connsiteY2" fmla="*/ 165652 h 868018"/>
                <a:gd name="connsiteX3" fmla="*/ 1033669 w 2915478"/>
                <a:gd name="connsiteY3" fmla="*/ 172279 h 868018"/>
                <a:gd name="connsiteX4" fmla="*/ 1027043 w 2915478"/>
                <a:gd name="connsiteY4" fmla="*/ 337931 h 868018"/>
                <a:gd name="connsiteX5" fmla="*/ 1530626 w 2915478"/>
                <a:gd name="connsiteY5" fmla="*/ 344557 h 868018"/>
                <a:gd name="connsiteX6" fmla="*/ 1524000 w 2915478"/>
                <a:gd name="connsiteY6" fmla="*/ 510209 h 868018"/>
                <a:gd name="connsiteX7" fmla="*/ 2067339 w 2915478"/>
                <a:gd name="connsiteY7" fmla="*/ 516835 h 868018"/>
                <a:gd name="connsiteX8" fmla="*/ 2067339 w 2915478"/>
                <a:gd name="connsiteY8" fmla="*/ 682487 h 868018"/>
                <a:gd name="connsiteX9" fmla="*/ 2564296 w 2915478"/>
                <a:gd name="connsiteY9" fmla="*/ 682487 h 868018"/>
                <a:gd name="connsiteX10" fmla="*/ 2557669 w 2915478"/>
                <a:gd name="connsiteY10" fmla="*/ 795131 h 868018"/>
                <a:gd name="connsiteX11" fmla="*/ 2915478 w 2915478"/>
                <a:gd name="connsiteY11" fmla="*/ 801757 h 868018"/>
                <a:gd name="connsiteX12" fmla="*/ 2902226 w 2915478"/>
                <a:gd name="connsiteY12" fmla="*/ 868018 h 868018"/>
                <a:gd name="connsiteX0" fmla="*/ 0 w 2922104"/>
                <a:gd name="connsiteY0" fmla="*/ 0 h 887896"/>
                <a:gd name="connsiteX1" fmla="*/ 536713 w 2922104"/>
                <a:gd name="connsiteY1" fmla="*/ 0 h 887896"/>
                <a:gd name="connsiteX2" fmla="*/ 530087 w 2922104"/>
                <a:gd name="connsiteY2" fmla="*/ 165652 h 887896"/>
                <a:gd name="connsiteX3" fmla="*/ 1033669 w 2922104"/>
                <a:gd name="connsiteY3" fmla="*/ 172279 h 887896"/>
                <a:gd name="connsiteX4" fmla="*/ 1027043 w 2922104"/>
                <a:gd name="connsiteY4" fmla="*/ 337931 h 887896"/>
                <a:gd name="connsiteX5" fmla="*/ 1530626 w 2922104"/>
                <a:gd name="connsiteY5" fmla="*/ 344557 h 887896"/>
                <a:gd name="connsiteX6" fmla="*/ 1524000 w 2922104"/>
                <a:gd name="connsiteY6" fmla="*/ 510209 h 887896"/>
                <a:gd name="connsiteX7" fmla="*/ 2067339 w 2922104"/>
                <a:gd name="connsiteY7" fmla="*/ 516835 h 887896"/>
                <a:gd name="connsiteX8" fmla="*/ 2067339 w 2922104"/>
                <a:gd name="connsiteY8" fmla="*/ 682487 h 887896"/>
                <a:gd name="connsiteX9" fmla="*/ 2564296 w 2922104"/>
                <a:gd name="connsiteY9" fmla="*/ 682487 h 887896"/>
                <a:gd name="connsiteX10" fmla="*/ 2557669 w 2922104"/>
                <a:gd name="connsiteY10" fmla="*/ 795131 h 887896"/>
                <a:gd name="connsiteX11" fmla="*/ 2915478 w 2922104"/>
                <a:gd name="connsiteY11" fmla="*/ 801757 h 887896"/>
                <a:gd name="connsiteX12" fmla="*/ 2922104 w 2922104"/>
                <a:gd name="connsiteY12" fmla="*/ 887896 h 887896"/>
                <a:gd name="connsiteX0" fmla="*/ 0 w 2916977"/>
                <a:gd name="connsiteY0" fmla="*/ 0 h 864913"/>
                <a:gd name="connsiteX1" fmla="*/ 536713 w 2916977"/>
                <a:gd name="connsiteY1" fmla="*/ 0 h 864913"/>
                <a:gd name="connsiteX2" fmla="*/ 530087 w 2916977"/>
                <a:gd name="connsiteY2" fmla="*/ 165652 h 864913"/>
                <a:gd name="connsiteX3" fmla="*/ 1033669 w 2916977"/>
                <a:gd name="connsiteY3" fmla="*/ 172279 h 864913"/>
                <a:gd name="connsiteX4" fmla="*/ 1027043 w 2916977"/>
                <a:gd name="connsiteY4" fmla="*/ 337931 h 864913"/>
                <a:gd name="connsiteX5" fmla="*/ 1530626 w 2916977"/>
                <a:gd name="connsiteY5" fmla="*/ 344557 h 864913"/>
                <a:gd name="connsiteX6" fmla="*/ 1524000 w 2916977"/>
                <a:gd name="connsiteY6" fmla="*/ 510209 h 864913"/>
                <a:gd name="connsiteX7" fmla="*/ 2067339 w 2916977"/>
                <a:gd name="connsiteY7" fmla="*/ 516835 h 864913"/>
                <a:gd name="connsiteX8" fmla="*/ 2067339 w 2916977"/>
                <a:gd name="connsiteY8" fmla="*/ 682487 h 864913"/>
                <a:gd name="connsiteX9" fmla="*/ 2564296 w 2916977"/>
                <a:gd name="connsiteY9" fmla="*/ 682487 h 864913"/>
                <a:gd name="connsiteX10" fmla="*/ 2557669 w 2916977"/>
                <a:gd name="connsiteY10" fmla="*/ 795131 h 864913"/>
                <a:gd name="connsiteX11" fmla="*/ 2915478 w 2916977"/>
                <a:gd name="connsiteY11" fmla="*/ 801757 h 864913"/>
                <a:gd name="connsiteX12" fmla="*/ 2916977 w 2916977"/>
                <a:gd name="connsiteY12" fmla="*/ 864913 h 864913"/>
                <a:gd name="connsiteX0" fmla="*/ 0 w 2916977"/>
                <a:gd name="connsiteY0" fmla="*/ 0 h 864913"/>
                <a:gd name="connsiteX1" fmla="*/ 536713 w 2916977"/>
                <a:gd name="connsiteY1" fmla="*/ 0 h 864913"/>
                <a:gd name="connsiteX2" fmla="*/ 530087 w 2916977"/>
                <a:gd name="connsiteY2" fmla="*/ 165652 h 864913"/>
                <a:gd name="connsiteX3" fmla="*/ 1033669 w 2916977"/>
                <a:gd name="connsiteY3" fmla="*/ 172279 h 864913"/>
                <a:gd name="connsiteX4" fmla="*/ 1027043 w 2916977"/>
                <a:gd name="connsiteY4" fmla="*/ 337931 h 864913"/>
                <a:gd name="connsiteX5" fmla="*/ 1530626 w 2916977"/>
                <a:gd name="connsiteY5" fmla="*/ 344557 h 864913"/>
                <a:gd name="connsiteX6" fmla="*/ 1524000 w 2916977"/>
                <a:gd name="connsiteY6" fmla="*/ 510209 h 864913"/>
                <a:gd name="connsiteX7" fmla="*/ 2067339 w 2916977"/>
                <a:gd name="connsiteY7" fmla="*/ 516835 h 864913"/>
                <a:gd name="connsiteX8" fmla="*/ 2067339 w 2916977"/>
                <a:gd name="connsiteY8" fmla="*/ 682487 h 864913"/>
                <a:gd name="connsiteX9" fmla="*/ 2564296 w 2916977"/>
                <a:gd name="connsiteY9" fmla="*/ 682487 h 864913"/>
                <a:gd name="connsiteX10" fmla="*/ 2567925 w 2916977"/>
                <a:gd name="connsiteY10" fmla="*/ 795131 h 864913"/>
                <a:gd name="connsiteX11" fmla="*/ 2915478 w 2916977"/>
                <a:gd name="connsiteY11" fmla="*/ 801757 h 864913"/>
                <a:gd name="connsiteX12" fmla="*/ 2916977 w 2916977"/>
                <a:gd name="connsiteY12" fmla="*/ 864913 h 864913"/>
                <a:gd name="connsiteX0" fmla="*/ 0 w 2916977"/>
                <a:gd name="connsiteY0" fmla="*/ 0 h 898111"/>
                <a:gd name="connsiteX1" fmla="*/ 536713 w 2916977"/>
                <a:gd name="connsiteY1" fmla="*/ 0 h 898111"/>
                <a:gd name="connsiteX2" fmla="*/ 530087 w 2916977"/>
                <a:gd name="connsiteY2" fmla="*/ 165652 h 898111"/>
                <a:gd name="connsiteX3" fmla="*/ 1033669 w 2916977"/>
                <a:gd name="connsiteY3" fmla="*/ 172279 h 898111"/>
                <a:gd name="connsiteX4" fmla="*/ 1027043 w 2916977"/>
                <a:gd name="connsiteY4" fmla="*/ 337931 h 898111"/>
                <a:gd name="connsiteX5" fmla="*/ 1530626 w 2916977"/>
                <a:gd name="connsiteY5" fmla="*/ 344557 h 898111"/>
                <a:gd name="connsiteX6" fmla="*/ 1524000 w 2916977"/>
                <a:gd name="connsiteY6" fmla="*/ 510209 h 898111"/>
                <a:gd name="connsiteX7" fmla="*/ 2067339 w 2916977"/>
                <a:gd name="connsiteY7" fmla="*/ 516835 h 898111"/>
                <a:gd name="connsiteX8" fmla="*/ 2067339 w 2916977"/>
                <a:gd name="connsiteY8" fmla="*/ 682487 h 898111"/>
                <a:gd name="connsiteX9" fmla="*/ 2564296 w 2916977"/>
                <a:gd name="connsiteY9" fmla="*/ 682487 h 898111"/>
                <a:gd name="connsiteX10" fmla="*/ 2567925 w 2916977"/>
                <a:gd name="connsiteY10" fmla="*/ 795131 h 898111"/>
                <a:gd name="connsiteX11" fmla="*/ 2915478 w 2916977"/>
                <a:gd name="connsiteY11" fmla="*/ 801757 h 898111"/>
                <a:gd name="connsiteX12" fmla="*/ 2916977 w 2916977"/>
                <a:gd name="connsiteY12" fmla="*/ 898111 h 898111"/>
                <a:gd name="connsiteX0" fmla="*/ 0 w 2940305"/>
                <a:gd name="connsiteY0" fmla="*/ 0 h 898111"/>
                <a:gd name="connsiteX1" fmla="*/ 536713 w 2940305"/>
                <a:gd name="connsiteY1" fmla="*/ 0 h 898111"/>
                <a:gd name="connsiteX2" fmla="*/ 530087 w 2940305"/>
                <a:gd name="connsiteY2" fmla="*/ 165652 h 898111"/>
                <a:gd name="connsiteX3" fmla="*/ 1033669 w 2940305"/>
                <a:gd name="connsiteY3" fmla="*/ 172279 h 898111"/>
                <a:gd name="connsiteX4" fmla="*/ 1027043 w 2940305"/>
                <a:gd name="connsiteY4" fmla="*/ 337931 h 898111"/>
                <a:gd name="connsiteX5" fmla="*/ 1530626 w 2940305"/>
                <a:gd name="connsiteY5" fmla="*/ 344557 h 898111"/>
                <a:gd name="connsiteX6" fmla="*/ 1524000 w 2940305"/>
                <a:gd name="connsiteY6" fmla="*/ 510209 h 898111"/>
                <a:gd name="connsiteX7" fmla="*/ 2067339 w 2940305"/>
                <a:gd name="connsiteY7" fmla="*/ 516835 h 898111"/>
                <a:gd name="connsiteX8" fmla="*/ 2067339 w 2940305"/>
                <a:gd name="connsiteY8" fmla="*/ 682487 h 898111"/>
                <a:gd name="connsiteX9" fmla="*/ 2564296 w 2940305"/>
                <a:gd name="connsiteY9" fmla="*/ 682487 h 898111"/>
                <a:gd name="connsiteX10" fmla="*/ 2567925 w 2940305"/>
                <a:gd name="connsiteY10" fmla="*/ 795131 h 898111"/>
                <a:gd name="connsiteX11" fmla="*/ 2915478 w 2940305"/>
                <a:gd name="connsiteY11" fmla="*/ 801757 h 898111"/>
                <a:gd name="connsiteX12" fmla="*/ 2912834 w 2940305"/>
                <a:gd name="connsiteY12" fmla="*/ 859753 h 898111"/>
                <a:gd name="connsiteX13" fmla="*/ 2916977 w 2940305"/>
                <a:gd name="connsiteY13" fmla="*/ 898111 h 898111"/>
                <a:gd name="connsiteX0" fmla="*/ 0 w 3279991"/>
                <a:gd name="connsiteY0" fmla="*/ 0 h 898111"/>
                <a:gd name="connsiteX1" fmla="*/ 536713 w 3279991"/>
                <a:gd name="connsiteY1" fmla="*/ 0 h 898111"/>
                <a:gd name="connsiteX2" fmla="*/ 530087 w 3279991"/>
                <a:gd name="connsiteY2" fmla="*/ 165652 h 898111"/>
                <a:gd name="connsiteX3" fmla="*/ 1033669 w 3279991"/>
                <a:gd name="connsiteY3" fmla="*/ 172279 h 898111"/>
                <a:gd name="connsiteX4" fmla="*/ 1027043 w 3279991"/>
                <a:gd name="connsiteY4" fmla="*/ 337931 h 898111"/>
                <a:gd name="connsiteX5" fmla="*/ 1530626 w 3279991"/>
                <a:gd name="connsiteY5" fmla="*/ 344557 h 898111"/>
                <a:gd name="connsiteX6" fmla="*/ 1524000 w 3279991"/>
                <a:gd name="connsiteY6" fmla="*/ 510209 h 898111"/>
                <a:gd name="connsiteX7" fmla="*/ 2067339 w 3279991"/>
                <a:gd name="connsiteY7" fmla="*/ 516835 h 898111"/>
                <a:gd name="connsiteX8" fmla="*/ 2067339 w 3279991"/>
                <a:gd name="connsiteY8" fmla="*/ 682487 h 898111"/>
                <a:gd name="connsiteX9" fmla="*/ 2564296 w 3279991"/>
                <a:gd name="connsiteY9" fmla="*/ 682487 h 898111"/>
                <a:gd name="connsiteX10" fmla="*/ 2567925 w 3279991"/>
                <a:gd name="connsiteY10" fmla="*/ 795131 h 898111"/>
                <a:gd name="connsiteX11" fmla="*/ 2915478 w 3279991"/>
                <a:gd name="connsiteY11" fmla="*/ 801757 h 898111"/>
                <a:gd name="connsiteX12" fmla="*/ 3279991 w 3279991"/>
                <a:gd name="connsiteY12" fmla="*/ 794636 h 898111"/>
                <a:gd name="connsiteX13" fmla="*/ 2916977 w 3279991"/>
                <a:gd name="connsiteY13" fmla="*/ 898111 h 898111"/>
                <a:gd name="connsiteX0" fmla="*/ 0 w 3284341"/>
                <a:gd name="connsiteY0" fmla="*/ 0 h 898111"/>
                <a:gd name="connsiteX1" fmla="*/ 536713 w 3284341"/>
                <a:gd name="connsiteY1" fmla="*/ 0 h 898111"/>
                <a:gd name="connsiteX2" fmla="*/ 530087 w 3284341"/>
                <a:gd name="connsiteY2" fmla="*/ 165652 h 898111"/>
                <a:gd name="connsiteX3" fmla="*/ 1033669 w 3284341"/>
                <a:gd name="connsiteY3" fmla="*/ 172279 h 898111"/>
                <a:gd name="connsiteX4" fmla="*/ 1027043 w 3284341"/>
                <a:gd name="connsiteY4" fmla="*/ 337931 h 898111"/>
                <a:gd name="connsiteX5" fmla="*/ 1530626 w 3284341"/>
                <a:gd name="connsiteY5" fmla="*/ 344557 h 898111"/>
                <a:gd name="connsiteX6" fmla="*/ 1524000 w 3284341"/>
                <a:gd name="connsiteY6" fmla="*/ 510209 h 898111"/>
                <a:gd name="connsiteX7" fmla="*/ 2067339 w 3284341"/>
                <a:gd name="connsiteY7" fmla="*/ 516835 h 898111"/>
                <a:gd name="connsiteX8" fmla="*/ 2067339 w 3284341"/>
                <a:gd name="connsiteY8" fmla="*/ 682487 h 898111"/>
                <a:gd name="connsiteX9" fmla="*/ 2564296 w 3284341"/>
                <a:gd name="connsiteY9" fmla="*/ 682487 h 898111"/>
                <a:gd name="connsiteX10" fmla="*/ 2567925 w 3284341"/>
                <a:gd name="connsiteY10" fmla="*/ 795131 h 898111"/>
                <a:gd name="connsiteX11" fmla="*/ 2915478 w 3284341"/>
                <a:gd name="connsiteY11" fmla="*/ 801757 h 898111"/>
                <a:gd name="connsiteX12" fmla="*/ 3279991 w 3284341"/>
                <a:gd name="connsiteY12" fmla="*/ 794636 h 898111"/>
                <a:gd name="connsiteX13" fmla="*/ 3103956 w 3284341"/>
                <a:gd name="connsiteY13" fmla="*/ 849736 h 898111"/>
                <a:gd name="connsiteX14" fmla="*/ 2916977 w 3284341"/>
                <a:gd name="connsiteY14" fmla="*/ 898111 h 898111"/>
                <a:gd name="connsiteX0" fmla="*/ 0 w 3284341"/>
                <a:gd name="connsiteY0" fmla="*/ 0 h 850732"/>
                <a:gd name="connsiteX1" fmla="*/ 536713 w 3284341"/>
                <a:gd name="connsiteY1" fmla="*/ 0 h 850732"/>
                <a:gd name="connsiteX2" fmla="*/ 530087 w 3284341"/>
                <a:gd name="connsiteY2" fmla="*/ 165652 h 850732"/>
                <a:gd name="connsiteX3" fmla="*/ 1033669 w 3284341"/>
                <a:gd name="connsiteY3" fmla="*/ 172279 h 850732"/>
                <a:gd name="connsiteX4" fmla="*/ 1027043 w 3284341"/>
                <a:gd name="connsiteY4" fmla="*/ 337931 h 850732"/>
                <a:gd name="connsiteX5" fmla="*/ 1530626 w 3284341"/>
                <a:gd name="connsiteY5" fmla="*/ 344557 h 850732"/>
                <a:gd name="connsiteX6" fmla="*/ 1524000 w 3284341"/>
                <a:gd name="connsiteY6" fmla="*/ 510209 h 850732"/>
                <a:gd name="connsiteX7" fmla="*/ 2067339 w 3284341"/>
                <a:gd name="connsiteY7" fmla="*/ 516835 h 850732"/>
                <a:gd name="connsiteX8" fmla="*/ 2067339 w 3284341"/>
                <a:gd name="connsiteY8" fmla="*/ 682487 h 850732"/>
                <a:gd name="connsiteX9" fmla="*/ 2564296 w 3284341"/>
                <a:gd name="connsiteY9" fmla="*/ 682487 h 850732"/>
                <a:gd name="connsiteX10" fmla="*/ 2567925 w 3284341"/>
                <a:gd name="connsiteY10" fmla="*/ 795131 h 850732"/>
                <a:gd name="connsiteX11" fmla="*/ 2915478 w 3284341"/>
                <a:gd name="connsiteY11" fmla="*/ 801757 h 850732"/>
                <a:gd name="connsiteX12" fmla="*/ 3279991 w 3284341"/>
                <a:gd name="connsiteY12" fmla="*/ 794636 h 850732"/>
                <a:gd name="connsiteX13" fmla="*/ 3103956 w 3284341"/>
                <a:gd name="connsiteY13" fmla="*/ 849736 h 850732"/>
                <a:gd name="connsiteX14" fmla="*/ 170845 w 3284341"/>
                <a:gd name="connsiteY14" fmla="*/ 662684 h 850732"/>
                <a:gd name="connsiteX0" fmla="*/ 8383 w 3288600"/>
                <a:gd name="connsiteY0" fmla="*/ 0 h 905635"/>
                <a:gd name="connsiteX1" fmla="*/ 545096 w 3288600"/>
                <a:gd name="connsiteY1" fmla="*/ 0 h 905635"/>
                <a:gd name="connsiteX2" fmla="*/ 538470 w 3288600"/>
                <a:gd name="connsiteY2" fmla="*/ 165652 h 905635"/>
                <a:gd name="connsiteX3" fmla="*/ 1042052 w 3288600"/>
                <a:gd name="connsiteY3" fmla="*/ 172279 h 905635"/>
                <a:gd name="connsiteX4" fmla="*/ 1035426 w 3288600"/>
                <a:gd name="connsiteY4" fmla="*/ 337931 h 905635"/>
                <a:gd name="connsiteX5" fmla="*/ 1539009 w 3288600"/>
                <a:gd name="connsiteY5" fmla="*/ 344557 h 905635"/>
                <a:gd name="connsiteX6" fmla="*/ 1532383 w 3288600"/>
                <a:gd name="connsiteY6" fmla="*/ 510209 h 905635"/>
                <a:gd name="connsiteX7" fmla="*/ 2075722 w 3288600"/>
                <a:gd name="connsiteY7" fmla="*/ 516835 h 905635"/>
                <a:gd name="connsiteX8" fmla="*/ 2075722 w 3288600"/>
                <a:gd name="connsiteY8" fmla="*/ 682487 h 905635"/>
                <a:gd name="connsiteX9" fmla="*/ 2572679 w 3288600"/>
                <a:gd name="connsiteY9" fmla="*/ 682487 h 905635"/>
                <a:gd name="connsiteX10" fmla="*/ 2576308 w 3288600"/>
                <a:gd name="connsiteY10" fmla="*/ 795131 h 905635"/>
                <a:gd name="connsiteX11" fmla="*/ 2923861 w 3288600"/>
                <a:gd name="connsiteY11" fmla="*/ 801757 h 905635"/>
                <a:gd name="connsiteX12" fmla="*/ 3288374 w 3288600"/>
                <a:gd name="connsiteY12" fmla="*/ 794636 h 905635"/>
                <a:gd name="connsiteX13" fmla="*/ 9111 w 3288600"/>
                <a:gd name="connsiteY13" fmla="*/ 904836 h 905635"/>
                <a:gd name="connsiteX14" fmla="*/ 179228 w 3288600"/>
                <a:gd name="connsiteY14" fmla="*/ 662684 h 905635"/>
                <a:gd name="connsiteX0" fmla="*/ 8383 w 2953020"/>
                <a:gd name="connsiteY0" fmla="*/ 0 h 906447"/>
                <a:gd name="connsiteX1" fmla="*/ 545096 w 2953020"/>
                <a:gd name="connsiteY1" fmla="*/ 0 h 906447"/>
                <a:gd name="connsiteX2" fmla="*/ 538470 w 2953020"/>
                <a:gd name="connsiteY2" fmla="*/ 165652 h 906447"/>
                <a:gd name="connsiteX3" fmla="*/ 1042052 w 2953020"/>
                <a:gd name="connsiteY3" fmla="*/ 172279 h 906447"/>
                <a:gd name="connsiteX4" fmla="*/ 1035426 w 2953020"/>
                <a:gd name="connsiteY4" fmla="*/ 337931 h 906447"/>
                <a:gd name="connsiteX5" fmla="*/ 1539009 w 2953020"/>
                <a:gd name="connsiteY5" fmla="*/ 344557 h 906447"/>
                <a:gd name="connsiteX6" fmla="*/ 1532383 w 2953020"/>
                <a:gd name="connsiteY6" fmla="*/ 510209 h 906447"/>
                <a:gd name="connsiteX7" fmla="*/ 2075722 w 2953020"/>
                <a:gd name="connsiteY7" fmla="*/ 516835 h 906447"/>
                <a:gd name="connsiteX8" fmla="*/ 2075722 w 2953020"/>
                <a:gd name="connsiteY8" fmla="*/ 682487 h 906447"/>
                <a:gd name="connsiteX9" fmla="*/ 2572679 w 2953020"/>
                <a:gd name="connsiteY9" fmla="*/ 682487 h 906447"/>
                <a:gd name="connsiteX10" fmla="*/ 2576308 w 2953020"/>
                <a:gd name="connsiteY10" fmla="*/ 795131 h 906447"/>
                <a:gd name="connsiteX11" fmla="*/ 2923861 w 2953020"/>
                <a:gd name="connsiteY11" fmla="*/ 801757 h 906447"/>
                <a:gd name="connsiteX12" fmla="*/ 2936306 w 2953020"/>
                <a:gd name="connsiteY12" fmla="*/ 904835 h 906447"/>
                <a:gd name="connsiteX13" fmla="*/ 9111 w 2953020"/>
                <a:gd name="connsiteY13" fmla="*/ 904836 h 906447"/>
                <a:gd name="connsiteX14" fmla="*/ 179228 w 2953020"/>
                <a:gd name="connsiteY14" fmla="*/ 662684 h 906447"/>
                <a:gd name="connsiteX0" fmla="*/ 8383 w 2953020"/>
                <a:gd name="connsiteY0" fmla="*/ 0 h 916359"/>
                <a:gd name="connsiteX1" fmla="*/ 545096 w 2953020"/>
                <a:gd name="connsiteY1" fmla="*/ 0 h 916359"/>
                <a:gd name="connsiteX2" fmla="*/ 538470 w 2953020"/>
                <a:gd name="connsiteY2" fmla="*/ 165652 h 916359"/>
                <a:gd name="connsiteX3" fmla="*/ 1042052 w 2953020"/>
                <a:gd name="connsiteY3" fmla="*/ 172279 h 916359"/>
                <a:gd name="connsiteX4" fmla="*/ 1035426 w 2953020"/>
                <a:gd name="connsiteY4" fmla="*/ 337931 h 916359"/>
                <a:gd name="connsiteX5" fmla="*/ 1539009 w 2953020"/>
                <a:gd name="connsiteY5" fmla="*/ 344557 h 916359"/>
                <a:gd name="connsiteX6" fmla="*/ 1532383 w 2953020"/>
                <a:gd name="connsiteY6" fmla="*/ 510209 h 916359"/>
                <a:gd name="connsiteX7" fmla="*/ 2075722 w 2953020"/>
                <a:gd name="connsiteY7" fmla="*/ 516835 h 916359"/>
                <a:gd name="connsiteX8" fmla="*/ 2075722 w 2953020"/>
                <a:gd name="connsiteY8" fmla="*/ 682487 h 916359"/>
                <a:gd name="connsiteX9" fmla="*/ 2572679 w 2953020"/>
                <a:gd name="connsiteY9" fmla="*/ 682487 h 916359"/>
                <a:gd name="connsiteX10" fmla="*/ 2576308 w 2953020"/>
                <a:gd name="connsiteY10" fmla="*/ 795131 h 916359"/>
                <a:gd name="connsiteX11" fmla="*/ 2923861 w 2953020"/>
                <a:gd name="connsiteY11" fmla="*/ 801757 h 916359"/>
                <a:gd name="connsiteX12" fmla="*/ 2936306 w 2953020"/>
                <a:gd name="connsiteY12" fmla="*/ 904835 h 916359"/>
                <a:gd name="connsiteX13" fmla="*/ 9111 w 2953020"/>
                <a:gd name="connsiteY13" fmla="*/ 904836 h 916359"/>
                <a:gd name="connsiteX14" fmla="*/ 179228 w 2953020"/>
                <a:gd name="connsiteY14" fmla="*/ 662684 h 916359"/>
                <a:gd name="connsiteX0" fmla="*/ 8383 w 2936306"/>
                <a:gd name="connsiteY0" fmla="*/ 0 h 916359"/>
                <a:gd name="connsiteX1" fmla="*/ 545096 w 2936306"/>
                <a:gd name="connsiteY1" fmla="*/ 0 h 916359"/>
                <a:gd name="connsiteX2" fmla="*/ 538470 w 2936306"/>
                <a:gd name="connsiteY2" fmla="*/ 165652 h 916359"/>
                <a:gd name="connsiteX3" fmla="*/ 1042052 w 2936306"/>
                <a:gd name="connsiteY3" fmla="*/ 172279 h 916359"/>
                <a:gd name="connsiteX4" fmla="*/ 1035426 w 2936306"/>
                <a:gd name="connsiteY4" fmla="*/ 337931 h 916359"/>
                <a:gd name="connsiteX5" fmla="*/ 1539009 w 2936306"/>
                <a:gd name="connsiteY5" fmla="*/ 344557 h 916359"/>
                <a:gd name="connsiteX6" fmla="*/ 1532383 w 2936306"/>
                <a:gd name="connsiteY6" fmla="*/ 510209 h 916359"/>
                <a:gd name="connsiteX7" fmla="*/ 2075722 w 2936306"/>
                <a:gd name="connsiteY7" fmla="*/ 516835 h 916359"/>
                <a:gd name="connsiteX8" fmla="*/ 2075722 w 2936306"/>
                <a:gd name="connsiteY8" fmla="*/ 682487 h 916359"/>
                <a:gd name="connsiteX9" fmla="*/ 2572679 w 2936306"/>
                <a:gd name="connsiteY9" fmla="*/ 682487 h 916359"/>
                <a:gd name="connsiteX10" fmla="*/ 2576308 w 2936306"/>
                <a:gd name="connsiteY10" fmla="*/ 795131 h 916359"/>
                <a:gd name="connsiteX11" fmla="*/ 2923861 w 2936306"/>
                <a:gd name="connsiteY11" fmla="*/ 801757 h 916359"/>
                <a:gd name="connsiteX12" fmla="*/ 2936306 w 2936306"/>
                <a:gd name="connsiteY12" fmla="*/ 904835 h 916359"/>
                <a:gd name="connsiteX13" fmla="*/ 9111 w 2936306"/>
                <a:gd name="connsiteY13" fmla="*/ 904836 h 916359"/>
                <a:gd name="connsiteX14" fmla="*/ 179228 w 2936306"/>
                <a:gd name="connsiteY14" fmla="*/ 662684 h 916359"/>
                <a:gd name="connsiteX0" fmla="*/ 8383 w 2923861"/>
                <a:gd name="connsiteY0" fmla="*/ 0 h 920594"/>
                <a:gd name="connsiteX1" fmla="*/ 545096 w 2923861"/>
                <a:gd name="connsiteY1" fmla="*/ 0 h 920594"/>
                <a:gd name="connsiteX2" fmla="*/ 538470 w 2923861"/>
                <a:gd name="connsiteY2" fmla="*/ 165652 h 920594"/>
                <a:gd name="connsiteX3" fmla="*/ 1042052 w 2923861"/>
                <a:gd name="connsiteY3" fmla="*/ 172279 h 920594"/>
                <a:gd name="connsiteX4" fmla="*/ 1035426 w 2923861"/>
                <a:gd name="connsiteY4" fmla="*/ 337931 h 920594"/>
                <a:gd name="connsiteX5" fmla="*/ 1539009 w 2923861"/>
                <a:gd name="connsiteY5" fmla="*/ 344557 h 920594"/>
                <a:gd name="connsiteX6" fmla="*/ 1532383 w 2923861"/>
                <a:gd name="connsiteY6" fmla="*/ 510209 h 920594"/>
                <a:gd name="connsiteX7" fmla="*/ 2075722 w 2923861"/>
                <a:gd name="connsiteY7" fmla="*/ 516835 h 920594"/>
                <a:gd name="connsiteX8" fmla="*/ 2075722 w 2923861"/>
                <a:gd name="connsiteY8" fmla="*/ 682487 h 920594"/>
                <a:gd name="connsiteX9" fmla="*/ 2572679 w 2923861"/>
                <a:gd name="connsiteY9" fmla="*/ 682487 h 920594"/>
                <a:gd name="connsiteX10" fmla="*/ 2576308 w 2923861"/>
                <a:gd name="connsiteY10" fmla="*/ 795131 h 920594"/>
                <a:gd name="connsiteX11" fmla="*/ 2923861 w 2923861"/>
                <a:gd name="connsiteY11" fmla="*/ 801757 h 920594"/>
                <a:gd name="connsiteX12" fmla="*/ 2923732 w 2923861"/>
                <a:gd name="connsiteY12" fmla="*/ 909845 h 920594"/>
                <a:gd name="connsiteX13" fmla="*/ 9111 w 2923861"/>
                <a:gd name="connsiteY13" fmla="*/ 904836 h 920594"/>
                <a:gd name="connsiteX14" fmla="*/ 179228 w 2923861"/>
                <a:gd name="connsiteY14" fmla="*/ 662684 h 920594"/>
                <a:gd name="connsiteX0" fmla="*/ 8383 w 2923861"/>
                <a:gd name="connsiteY0" fmla="*/ 0 h 918462"/>
                <a:gd name="connsiteX1" fmla="*/ 545096 w 2923861"/>
                <a:gd name="connsiteY1" fmla="*/ 0 h 918462"/>
                <a:gd name="connsiteX2" fmla="*/ 538470 w 2923861"/>
                <a:gd name="connsiteY2" fmla="*/ 165652 h 918462"/>
                <a:gd name="connsiteX3" fmla="*/ 1042052 w 2923861"/>
                <a:gd name="connsiteY3" fmla="*/ 172279 h 918462"/>
                <a:gd name="connsiteX4" fmla="*/ 1035426 w 2923861"/>
                <a:gd name="connsiteY4" fmla="*/ 337931 h 918462"/>
                <a:gd name="connsiteX5" fmla="*/ 1539009 w 2923861"/>
                <a:gd name="connsiteY5" fmla="*/ 344557 h 918462"/>
                <a:gd name="connsiteX6" fmla="*/ 1532383 w 2923861"/>
                <a:gd name="connsiteY6" fmla="*/ 510209 h 918462"/>
                <a:gd name="connsiteX7" fmla="*/ 2075722 w 2923861"/>
                <a:gd name="connsiteY7" fmla="*/ 516835 h 918462"/>
                <a:gd name="connsiteX8" fmla="*/ 2075722 w 2923861"/>
                <a:gd name="connsiteY8" fmla="*/ 682487 h 918462"/>
                <a:gd name="connsiteX9" fmla="*/ 2572679 w 2923861"/>
                <a:gd name="connsiteY9" fmla="*/ 682487 h 918462"/>
                <a:gd name="connsiteX10" fmla="*/ 2576308 w 2923861"/>
                <a:gd name="connsiteY10" fmla="*/ 795131 h 918462"/>
                <a:gd name="connsiteX11" fmla="*/ 2923861 w 2923861"/>
                <a:gd name="connsiteY11" fmla="*/ 801757 h 918462"/>
                <a:gd name="connsiteX12" fmla="*/ 2923732 w 2923861"/>
                <a:gd name="connsiteY12" fmla="*/ 907340 h 918462"/>
                <a:gd name="connsiteX13" fmla="*/ 9111 w 2923861"/>
                <a:gd name="connsiteY13" fmla="*/ 904836 h 918462"/>
                <a:gd name="connsiteX14" fmla="*/ 179228 w 2923861"/>
                <a:gd name="connsiteY14" fmla="*/ 662684 h 918462"/>
                <a:gd name="connsiteX0" fmla="*/ 8383 w 2923861"/>
                <a:gd name="connsiteY0" fmla="*/ 0 h 907340"/>
                <a:gd name="connsiteX1" fmla="*/ 545096 w 2923861"/>
                <a:gd name="connsiteY1" fmla="*/ 0 h 907340"/>
                <a:gd name="connsiteX2" fmla="*/ 538470 w 2923861"/>
                <a:gd name="connsiteY2" fmla="*/ 165652 h 907340"/>
                <a:gd name="connsiteX3" fmla="*/ 1042052 w 2923861"/>
                <a:gd name="connsiteY3" fmla="*/ 172279 h 907340"/>
                <a:gd name="connsiteX4" fmla="*/ 1035426 w 2923861"/>
                <a:gd name="connsiteY4" fmla="*/ 337931 h 907340"/>
                <a:gd name="connsiteX5" fmla="*/ 1539009 w 2923861"/>
                <a:gd name="connsiteY5" fmla="*/ 344557 h 907340"/>
                <a:gd name="connsiteX6" fmla="*/ 1532383 w 2923861"/>
                <a:gd name="connsiteY6" fmla="*/ 510209 h 907340"/>
                <a:gd name="connsiteX7" fmla="*/ 2075722 w 2923861"/>
                <a:gd name="connsiteY7" fmla="*/ 516835 h 907340"/>
                <a:gd name="connsiteX8" fmla="*/ 2075722 w 2923861"/>
                <a:gd name="connsiteY8" fmla="*/ 682487 h 907340"/>
                <a:gd name="connsiteX9" fmla="*/ 2572679 w 2923861"/>
                <a:gd name="connsiteY9" fmla="*/ 682487 h 907340"/>
                <a:gd name="connsiteX10" fmla="*/ 2576308 w 2923861"/>
                <a:gd name="connsiteY10" fmla="*/ 795131 h 907340"/>
                <a:gd name="connsiteX11" fmla="*/ 2923861 w 2923861"/>
                <a:gd name="connsiteY11" fmla="*/ 801757 h 907340"/>
                <a:gd name="connsiteX12" fmla="*/ 2923732 w 2923861"/>
                <a:gd name="connsiteY12" fmla="*/ 907340 h 907340"/>
                <a:gd name="connsiteX13" fmla="*/ 9111 w 2923861"/>
                <a:gd name="connsiteY13" fmla="*/ 904836 h 907340"/>
                <a:gd name="connsiteX14" fmla="*/ 179228 w 2923861"/>
                <a:gd name="connsiteY14" fmla="*/ 662684 h 907340"/>
                <a:gd name="connsiteX0" fmla="*/ 0 w 2915478"/>
                <a:gd name="connsiteY0" fmla="*/ 0 h 907340"/>
                <a:gd name="connsiteX1" fmla="*/ 536713 w 2915478"/>
                <a:gd name="connsiteY1" fmla="*/ 0 h 907340"/>
                <a:gd name="connsiteX2" fmla="*/ 530087 w 2915478"/>
                <a:gd name="connsiteY2" fmla="*/ 165652 h 907340"/>
                <a:gd name="connsiteX3" fmla="*/ 1033669 w 2915478"/>
                <a:gd name="connsiteY3" fmla="*/ 172279 h 907340"/>
                <a:gd name="connsiteX4" fmla="*/ 1027043 w 2915478"/>
                <a:gd name="connsiteY4" fmla="*/ 337931 h 907340"/>
                <a:gd name="connsiteX5" fmla="*/ 1530626 w 2915478"/>
                <a:gd name="connsiteY5" fmla="*/ 344557 h 907340"/>
                <a:gd name="connsiteX6" fmla="*/ 1524000 w 2915478"/>
                <a:gd name="connsiteY6" fmla="*/ 510209 h 907340"/>
                <a:gd name="connsiteX7" fmla="*/ 2067339 w 2915478"/>
                <a:gd name="connsiteY7" fmla="*/ 516835 h 907340"/>
                <a:gd name="connsiteX8" fmla="*/ 2067339 w 2915478"/>
                <a:gd name="connsiteY8" fmla="*/ 682487 h 907340"/>
                <a:gd name="connsiteX9" fmla="*/ 2564296 w 2915478"/>
                <a:gd name="connsiteY9" fmla="*/ 682487 h 907340"/>
                <a:gd name="connsiteX10" fmla="*/ 2567925 w 2915478"/>
                <a:gd name="connsiteY10" fmla="*/ 795131 h 907340"/>
                <a:gd name="connsiteX11" fmla="*/ 2915478 w 2915478"/>
                <a:gd name="connsiteY11" fmla="*/ 801757 h 907340"/>
                <a:gd name="connsiteX12" fmla="*/ 2915349 w 2915478"/>
                <a:gd name="connsiteY12" fmla="*/ 907340 h 907340"/>
                <a:gd name="connsiteX13" fmla="*/ 728 w 2915478"/>
                <a:gd name="connsiteY13" fmla="*/ 904836 h 907340"/>
                <a:gd name="connsiteX14" fmla="*/ 170845 w 2915478"/>
                <a:gd name="connsiteY14" fmla="*/ 662684 h 907340"/>
                <a:gd name="connsiteX0" fmla="*/ 159 w 2915637"/>
                <a:gd name="connsiteY0" fmla="*/ 0 h 907340"/>
                <a:gd name="connsiteX1" fmla="*/ 536872 w 2915637"/>
                <a:gd name="connsiteY1" fmla="*/ 0 h 907340"/>
                <a:gd name="connsiteX2" fmla="*/ 530246 w 2915637"/>
                <a:gd name="connsiteY2" fmla="*/ 165652 h 907340"/>
                <a:gd name="connsiteX3" fmla="*/ 1033828 w 2915637"/>
                <a:gd name="connsiteY3" fmla="*/ 172279 h 907340"/>
                <a:gd name="connsiteX4" fmla="*/ 1027202 w 2915637"/>
                <a:gd name="connsiteY4" fmla="*/ 337931 h 907340"/>
                <a:gd name="connsiteX5" fmla="*/ 1530785 w 2915637"/>
                <a:gd name="connsiteY5" fmla="*/ 344557 h 907340"/>
                <a:gd name="connsiteX6" fmla="*/ 1524159 w 2915637"/>
                <a:gd name="connsiteY6" fmla="*/ 510209 h 907340"/>
                <a:gd name="connsiteX7" fmla="*/ 2067498 w 2915637"/>
                <a:gd name="connsiteY7" fmla="*/ 516835 h 907340"/>
                <a:gd name="connsiteX8" fmla="*/ 2067498 w 2915637"/>
                <a:gd name="connsiteY8" fmla="*/ 682487 h 907340"/>
                <a:gd name="connsiteX9" fmla="*/ 2564455 w 2915637"/>
                <a:gd name="connsiteY9" fmla="*/ 682487 h 907340"/>
                <a:gd name="connsiteX10" fmla="*/ 2568084 w 2915637"/>
                <a:gd name="connsiteY10" fmla="*/ 795131 h 907340"/>
                <a:gd name="connsiteX11" fmla="*/ 2915637 w 2915637"/>
                <a:gd name="connsiteY11" fmla="*/ 801757 h 907340"/>
                <a:gd name="connsiteX12" fmla="*/ 2915508 w 2915637"/>
                <a:gd name="connsiteY12" fmla="*/ 907340 h 907340"/>
                <a:gd name="connsiteX13" fmla="*/ 887 w 2915637"/>
                <a:gd name="connsiteY13" fmla="*/ 904836 h 907340"/>
                <a:gd name="connsiteX14" fmla="*/ 0 w 2915637"/>
                <a:gd name="connsiteY14" fmla="*/ 1484 h 907340"/>
                <a:gd name="connsiteX0" fmla="*/ 159 w 2915637"/>
                <a:gd name="connsiteY0" fmla="*/ 0 h 907340"/>
                <a:gd name="connsiteX1" fmla="*/ 536872 w 2915637"/>
                <a:gd name="connsiteY1" fmla="*/ 0 h 907340"/>
                <a:gd name="connsiteX2" fmla="*/ 530246 w 2915637"/>
                <a:gd name="connsiteY2" fmla="*/ 165652 h 907340"/>
                <a:gd name="connsiteX3" fmla="*/ 1033828 w 2915637"/>
                <a:gd name="connsiteY3" fmla="*/ 172279 h 907340"/>
                <a:gd name="connsiteX4" fmla="*/ 1027202 w 2915637"/>
                <a:gd name="connsiteY4" fmla="*/ 337931 h 907340"/>
                <a:gd name="connsiteX5" fmla="*/ 1530785 w 2915637"/>
                <a:gd name="connsiteY5" fmla="*/ 344557 h 907340"/>
                <a:gd name="connsiteX6" fmla="*/ 1524159 w 2915637"/>
                <a:gd name="connsiteY6" fmla="*/ 510209 h 907340"/>
                <a:gd name="connsiteX7" fmla="*/ 2067498 w 2915637"/>
                <a:gd name="connsiteY7" fmla="*/ 516835 h 907340"/>
                <a:gd name="connsiteX8" fmla="*/ 2067498 w 2915637"/>
                <a:gd name="connsiteY8" fmla="*/ 682487 h 907340"/>
                <a:gd name="connsiteX9" fmla="*/ 2564455 w 2915637"/>
                <a:gd name="connsiteY9" fmla="*/ 682487 h 907340"/>
                <a:gd name="connsiteX10" fmla="*/ 2568084 w 2915637"/>
                <a:gd name="connsiteY10" fmla="*/ 795131 h 907340"/>
                <a:gd name="connsiteX11" fmla="*/ 2915637 w 2915637"/>
                <a:gd name="connsiteY11" fmla="*/ 801757 h 907340"/>
                <a:gd name="connsiteX12" fmla="*/ 2915508 w 2915637"/>
                <a:gd name="connsiteY12" fmla="*/ 907340 h 907340"/>
                <a:gd name="connsiteX13" fmla="*/ 887 w 2915637"/>
                <a:gd name="connsiteY13" fmla="*/ 904836 h 907340"/>
                <a:gd name="connsiteX14" fmla="*/ 0 w 2915637"/>
                <a:gd name="connsiteY14" fmla="*/ 1484 h 907340"/>
                <a:gd name="connsiteX15" fmla="*/ 159 w 2915637"/>
                <a:gd name="connsiteY15" fmla="*/ 0 h 907340"/>
                <a:gd name="connsiteX0" fmla="*/ 159 w 2915637"/>
                <a:gd name="connsiteY0" fmla="*/ 0 h 907340"/>
                <a:gd name="connsiteX1" fmla="*/ 536872 w 2915637"/>
                <a:gd name="connsiteY1" fmla="*/ 0 h 907340"/>
                <a:gd name="connsiteX2" fmla="*/ 530246 w 2915637"/>
                <a:gd name="connsiteY2" fmla="*/ 165652 h 907340"/>
                <a:gd name="connsiteX3" fmla="*/ 1033828 w 2915637"/>
                <a:gd name="connsiteY3" fmla="*/ 172279 h 907340"/>
                <a:gd name="connsiteX4" fmla="*/ 1027202 w 2915637"/>
                <a:gd name="connsiteY4" fmla="*/ 337931 h 907340"/>
                <a:gd name="connsiteX5" fmla="*/ 1530785 w 2915637"/>
                <a:gd name="connsiteY5" fmla="*/ 344557 h 907340"/>
                <a:gd name="connsiteX6" fmla="*/ 1524159 w 2915637"/>
                <a:gd name="connsiteY6" fmla="*/ 510209 h 907340"/>
                <a:gd name="connsiteX7" fmla="*/ 2067498 w 2915637"/>
                <a:gd name="connsiteY7" fmla="*/ 516835 h 907340"/>
                <a:gd name="connsiteX8" fmla="*/ 2067498 w 2915637"/>
                <a:gd name="connsiteY8" fmla="*/ 682487 h 907340"/>
                <a:gd name="connsiteX9" fmla="*/ 2564455 w 2915637"/>
                <a:gd name="connsiteY9" fmla="*/ 682487 h 907340"/>
                <a:gd name="connsiteX10" fmla="*/ 2568084 w 2915637"/>
                <a:gd name="connsiteY10" fmla="*/ 795131 h 907340"/>
                <a:gd name="connsiteX11" fmla="*/ 2915637 w 2915637"/>
                <a:gd name="connsiteY11" fmla="*/ 801757 h 907340"/>
                <a:gd name="connsiteX12" fmla="*/ 2915508 w 2915637"/>
                <a:gd name="connsiteY12" fmla="*/ 907340 h 907340"/>
                <a:gd name="connsiteX13" fmla="*/ 887 w 2915637"/>
                <a:gd name="connsiteY13" fmla="*/ 904836 h 907340"/>
                <a:gd name="connsiteX14" fmla="*/ 0 w 2915637"/>
                <a:gd name="connsiteY14" fmla="*/ 1484 h 907340"/>
                <a:gd name="connsiteX15" fmla="*/ 159 w 2915637"/>
                <a:gd name="connsiteY15" fmla="*/ 0 h 907340"/>
                <a:gd name="connsiteX0" fmla="*/ 159 w 2915637"/>
                <a:gd name="connsiteY0" fmla="*/ 2504 h 909844"/>
                <a:gd name="connsiteX1" fmla="*/ 529328 w 2915637"/>
                <a:gd name="connsiteY1" fmla="*/ 0 h 909844"/>
                <a:gd name="connsiteX2" fmla="*/ 530246 w 2915637"/>
                <a:gd name="connsiteY2" fmla="*/ 168156 h 909844"/>
                <a:gd name="connsiteX3" fmla="*/ 1033828 w 2915637"/>
                <a:gd name="connsiteY3" fmla="*/ 174783 h 909844"/>
                <a:gd name="connsiteX4" fmla="*/ 1027202 w 2915637"/>
                <a:gd name="connsiteY4" fmla="*/ 340435 h 909844"/>
                <a:gd name="connsiteX5" fmla="*/ 1530785 w 2915637"/>
                <a:gd name="connsiteY5" fmla="*/ 347061 h 909844"/>
                <a:gd name="connsiteX6" fmla="*/ 1524159 w 2915637"/>
                <a:gd name="connsiteY6" fmla="*/ 512713 h 909844"/>
                <a:gd name="connsiteX7" fmla="*/ 2067498 w 2915637"/>
                <a:gd name="connsiteY7" fmla="*/ 519339 h 909844"/>
                <a:gd name="connsiteX8" fmla="*/ 2067498 w 2915637"/>
                <a:gd name="connsiteY8" fmla="*/ 684991 h 909844"/>
                <a:gd name="connsiteX9" fmla="*/ 2564455 w 2915637"/>
                <a:gd name="connsiteY9" fmla="*/ 684991 h 909844"/>
                <a:gd name="connsiteX10" fmla="*/ 2568084 w 2915637"/>
                <a:gd name="connsiteY10" fmla="*/ 797635 h 909844"/>
                <a:gd name="connsiteX11" fmla="*/ 2915637 w 2915637"/>
                <a:gd name="connsiteY11" fmla="*/ 804261 h 909844"/>
                <a:gd name="connsiteX12" fmla="*/ 2915508 w 2915637"/>
                <a:gd name="connsiteY12" fmla="*/ 909844 h 909844"/>
                <a:gd name="connsiteX13" fmla="*/ 887 w 2915637"/>
                <a:gd name="connsiteY13" fmla="*/ 907340 h 909844"/>
                <a:gd name="connsiteX14" fmla="*/ 0 w 2915637"/>
                <a:gd name="connsiteY14" fmla="*/ 3988 h 909844"/>
                <a:gd name="connsiteX15" fmla="*/ 159 w 2915637"/>
                <a:gd name="connsiteY15" fmla="*/ 2504 h 909844"/>
                <a:gd name="connsiteX0" fmla="*/ 159 w 2915637"/>
                <a:gd name="connsiteY0" fmla="*/ 2504 h 909844"/>
                <a:gd name="connsiteX1" fmla="*/ 529328 w 2915637"/>
                <a:gd name="connsiteY1" fmla="*/ 0 h 909844"/>
                <a:gd name="connsiteX2" fmla="*/ 530246 w 2915637"/>
                <a:gd name="connsiteY2" fmla="*/ 168156 h 909844"/>
                <a:gd name="connsiteX3" fmla="*/ 1028797 w 2915637"/>
                <a:gd name="connsiteY3" fmla="*/ 174783 h 909844"/>
                <a:gd name="connsiteX4" fmla="*/ 1027202 w 2915637"/>
                <a:gd name="connsiteY4" fmla="*/ 340435 h 909844"/>
                <a:gd name="connsiteX5" fmla="*/ 1530785 w 2915637"/>
                <a:gd name="connsiteY5" fmla="*/ 347061 h 909844"/>
                <a:gd name="connsiteX6" fmla="*/ 1524159 w 2915637"/>
                <a:gd name="connsiteY6" fmla="*/ 512713 h 909844"/>
                <a:gd name="connsiteX7" fmla="*/ 2067498 w 2915637"/>
                <a:gd name="connsiteY7" fmla="*/ 519339 h 909844"/>
                <a:gd name="connsiteX8" fmla="*/ 2067498 w 2915637"/>
                <a:gd name="connsiteY8" fmla="*/ 684991 h 909844"/>
                <a:gd name="connsiteX9" fmla="*/ 2564455 w 2915637"/>
                <a:gd name="connsiteY9" fmla="*/ 684991 h 909844"/>
                <a:gd name="connsiteX10" fmla="*/ 2568084 w 2915637"/>
                <a:gd name="connsiteY10" fmla="*/ 797635 h 909844"/>
                <a:gd name="connsiteX11" fmla="*/ 2915637 w 2915637"/>
                <a:gd name="connsiteY11" fmla="*/ 804261 h 909844"/>
                <a:gd name="connsiteX12" fmla="*/ 2915508 w 2915637"/>
                <a:gd name="connsiteY12" fmla="*/ 909844 h 909844"/>
                <a:gd name="connsiteX13" fmla="*/ 887 w 2915637"/>
                <a:gd name="connsiteY13" fmla="*/ 907340 h 909844"/>
                <a:gd name="connsiteX14" fmla="*/ 0 w 2915637"/>
                <a:gd name="connsiteY14" fmla="*/ 3988 h 909844"/>
                <a:gd name="connsiteX15" fmla="*/ 159 w 2915637"/>
                <a:gd name="connsiteY15" fmla="*/ 2504 h 909844"/>
                <a:gd name="connsiteX0" fmla="*/ 159 w 2915637"/>
                <a:gd name="connsiteY0" fmla="*/ 2504 h 909844"/>
                <a:gd name="connsiteX1" fmla="*/ 529328 w 2915637"/>
                <a:gd name="connsiteY1" fmla="*/ 0 h 909844"/>
                <a:gd name="connsiteX2" fmla="*/ 530246 w 2915637"/>
                <a:gd name="connsiteY2" fmla="*/ 168156 h 909844"/>
                <a:gd name="connsiteX3" fmla="*/ 1028797 w 2915637"/>
                <a:gd name="connsiteY3" fmla="*/ 174783 h 909844"/>
                <a:gd name="connsiteX4" fmla="*/ 1027202 w 2915637"/>
                <a:gd name="connsiteY4" fmla="*/ 340435 h 909844"/>
                <a:gd name="connsiteX5" fmla="*/ 1528271 w 2915637"/>
                <a:gd name="connsiteY5" fmla="*/ 347061 h 909844"/>
                <a:gd name="connsiteX6" fmla="*/ 1524159 w 2915637"/>
                <a:gd name="connsiteY6" fmla="*/ 512713 h 909844"/>
                <a:gd name="connsiteX7" fmla="*/ 2067498 w 2915637"/>
                <a:gd name="connsiteY7" fmla="*/ 519339 h 909844"/>
                <a:gd name="connsiteX8" fmla="*/ 2067498 w 2915637"/>
                <a:gd name="connsiteY8" fmla="*/ 684991 h 909844"/>
                <a:gd name="connsiteX9" fmla="*/ 2564455 w 2915637"/>
                <a:gd name="connsiteY9" fmla="*/ 684991 h 909844"/>
                <a:gd name="connsiteX10" fmla="*/ 2568084 w 2915637"/>
                <a:gd name="connsiteY10" fmla="*/ 797635 h 909844"/>
                <a:gd name="connsiteX11" fmla="*/ 2915637 w 2915637"/>
                <a:gd name="connsiteY11" fmla="*/ 804261 h 909844"/>
                <a:gd name="connsiteX12" fmla="*/ 2915508 w 2915637"/>
                <a:gd name="connsiteY12" fmla="*/ 909844 h 909844"/>
                <a:gd name="connsiteX13" fmla="*/ 887 w 2915637"/>
                <a:gd name="connsiteY13" fmla="*/ 907340 h 909844"/>
                <a:gd name="connsiteX14" fmla="*/ 0 w 2915637"/>
                <a:gd name="connsiteY14" fmla="*/ 3988 h 909844"/>
                <a:gd name="connsiteX15" fmla="*/ 159 w 2915637"/>
                <a:gd name="connsiteY15" fmla="*/ 2504 h 909844"/>
                <a:gd name="connsiteX0" fmla="*/ 159 w 2915637"/>
                <a:gd name="connsiteY0" fmla="*/ 2504 h 909844"/>
                <a:gd name="connsiteX1" fmla="*/ 529328 w 2915637"/>
                <a:gd name="connsiteY1" fmla="*/ 0 h 909844"/>
                <a:gd name="connsiteX2" fmla="*/ 530246 w 2915637"/>
                <a:gd name="connsiteY2" fmla="*/ 168156 h 909844"/>
                <a:gd name="connsiteX3" fmla="*/ 1028797 w 2915637"/>
                <a:gd name="connsiteY3" fmla="*/ 174783 h 909844"/>
                <a:gd name="connsiteX4" fmla="*/ 1027202 w 2915637"/>
                <a:gd name="connsiteY4" fmla="*/ 340435 h 909844"/>
                <a:gd name="connsiteX5" fmla="*/ 1528271 w 2915637"/>
                <a:gd name="connsiteY5" fmla="*/ 347061 h 909844"/>
                <a:gd name="connsiteX6" fmla="*/ 1524159 w 2915637"/>
                <a:gd name="connsiteY6" fmla="*/ 512713 h 909844"/>
                <a:gd name="connsiteX7" fmla="*/ 2067498 w 2915637"/>
                <a:gd name="connsiteY7" fmla="*/ 519339 h 909844"/>
                <a:gd name="connsiteX8" fmla="*/ 2067498 w 2915637"/>
                <a:gd name="connsiteY8" fmla="*/ 684991 h 909844"/>
                <a:gd name="connsiteX9" fmla="*/ 2564455 w 2915637"/>
                <a:gd name="connsiteY9" fmla="*/ 684991 h 909844"/>
                <a:gd name="connsiteX10" fmla="*/ 2563055 w 2915637"/>
                <a:gd name="connsiteY10" fmla="*/ 797635 h 909844"/>
                <a:gd name="connsiteX11" fmla="*/ 2915637 w 2915637"/>
                <a:gd name="connsiteY11" fmla="*/ 804261 h 909844"/>
                <a:gd name="connsiteX12" fmla="*/ 2915508 w 2915637"/>
                <a:gd name="connsiteY12" fmla="*/ 909844 h 909844"/>
                <a:gd name="connsiteX13" fmla="*/ 887 w 2915637"/>
                <a:gd name="connsiteY13" fmla="*/ 907340 h 909844"/>
                <a:gd name="connsiteX14" fmla="*/ 0 w 2915637"/>
                <a:gd name="connsiteY14" fmla="*/ 3988 h 909844"/>
                <a:gd name="connsiteX15" fmla="*/ 159 w 2915637"/>
                <a:gd name="connsiteY15" fmla="*/ 2504 h 90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5637" h="909844">
                  <a:moveTo>
                    <a:pt x="159" y="2504"/>
                  </a:moveTo>
                  <a:lnTo>
                    <a:pt x="529328" y="0"/>
                  </a:lnTo>
                  <a:lnTo>
                    <a:pt x="530246" y="168156"/>
                  </a:lnTo>
                  <a:lnTo>
                    <a:pt x="1028797" y="174783"/>
                  </a:lnTo>
                  <a:cubicBezTo>
                    <a:pt x="1028265" y="230000"/>
                    <a:pt x="1027734" y="285218"/>
                    <a:pt x="1027202" y="340435"/>
                  </a:cubicBezTo>
                  <a:lnTo>
                    <a:pt x="1528271" y="347061"/>
                  </a:lnTo>
                  <a:cubicBezTo>
                    <a:pt x="1526900" y="402278"/>
                    <a:pt x="1525530" y="457496"/>
                    <a:pt x="1524159" y="512713"/>
                  </a:cubicBezTo>
                  <a:lnTo>
                    <a:pt x="2067498" y="519339"/>
                  </a:lnTo>
                  <a:lnTo>
                    <a:pt x="2067498" y="684991"/>
                  </a:lnTo>
                  <a:lnTo>
                    <a:pt x="2564455" y="684991"/>
                  </a:lnTo>
                  <a:cubicBezTo>
                    <a:pt x="2563988" y="722539"/>
                    <a:pt x="2563522" y="760087"/>
                    <a:pt x="2563055" y="797635"/>
                  </a:cubicBezTo>
                  <a:lnTo>
                    <a:pt x="2915637" y="804261"/>
                  </a:lnTo>
                  <a:cubicBezTo>
                    <a:pt x="2915282" y="877646"/>
                    <a:pt x="2915258" y="893785"/>
                    <a:pt x="2915508" y="909844"/>
                  </a:cubicBezTo>
                  <a:lnTo>
                    <a:pt x="887" y="907340"/>
                  </a:lnTo>
                  <a:cubicBezTo>
                    <a:pt x="-1775" y="786835"/>
                    <a:pt x="3501" y="88595"/>
                    <a:pt x="0" y="3988"/>
                  </a:cubicBezTo>
                  <a:lnTo>
                    <a:pt x="159" y="2504"/>
                  </a:lnTo>
                  <a:close/>
                </a:path>
              </a:pathLst>
            </a:custGeom>
            <a:solidFill>
              <a:srgbClr val="B38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37" name="Textfeld 36"/>
          <p:cNvSpPr txBox="1"/>
          <p:nvPr/>
        </p:nvSpPr>
        <p:spPr>
          <a:xfrm>
            <a:off x="2299339" y="4300617"/>
            <a:ext cx="1528144" cy="369332"/>
          </a:xfrm>
          <a:prstGeom prst="rect">
            <a:avLst/>
          </a:prstGeom>
          <a:noFill/>
        </p:spPr>
        <p:txBody>
          <a:bodyPr wrap="square" lIns="0" tIns="0" rIns="0" bIns="0" rtlCol="0">
            <a:spAutoFit/>
          </a:bodyPr>
          <a:lstStyle/>
          <a:p>
            <a:r>
              <a:rPr lang="de-DE" sz="1200" dirty="0"/>
              <a:t>Mittel werden z.B. jedes ¼ Jahr neu eingekauft</a:t>
            </a:r>
            <a:endParaRPr lang="de-DE" sz="1200" dirty="0">
              <a:latin typeface="Arial" panose="020B0604020202020204" pitchFamily="34" charset="0"/>
              <a:cs typeface="Arial" panose="020B0604020202020204" pitchFamily="34" charset="0"/>
            </a:endParaRPr>
          </a:p>
        </p:txBody>
      </p:sp>
      <p:grpSp>
        <p:nvGrpSpPr>
          <p:cNvPr id="58" name="Gruppieren 57"/>
          <p:cNvGrpSpPr/>
          <p:nvPr/>
        </p:nvGrpSpPr>
        <p:grpSpPr>
          <a:xfrm>
            <a:off x="1370804" y="3795069"/>
            <a:ext cx="900411" cy="910072"/>
            <a:chOff x="1370804" y="3795069"/>
            <a:chExt cx="900411" cy="910072"/>
          </a:xfrm>
        </p:grpSpPr>
        <p:cxnSp>
          <p:nvCxnSpPr>
            <p:cNvPr id="39" name="Gerader Verbinder 38"/>
            <p:cNvCxnSpPr/>
            <p:nvPr/>
          </p:nvCxnSpPr>
          <p:spPr>
            <a:xfrm>
              <a:off x="1505804" y="3795069"/>
              <a:ext cx="0" cy="910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a:off x="1370804" y="3795069"/>
              <a:ext cx="0" cy="910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a:off x="1633575" y="3795069"/>
              <a:ext cx="0" cy="910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1772088" y="3961219"/>
              <a:ext cx="4145" cy="7439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a:off x="1891602" y="3961220"/>
              <a:ext cx="0" cy="739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flipH="1">
              <a:off x="2004646" y="3961220"/>
              <a:ext cx="7536" cy="743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flipH="1">
              <a:off x="2132762" y="3961220"/>
              <a:ext cx="5024" cy="743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a:stCxn id="35" idx="4"/>
            </p:cNvCxnSpPr>
            <p:nvPr/>
          </p:nvCxnSpPr>
          <p:spPr>
            <a:xfrm flipH="1">
              <a:off x="2266827" y="4134017"/>
              <a:ext cx="4388" cy="56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feld 55"/>
          <p:cNvSpPr txBox="1"/>
          <p:nvPr/>
        </p:nvSpPr>
        <p:spPr>
          <a:xfrm>
            <a:off x="1245110" y="4732178"/>
            <a:ext cx="1240301" cy="123111"/>
          </a:xfrm>
          <a:prstGeom prst="rect">
            <a:avLst/>
          </a:prstGeom>
          <a:noFill/>
        </p:spPr>
        <p:txBody>
          <a:bodyPr wrap="square" lIns="0" tIns="0" rIns="0" bIns="0" rtlCol="0">
            <a:spAutoFit/>
          </a:bodyPr>
          <a:lstStyle/>
          <a:p>
            <a:r>
              <a:rPr lang="de-DE" sz="800" dirty="0">
                <a:latin typeface="Arial" panose="020B0604020202020204" pitchFamily="34" charset="0"/>
                <a:cs typeface="Arial" panose="020B0604020202020204" pitchFamily="34" charset="0"/>
              </a:rPr>
              <a:t>    Jahr 1         Jahr 2     …</a:t>
            </a:r>
          </a:p>
        </p:txBody>
      </p:sp>
      <p:sp>
        <p:nvSpPr>
          <p:cNvPr id="57" name="Textfeld 56"/>
          <p:cNvSpPr txBox="1"/>
          <p:nvPr/>
        </p:nvSpPr>
        <p:spPr>
          <a:xfrm>
            <a:off x="1133061" y="2973965"/>
            <a:ext cx="1240301" cy="123111"/>
          </a:xfrm>
          <a:prstGeom prst="rect">
            <a:avLst/>
          </a:prstGeom>
          <a:noFill/>
        </p:spPr>
        <p:txBody>
          <a:bodyPr wrap="square" lIns="0" tIns="0" rIns="0" bIns="0" rtlCol="0">
            <a:spAutoFit/>
          </a:bodyPr>
          <a:lstStyle/>
          <a:p>
            <a:r>
              <a:rPr lang="de-DE" sz="800" dirty="0">
                <a:latin typeface="Arial" panose="020B0604020202020204" pitchFamily="34" charset="0"/>
                <a:cs typeface="Arial" panose="020B0604020202020204" pitchFamily="34" charset="0"/>
              </a:rPr>
              <a:t>    Jahr 1         Jahr 2     …</a:t>
            </a:r>
          </a:p>
        </p:txBody>
      </p:sp>
      <p:sp>
        <p:nvSpPr>
          <p:cNvPr id="59" name="Textfeld 58"/>
          <p:cNvSpPr txBox="1"/>
          <p:nvPr/>
        </p:nvSpPr>
        <p:spPr>
          <a:xfrm>
            <a:off x="5785622" y="3637949"/>
            <a:ext cx="2814110" cy="1077218"/>
          </a:xfrm>
          <a:prstGeom prst="rect">
            <a:avLst/>
          </a:prstGeom>
          <a:noFill/>
        </p:spPr>
        <p:txBody>
          <a:bodyPr wrap="square" lIns="0" tIns="0" rIns="0" bIns="0" rtlCol="0">
            <a:spAutoFit/>
          </a:bodyPr>
          <a:lstStyle/>
          <a:p>
            <a:r>
              <a:rPr lang="de-DE" sz="1400" dirty="0">
                <a:latin typeface="Arial" panose="020B0604020202020204" pitchFamily="34" charset="0"/>
                <a:cs typeface="Arial" panose="020B0604020202020204" pitchFamily="34" charset="0"/>
              </a:rPr>
              <a:t>Die  jeweils benötigten Refinanzierungsmittel werden nur für kurze Zeit beschafft obwohl der Kunde eine feste Zusage über die gesamt Laufzeit hat</a:t>
            </a:r>
          </a:p>
        </p:txBody>
      </p:sp>
      <p:grpSp>
        <p:nvGrpSpPr>
          <p:cNvPr id="25" name="Gruppieren 24"/>
          <p:cNvGrpSpPr/>
          <p:nvPr/>
        </p:nvGrpSpPr>
        <p:grpSpPr>
          <a:xfrm>
            <a:off x="1709738" y="2096483"/>
            <a:ext cx="1593059" cy="144000"/>
            <a:chOff x="1709738" y="2096483"/>
            <a:chExt cx="1593059" cy="144000"/>
          </a:xfrm>
        </p:grpSpPr>
        <p:cxnSp>
          <p:nvCxnSpPr>
            <p:cNvPr id="13" name="Gerade Verbindung mit Pfeil 12"/>
            <p:cNvCxnSpPr/>
            <p:nvPr/>
          </p:nvCxnSpPr>
          <p:spPr>
            <a:xfrm flipH="1">
              <a:off x="1709738" y="2096483"/>
              <a:ext cx="0" cy="144000"/>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1745897" y="2096700"/>
              <a:ext cx="1556900" cy="138499"/>
            </a:xfrm>
            <a:prstGeom prst="rect">
              <a:avLst/>
            </a:prstGeom>
            <a:noFill/>
          </p:spPr>
          <p:txBody>
            <a:bodyPr wrap="square" lIns="0" tIns="0" rIns="0" bIns="0" rtlCol="0">
              <a:spAutoFit/>
            </a:bodyPr>
            <a:lstStyle/>
            <a:p>
              <a:r>
                <a:rPr lang="de-DE" sz="900" dirty="0">
                  <a:latin typeface="Arial" panose="020B0604020202020204" pitchFamily="34" charset="0"/>
                  <a:cs typeface="Arial" panose="020B0604020202020204" pitchFamily="34" charset="0"/>
                </a:rPr>
                <a:t>Tilgungshöhe pro Jahr</a:t>
              </a:r>
            </a:p>
          </p:txBody>
        </p:sp>
      </p:grpSp>
      <p:grpSp>
        <p:nvGrpSpPr>
          <p:cNvPr id="26" name="Gruppieren 25"/>
          <p:cNvGrpSpPr/>
          <p:nvPr/>
        </p:nvGrpSpPr>
        <p:grpSpPr>
          <a:xfrm>
            <a:off x="1133383" y="1873267"/>
            <a:ext cx="1580217" cy="169404"/>
            <a:chOff x="1133061" y="1872593"/>
            <a:chExt cx="1580217" cy="169404"/>
          </a:xfrm>
        </p:grpSpPr>
        <p:cxnSp>
          <p:nvCxnSpPr>
            <p:cNvPr id="44" name="Gerade Verbindung mit Pfeil 43"/>
            <p:cNvCxnSpPr/>
            <p:nvPr/>
          </p:nvCxnSpPr>
          <p:spPr>
            <a:xfrm>
              <a:off x="1133061" y="2041272"/>
              <a:ext cx="468000" cy="725"/>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1156378" y="1872593"/>
              <a:ext cx="1556900" cy="138499"/>
            </a:xfrm>
            <a:prstGeom prst="rect">
              <a:avLst/>
            </a:prstGeom>
            <a:noFill/>
          </p:spPr>
          <p:txBody>
            <a:bodyPr wrap="square" lIns="0" tIns="0" rIns="0" bIns="0" rtlCol="0">
              <a:spAutoFit/>
            </a:bodyPr>
            <a:lstStyle/>
            <a:p>
              <a:r>
                <a:rPr lang="de-DE" sz="900" dirty="0">
                  <a:latin typeface="Arial" panose="020B0604020202020204" pitchFamily="34" charset="0"/>
                  <a:cs typeface="Arial" panose="020B0604020202020204" pitchFamily="34" charset="0"/>
                </a:rPr>
                <a:t>Dauer der Refinanzierung</a:t>
              </a:r>
            </a:p>
          </p:txBody>
        </p:sp>
      </p:grpSp>
      <p:sp>
        <p:nvSpPr>
          <p:cNvPr id="48" name="Textfeld 47">
            <a:extLst>
              <a:ext uri="{FF2B5EF4-FFF2-40B4-BE49-F238E27FC236}">
                <a16:creationId xmlns:a16="http://schemas.microsoft.com/office/drawing/2014/main" id="{9B006A16-04CC-4EA9-A10D-F9D1C2998F6A}"/>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2177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pPr marL="385763" indent="-385763">
              <a:buFont typeface="Calibri" panose="020F0502020204030204" pitchFamily="34" charset="0"/>
              <a:buAutoNum type="arabicPeriod"/>
            </a:pPr>
            <a:r>
              <a:rPr lang="de-DE" altLang="de-DE" dirty="0">
                <a:solidFill>
                  <a:srgbClr val="FF0000"/>
                </a:solidFill>
              </a:rPr>
              <a:t>Beschaffungsrisiko</a:t>
            </a:r>
          </a:p>
        </p:txBody>
      </p:sp>
      <p:sp>
        <p:nvSpPr>
          <p:cNvPr id="3" name="Inhaltsplatzhalter 2"/>
          <p:cNvSpPr>
            <a:spLocks noGrp="1"/>
          </p:cNvSpPr>
          <p:nvPr>
            <p:ph idx="1"/>
          </p:nvPr>
        </p:nvSpPr>
        <p:spPr>
          <a:xfrm>
            <a:off x="339213" y="1637070"/>
            <a:ext cx="8583561" cy="3443517"/>
          </a:xfrm>
        </p:spPr>
        <p:txBody>
          <a:bodyPr/>
          <a:lstStyle/>
          <a:p>
            <a:pPr marL="685800" lvl="1" indent="-385763"/>
            <a:r>
              <a:rPr lang="de-DE" altLang="de-DE" sz="1800" dirty="0"/>
              <a:t>Kann der bisherige Refinanzierungsgeber immer fristgerecht sein Geld zurückbekommen, weil man einen neuen Refinanzierungsgeber gefunden hat?</a:t>
            </a:r>
          </a:p>
          <a:p>
            <a:pPr marL="685800" lvl="1" indent="-385763"/>
            <a:endParaRPr lang="de-DE" altLang="de-DE" sz="1800" dirty="0"/>
          </a:p>
          <a:p>
            <a:pPr marL="685800" lvl="1" indent="-385763"/>
            <a:endParaRPr lang="de-DE" altLang="de-DE" sz="1800" dirty="0"/>
          </a:p>
          <a:p>
            <a:pPr marL="685800" lvl="1" indent="-385763"/>
            <a:endParaRPr lang="de-DE" altLang="de-DE" sz="1800" dirty="0"/>
          </a:p>
          <a:p>
            <a:pPr marL="685800" lvl="1" indent="-385763"/>
            <a:r>
              <a:rPr lang="de-DE" altLang="de-DE" sz="1800" dirty="0"/>
              <a:t>Gilt eine Bank als ökonomisch schwach</a:t>
            </a:r>
            <a:br>
              <a:rPr lang="de-DE" altLang="de-DE" sz="1800" dirty="0"/>
            </a:br>
            <a:r>
              <a:rPr lang="de-DE" altLang="de-DE" sz="1800" dirty="0"/>
              <a:t>oder nicht einschätzbar, so erhält sie von </a:t>
            </a:r>
            <a:br>
              <a:rPr lang="de-DE" altLang="de-DE" sz="1800" dirty="0"/>
            </a:br>
            <a:r>
              <a:rPr lang="de-DE" altLang="de-DE" sz="1800" dirty="0"/>
              <a:t>den GB keinen Kredit mehr und muss</a:t>
            </a:r>
            <a:br>
              <a:rPr lang="de-DE" altLang="de-DE" sz="1800" dirty="0"/>
            </a:br>
            <a:r>
              <a:rPr lang="de-DE" altLang="de-DE" sz="1800" dirty="0"/>
              <a:t>Kundenkredite kündigen oder wegen Illiquidität</a:t>
            </a:r>
            <a:br>
              <a:rPr lang="de-DE" altLang="de-DE" sz="1800" dirty="0"/>
            </a:br>
            <a:r>
              <a:rPr lang="de-DE" altLang="de-DE" sz="1800" dirty="0"/>
              <a:t>schließen. = Situation weltweit nach Lehman und anscheinend in Spanien/Portugal vor Euro-Pakt</a:t>
            </a:r>
          </a:p>
        </p:txBody>
      </p:sp>
      <p:cxnSp>
        <p:nvCxnSpPr>
          <p:cNvPr id="5" name="Gerade Verbindung mit Pfeil 4"/>
          <p:cNvCxnSpPr/>
          <p:nvPr/>
        </p:nvCxnSpPr>
        <p:spPr>
          <a:xfrm>
            <a:off x="2268141" y="2678906"/>
            <a:ext cx="3429000" cy="11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1989" name="Textfeld 5"/>
          <p:cNvSpPr txBox="1">
            <a:spLocks noChangeArrowheads="1"/>
          </p:cNvSpPr>
          <p:nvPr/>
        </p:nvSpPr>
        <p:spPr bwMode="auto">
          <a:xfrm>
            <a:off x="2750344" y="2464594"/>
            <a:ext cx="305395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a:solidFill>
                  <a:srgbClr val="0070C0"/>
                </a:solidFill>
              </a:rPr>
              <a:t>Kreditlaufzeit; z.B. 2 Jahre</a:t>
            </a:r>
          </a:p>
        </p:txBody>
      </p:sp>
      <p:cxnSp>
        <p:nvCxnSpPr>
          <p:cNvPr id="8" name="Gerade Verbindung mit Pfeil 7"/>
          <p:cNvCxnSpPr/>
          <p:nvPr/>
        </p:nvCxnSpPr>
        <p:spPr>
          <a:xfrm>
            <a:off x="2268142" y="2786063"/>
            <a:ext cx="267890"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2482454" y="2786063"/>
            <a:ext cx="482203"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2911079" y="2786063"/>
            <a:ext cx="107156"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3018235" y="2786063"/>
            <a:ext cx="696515"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3714750" y="2786063"/>
            <a:ext cx="214313"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3929062" y="2786063"/>
            <a:ext cx="642938"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6340079" y="2571750"/>
            <a:ext cx="1941140" cy="923330"/>
          </a:xfrm>
          <a:prstGeom prst="rect">
            <a:avLst/>
          </a:prstGeom>
          <a:noFill/>
        </p:spPr>
        <p:txBody>
          <a:bodyPr wrap="square">
            <a:spAutoFit/>
          </a:bodyPr>
          <a:lstStyle/>
          <a:p>
            <a:pPr>
              <a:defRPr/>
            </a:pPr>
            <a:r>
              <a:rPr lang="de-DE" sz="900" dirty="0"/>
              <a:t>Refinanzierungsquellen z.B.</a:t>
            </a:r>
          </a:p>
          <a:p>
            <a:pPr>
              <a:defRPr/>
            </a:pPr>
            <a:r>
              <a:rPr lang="de-DE" sz="900" dirty="0"/>
              <a:t>ZB Zentralbankkredit</a:t>
            </a:r>
          </a:p>
          <a:p>
            <a:pPr marL="135731" indent="-135731">
              <a:defRPr/>
            </a:pPr>
            <a:r>
              <a:rPr lang="de-DE" sz="900" dirty="0"/>
              <a:t>TG Tagesgeldguthaben Kunden</a:t>
            </a:r>
          </a:p>
          <a:p>
            <a:pPr>
              <a:defRPr/>
            </a:pPr>
            <a:r>
              <a:rPr lang="de-DE" sz="900" dirty="0"/>
              <a:t>KK Girokontoguthaben</a:t>
            </a:r>
          </a:p>
          <a:p>
            <a:pPr>
              <a:defRPr/>
            </a:pPr>
            <a:r>
              <a:rPr lang="de-DE" sz="900" dirty="0"/>
              <a:t>GB Kredit anderer GB</a:t>
            </a:r>
          </a:p>
          <a:p>
            <a:pPr marL="150019" indent="-150019">
              <a:defRPr/>
            </a:pPr>
            <a:r>
              <a:rPr lang="de-DE" sz="900" dirty="0"/>
              <a:t>SV  nicht verwendete Teile eigener SV</a:t>
            </a:r>
          </a:p>
        </p:txBody>
      </p:sp>
      <p:sp>
        <p:nvSpPr>
          <p:cNvPr id="41997" name="Textfeld 20"/>
          <p:cNvSpPr txBox="1">
            <a:spLocks noChangeArrowheads="1"/>
          </p:cNvSpPr>
          <p:nvPr/>
        </p:nvSpPr>
        <p:spPr bwMode="auto">
          <a:xfrm>
            <a:off x="2268141" y="2839641"/>
            <a:ext cx="24645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50"/>
              <a:t>KK       GB   TG        SV          KK         GB</a:t>
            </a:r>
          </a:p>
        </p:txBody>
      </p:sp>
      <p:grpSp>
        <p:nvGrpSpPr>
          <p:cNvPr id="2" name="Gruppieren 25"/>
          <p:cNvGrpSpPr>
            <a:grpSpLocks/>
          </p:cNvGrpSpPr>
          <p:nvPr/>
        </p:nvGrpSpPr>
        <p:grpSpPr bwMode="auto">
          <a:xfrm>
            <a:off x="4089798" y="2839641"/>
            <a:ext cx="267890" cy="214313"/>
            <a:chOff x="3929058" y="3786190"/>
            <a:chExt cx="357190" cy="285752"/>
          </a:xfrm>
        </p:grpSpPr>
        <p:cxnSp>
          <p:nvCxnSpPr>
            <p:cNvPr id="23" name="Gerade Verbindung 22"/>
            <p:cNvCxnSpPr/>
            <p:nvPr/>
          </p:nvCxnSpPr>
          <p:spPr>
            <a:xfrm rot="10800000" flipV="1">
              <a:off x="3929058" y="3786190"/>
              <a:ext cx="357190" cy="285752"/>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3929058" y="3786190"/>
              <a:ext cx="357190" cy="285752"/>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grpSp>
      <p:sp>
        <p:nvSpPr>
          <p:cNvPr id="41999" name="Foliennummernplatzhalter 26"/>
          <p:cNvSpPr>
            <a:spLocks noGrp="1"/>
          </p:cNvSpPr>
          <p:nvPr>
            <p:ph type="sldNum" sz="quarter" idx="4294967295"/>
          </p:nvPr>
        </p:nvSpPr>
        <p:spPr bwMode="auto">
          <a:xfrm>
            <a:off x="8515350" y="4700895"/>
            <a:ext cx="3429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C2A7A95D-592D-4308-A28D-51DA5CBE0E3B}" type="slidenum">
              <a:rPr lang="de-DE" altLang="de-DE" sz="900">
                <a:solidFill>
                  <a:srgbClr val="898989"/>
                </a:solidFill>
              </a:rPr>
              <a:pPr>
                <a:spcBef>
                  <a:spcPct val="0"/>
                </a:spcBef>
                <a:buFontTx/>
                <a:buNone/>
              </a:pPr>
              <a:t>54</a:t>
            </a:fld>
            <a:endParaRPr lang="de-DE" altLang="de-DE" sz="900" dirty="0">
              <a:solidFill>
                <a:srgbClr val="898989"/>
              </a:solidFill>
            </a:endParaRPr>
          </a:p>
        </p:txBody>
      </p:sp>
      <p:sp>
        <p:nvSpPr>
          <p:cNvPr id="20"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21" name="Textfeld 20">
            <a:extLst>
              <a:ext uri="{FF2B5EF4-FFF2-40B4-BE49-F238E27FC236}">
                <a16:creationId xmlns:a16="http://schemas.microsoft.com/office/drawing/2014/main" id="{6F4943BD-052A-4398-9357-D53D92AB6822}"/>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48249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5" presetClass="emph" presetSubtype="0" repeatCount="indefinite" fill="hold" nodeType="withEffect">
                                  <p:stCondLst>
                                    <p:cond delay="0"/>
                                  </p:stCondLst>
                                  <p:endCondLst>
                                    <p:cond evt="onNext" delay="0">
                                      <p:tgtEl>
                                        <p:sldTgt/>
                                      </p:tgtEl>
                                    </p:cond>
                                  </p:endCondLst>
                                  <p:childTnLst>
                                    <p:anim calcmode="discrete" valueType="str">
                                      <p:cBhvr>
                                        <p:cTn id="12" dur="1000" fill="hold"/>
                                        <p:tgtEl>
                                          <p:spTgt spid="2"/>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423C3-E2D3-43C1-80A9-8AFAB9680DF3}"/>
              </a:ext>
            </a:extLst>
          </p:cNvPr>
          <p:cNvSpPr>
            <a:spLocks noGrp="1"/>
          </p:cNvSpPr>
          <p:nvPr>
            <p:ph type="title"/>
          </p:nvPr>
        </p:nvSpPr>
        <p:spPr/>
        <p:txBody>
          <a:bodyPr/>
          <a:lstStyle/>
          <a:p>
            <a:r>
              <a:rPr lang="de-DE" dirty="0"/>
              <a:t>Sonderfall: Bank-Run</a:t>
            </a:r>
          </a:p>
        </p:txBody>
      </p:sp>
      <p:sp>
        <p:nvSpPr>
          <p:cNvPr id="3" name="Inhaltsplatzhalter 2">
            <a:extLst>
              <a:ext uri="{FF2B5EF4-FFF2-40B4-BE49-F238E27FC236}">
                <a16:creationId xmlns:a16="http://schemas.microsoft.com/office/drawing/2014/main" id="{9449868D-BA2E-4703-A250-86709B1F6650}"/>
              </a:ext>
            </a:extLst>
          </p:cNvPr>
          <p:cNvSpPr>
            <a:spLocks noGrp="1"/>
          </p:cNvSpPr>
          <p:nvPr>
            <p:ph idx="1"/>
          </p:nvPr>
        </p:nvSpPr>
        <p:spPr/>
        <p:txBody>
          <a:bodyPr/>
          <a:lstStyle/>
          <a:p>
            <a:r>
              <a:rPr lang="de-DE" dirty="0"/>
              <a:t>Bei einem Bank-Run wollen in kurzer Zeit viele Kunden der Bank ihre Einlagen abheben</a:t>
            </a:r>
          </a:p>
          <a:p>
            <a:r>
              <a:rPr lang="de-DE" dirty="0"/>
              <a:t>Bank hat nicht ausreichend flüssige Mittel für die Auszahlungen/Überweisungen </a:t>
            </a:r>
            <a:r>
              <a:rPr lang="de-DE" dirty="0">
                <a:sym typeface="Symbol" panose="05050102010706020507" pitchFamily="18" charset="2"/>
              </a:rPr>
              <a:t> </a:t>
            </a:r>
            <a:r>
              <a:rPr lang="de-DE" dirty="0">
                <a:solidFill>
                  <a:srgbClr val="FF0000"/>
                </a:solidFill>
                <a:sym typeface="Symbol" panose="05050102010706020507" pitchFamily="18" charset="2"/>
              </a:rPr>
              <a:t>Insolvenz</a:t>
            </a:r>
            <a:endParaRPr lang="de-DE" dirty="0">
              <a:solidFill>
                <a:srgbClr val="FF0000"/>
              </a:solidFill>
            </a:endParaRPr>
          </a:p>
          <a:p>
            <a:r>
              <a:rPr lang="de-DE" sz="1800" dirty="0"/>
              <a:t>Basis: Kundeneinlagen werden z.T. zur Refinanzierung langfristig zugesagter Kredite verwendet, die nicht sofort bei Liquiditätsbedarf der Bank gekündigt und zurückbezahlt werden können.</a:t>
            </a:r>
          </a:p>
          <a:p>
            <a:r>
              <a:rPr lang="de-DE" dirty="0"/>
              <a:t>Lösung: Kredite der Zentralbank und/oder Fusion</a:t>
            </a:r>
          </a:p>
          <a:p>
            <a:r>
              <a:rPr lang="de-DE" sz="1800" dirty="0"/>
              <a:t>Beispiele: First </a:t>
            </a:r>
            <a:r>
              <a:rPr lang="de-DE" sz="1800" dirty="0" err="1"/>
              <a:t>Republic</a:t>
            </a:r>
            <a:r>
              <a:rPr lang="de-DE" sz="1800" dirty="0"/>
              <a:t> Bank und Silicon Valley Bank (2023)</a:t>
            </a:r>
          </a:p>
        </p:txBody>
      </p:sp>
      <p:sp>
        <p:nvSpPr>
          <p:cNvPr id="4" name="Fußzeilenplatzhalter 3">
            <a:extLst>
              <a:ext uri="{FF2B5EF4-FFF2-40B4-BE49-F238E27FC236}">
                <a16:creationId xmlns:a16="http://schemas.microsoft.com/office/drawing/2014/main" id="{E48A8B3D-8E39-41FE-9BC6-D8725C48B530}"/>
              </a:ext>
            </a:extLst>
          </p:cNvPr>
          <p:cNvSpPr>
            <a:spLocks noGrp="1"/>
          </p:cNvSpPr>
          <p:nvPr>
            <p:ph type="ftr" sz="quarter" idx="10"/>
          </p:nvPr>
        </p:nvSpPr>
        <p:spPr/>
        <p:txBody>
          <a:bodyPr/>
          <a:lstStyle/>
          <a:p>
            <a:r>
              <a:rPr lang="de-DE"/>
              <a:t>© Anselm Dohle-Beltinger 2020</a:t>
            </a:r>
          </a:p>
        </p:txBody>
      </p:sp>
      <p:sp>
        <p:nvSpPr>
          <p:cNvPr id="5" name="Foliennummernplatzhalter 4">
            <a:extLst>
              <a:ext uri="{FF2B5EF4-FFF2-40B4-BE49-F238E27FC236}">
                <a16:creationId xmlns:a16="http://schemas.microsoft.com/office/drawing/2014/main" id="{D215DDE1-5568-4C30-90F1-B12989273023}"/>
              </a:ext>
            </a:extLst>
          </p:cNvPr>
          <p:cNvSpPr>
            <a:spLocks noGrp="1"/>
          </p:cNvSpPr>
          <p:nvPr>
            <p:ph type="sldNum" sz="quarter" idx="11"/>
          </p:nvPr>
        </p:nvSpPr>
        <p:spPr/>
        <p:txBody>
          <a:bodyPr/>
          <a:lstStyle/>
          <a:p>
            <a:fld id="{776BAF4D-FE96-443E-837B-4E3013AE95A4}" type="slidenum">
              <a:rPr lang="de-DE" smtClean="0"/>
              <a:t>55</a:t>
            </a:fld>
            <a:endParaRPr lang="de-DE"/>
          </a:p>
        </p:txBody>
      </p:sp>
    </p:spTree>
    <p:extLst>
      <p:ext uri="{BB962C8B-B14F-4D97-AF65-F5344CB8AC3E}">
        <p14:creationId xmlns:p14="http://schemas.microsoft.com/office/powerpoint/2010/main" val="2609766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268141" y="1954136"/>
            <a:ext cx="3348000" cy="11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628650" y="1200150"/>
            <a:ext cx="7991782" cy="3943350"/>
          </a:xfrm>
        </p:spPr>
        <p:txBody>
          <a:bodyPr rtlCol="0">
            <a:normAutofit fontScale="77500" lnSpcReduction="20000"/>
          </a:bodyPr>
          <a:lstStyle/>
          <a:p>
            <a:pPr marL="385763" indent="-385763">
              <a:buFont typeface="+mj-lt"/>
              <a:buAutoNum type="arabicPeriod" startAt="2"/>
              <a:defRPr/>
            </a:pPr>
            <a:endParaRPr lang="de-DE" dirty="0"/>
          </a:p>
          <a:p>
            <a:pPr marL="385763" indent="-385763">
              <a:buFont typeface="+mj-lt"/>
              <a:buAutoNum type="arabicPeriod" startAt="2"/>
              <a:defRPr/>
            </a:pPr>
            <a:endParaRPr lang="de-DE" dirty="0"/>
          </a:p>
          <a:p>
            <a:pPr marL="385763" indent="-385763">
              <a:buFont typeface="+mj-lt"/>
              <a:buAutoNum type="arabicPeriod" startAt="2"/>
              <a:defRPr/>
            </a:pPr>
            <a:endParaRPr lang="de-DE" dirty="0"/>
          </a:p>
          <a:p>
            <a:pPr marL="0" indent="0">
              <a:buNone/>
              <a:defRPr/>
            </a:pPr>
            <a:endParaRPr lang="de-DE" dirty="0"/>
          </a:p>
          <a:p>
            <a:pPr marL="0" indent="0">
              <a:buNone/>
              <a:defRPr/>
            </a:pPr>
            <a:endParaRPr lang="de-DE" dirty="0"/>
          </a:p>
          <a:p>
            <a:pPr marL="685800" lvl="1" indent="-385763">
              <a:defRPr/>
            </a:pPr>
            <a:endParaRPr lang="de-DE" dirty="0"/>
          </a:p>
          <a:p>
            <a:pPr marL="685800" lvl="1" indent="-385763">
              <a:lnSpc>
                <a:spcPct val="120000"/>
              </a:lnSpc>
              <a:defRPr/>
            </a:pPr>
            <a:endParaRPr lang="de-DE" dirty="0"/>
          </a:p>
          <a:p>
            <a:pPr marL="685800" lvl="1" indent="-385763">
              <a:lnSpc>
                <a:spcPct val="120000"/>
              </a:lnSpc>
              <a:defRPr/>
            </a:pPr>
            <a:r>
              <a:rPr lang="de-DE" dirty="0"/>
              <a:t>Diese Risikoart war 2008 bei der </a:t>
            </a:r>
            <a:r>
              <a:rPr lang="de-DE" dirty="0" err="1"/>
              <a:t>Depfa</a:t>
            </a:r>
            <a:r>
              <a:rPr lang="de-DE" dirty="0"/>
              <a:t>-Bank eingetreten: große Bestände einwandfreier Langzeitkredite waren nur kurzfristig refinanziert; wenn die </a:t>
            </a:r>
            <a:r>
              <a:rPr lang="de-DE" dirty="0" err="1"/>
              <a:t>Depfa</a:t>
            </a:r>
            <a:r>
              <a:rPr lang="de-DE" dirty="0"/>
              <a:t> überhaupt Geld von anderen Banken erhalten hätte, dann zu Zinssätzen, die zu enormen Verlusten geführt hätten</a:t>
            </a:r>
          </a:p>
          <a:p>
            <a:pPr marL="685800" lvl="1" indent="-385763">
              <a:lnSpc>
                <a:spcPct val="120000"/>
              </a:lnSpc>
              <a:defRPr/>
            </a:pPr>
            <a:r>
              <a:rPr lang="de-DE" dirty="0"/>
              <a:t>Gleiches Risiko für südeuropäische Banken, wenn die Zinsen der Staatsanleihen steigen, da diese (u.a. wegen der Zuordnung zum </a:t>
            </a:r>
            <a:r>
              <a:rPr lang="de-DE" dirty="0" err="1"/>
              <a:t>Klumpenrisiko</a:t>
            </a:r>
            <a:r>
              <a:rPr lang="de-DE" dirty="0"/>
              <a:t>) vielfach den Referenzpreis für die eigene Geldbeschaffung bilden</a:t>
            </a:r>
          </a:p>
        </p:txBody>
      </p:sp>
      <p:sp>
        <p:nvSpPr>
          <p:cNvPr id="17" name="Rechteck 16"/>
          <p:cNvSpPr/>
          <p:nvPr/>
        </p:nvSpPr>
        <p:spPr>
          <a:xfrm>
            <a:off x="2253394" y="1594888"/>
            <a:ext cx="338256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13" dirty="0"/>
              <a:t>kalkulierte Zinseinnahme </a:t>
            </a:r>
            <a:br>
              <a:rPr lang="de-DE" sz="1013" dirty="0"/>
            </a:br>
            <a:r>
              <a:rPr lang="de-DE" sz="1013" dirty="0"/>
              <a:t>lt. Vertrag mit dem Kreditkunden</a:t>
            </a:r>
          </a:p>
        </p:txBody>
      </p:sp>
      <p:grpSp>
        <p:nvGrpSpPr>
          <p:cNvPr id="2" name="Gruppieren 1"/>
          <p:cNvGrpSpPr/>
          <p:nvPr/>
        </p:nvGrpSpPr>
        <p:grpSpPr>
          <a:xfrm>
            <a:off x="2250281" y="2041142"/>
            <a:ext cx="5643563" cy="671513"/>
            <a:chOff x="2250281" y="2054790"/>
            <a:chExt cx="5643563" cy="671513"/>
          </a:xfrm>
        </p:grpSpPr>
        <p:sp>
          <p:nvSpPr>
            <p:cNvPr id="28" name="Textfeld 27"/>
            <p:cNvSpPr txBox="1">
              <a:spLocks noChangeArrowheads="1"/>
            </p:cNvSpPr>
            <p:nvPr/>
          </p:nvSpPr>
          <p:spPr bwMode="auto">
            <a:xfrm>
              <a:off x="5697141" y="2196703"/>
              <a:ext cx="21967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50" b="1" dirty="0">
                  <a:solidFill>
                    <a:srgbClr val="FFC000"/>
                  </a:solidFill>
                </a:rPr>
                <a:t>Tatsächliche Refinanzierungssätze</a:t>
              </a:r>
              <a:br>
                <a:rPr lang="de-DE" altLang="de-DE" sz="1050" b="1" dirty="0">
                  <a:solidFill>
                    <a:srgbClr val="FFC000"/>
                  </a:solidFill>
                </a:rPr>
              </a:br>
              <a:endParaRPr lang="de-DE" altLang="de-DE" sz="1050" b="1" dirty="0">
                <a:solidFill>
                  <a:srgbClr val="FFC000"/>
                </a:solidFill>
              </a:endParaRPr>
            </a:p>
          </p:txBody>
        </p:sp>
        <p:sp>
          <p:nvSpPr>
            <p:cNvPr id="29" name="Freihandform 28"/>
            <p:cNvSpPr/>
            <p:nvPr/>
          </p:nvSpPr>
          <p:spPr>
            <a:xfrm>
              <a:off x="2250281" y="2054790"/>
              <a:ext cx="3400425" cy="671513"/>
            </a:xfrm>
            <a:custGeom>
              <a:avLst/>
              <a:gdLst>
                <a:gd name="connsiteX0" fmla="*/ 4533900 w 4533900"/>
                <a:gd name="connsiteY0" fmla="*/ 895350 h 895350"/>
                <a:gd name="connsiteX1" fmla="*/ 0 w 4533900"/>
                <a:gd name="connsiteY1" fmla="*/ 895350 h 895350"/>
                <a:gd name="connsiteX2" fmla="*/ 0 w 4533900"/>
                <a:gd name="connsiteY2" fmla="*/ 857250 h 895350"/>
                <a:gd name="connsiteX3" fmla="*/ 390525 w 4533900"/>
                <a:gd name="connsiteY3" fmla="*/ 857250 h 895350"/>
                <a:gd name="connsiteX4" fmla="*/ 381000 w 4533900"/>
                <a:gd name="connsiteY4" fmla="*/ 266700 h 895350"/>
                <a:gd name="connsiteX5" fmla="*/ 923925 w 4533900"/>
                <a:gd name="connsiteY5" fmla="*/ 276225 h 895350"/>
                <a:gd name="connsiteX6" fmla="*/ 952500 w 4533900"/>
                <a:gd name="connsiteY6" fmla="*/ 276225 h 895350"/>
                <a:gd name="connsiteX7" fmla="*/ 952500 w 4533900"/>
                <a:gd name="connsiteY7" fmla="*/ 371475 h 895350"/>
                <a:gd name="connsiteX8" fmla="*/ 1009650 w 4533900"/>
                <a:gd name="connsiteY8" fmla="*/ 371475 h 895350"/>
                <a:gd name="connsiteX9" fmla="*/ 1009650 w 4533900"/>
                <a:gd name="connsiteY9" fmla="*/ 485775 h 895350"/>
                <a:gd name="connsiteX10" fmla="*/ 1943100 w 4533900"/>
                <a:gd name="connsiteY10" fmla="*/ 476250 h 895350"/>
                <a:gd name="connsiteX11" fmla="*/ 1962150 w 4533900"/>
                <a:gd name="connsiteY11" fmla="*/ 866775 h 895350"/>
                <a:gd name="connsiteX12" fmla="*/ 2247900 w 4533900"/>
                <a:gd name="connsiteY12" fmla="*/ 866775 h 895350"/>
                <a:gd name="connsiteX13" fmla="*/ 2238375 w 4533900"/>
                <a:gd name="connsiteY13" fmla="*/ 114300 h 895350"/>
                <a:gd name="connsiteX14" fmla="*/ 3086100 w 4533900"/>
                <a:gd name="connsiteY14" fmla="*/ 123825 h 895350"/>
                <a:gd name="connsiteX15" fmla="*/ 3086100 w 4533900"/>
                <a:gd name="connsiteY15" fmla="*/ 838200 h 895350"/>
                <a:gd name="connsiteX16" fmla="*/ 3086100 w 4533900"/>
                <a:gd name="connsiteY16" fmla="*/ 857250 h 895350"/>
                <a:gd name="connsiteX17" fmla="*/ 3381375 w 4533900"/>
                <a:gd name="connsiteY17" fmla="*/ 857250 h 895350"/>
                <a:gd name="connsiteX18" fmla="*/ 3381375 w 4533900"/>
                <a:gd name="connsiteY18" fmla="*/ 295275 h 895350"/>
                <a:gd name="connsiteX19" fmla="*/ 3533775 w 4533900"/>
                <a:gd name="connsiteY19" fmla="*/ 295275 h 895350"/>
                <a:gd name="connsiteX20" fmla="*/ 3543300 w 4533900"/>
                <a:gd name="connsiteY20" fmla="*/ 847725 h 895350"/>
                <a:gd name="connsiteX21" fmla="*/ 3876675 w 4533900"/>
                <a:gd name="connsiteY21" fmla="*/ 847725 h 895350"/>
                <a:gd name="connsiteX22" fmla="*/ 3876675 w 4533900"/>
                <a:gd name="connsiteY22" fmla="*/ 0 h 895350"/>
                <a:gd name="connsiteX23" fmla="*/ 4533900 w 4533900"/>
                <a:gd name="connsiteY23" fmla="*/ 9525 h 895350"/>
                <a:gd name="connsiteX24" fmla="*/ 4533900 w 4533900"/>
                <a:gd name="connsiteY24" fmla="*/ 895350 h 895350"/>
                <a:gd name="connsiteX0" fmla="*/ 4533900 w 4533900"/>
                <a:gd name="connsiteY0" fmla="*/ 895350 h 895350"/>
                <a:gd name="connsiteX1" fmla="*/ 0 w 4533900"/>
                <a:gd name="connsiteY1" fmla="*/ 895350 h 895350"/>
                <a:gd name="connsiteX2" fmla="*/ 0 w 4533900"/>
                <a:gd name="connsiteY2" fmla="*/ 857250 h 895350"/>
                <a:gd name="connsiteX3" fmla="*/ 390525 w 4533900"/>
                <a:gd name="connsiteY3" fmla="*/ 857250 h 895350"/>
                <a:gd name="connsiteX4" fmla="*/ 381000 w 4533900"/>
                <a:gd name="connsiteY4" fmla="*/ 266700 h 895350"/>
                <a:gd name="connsiteX5" fmla="*/ 923925 w 4533900"/>
                <a:gd name="connsiteY5" fmla="*/ 276225 h 895350"/>
                <a:gd name="connsiteX6" fmla="*/ 952500 w 4533900"/>
                <a:gd name="connsiteY6" fmla="*/ 276225 h 895350"/>
                <a:gd name="connsiteX7" fmla="*/ 952500 w 4533900"/>
                <a:gd name="connsiteY7" fmla="*/ 371475 h 895350"/>
                <a:gd name="connsiteX8" fmla="*/ 1009650 w 4533900"/>
                <a:gd name="connsiteY8" fmla="*/ 371475 h 895350"/>
                <a:gd name="connsiteX9" fmla="*/ 1009650 w 4533900"/>
                <a:gd name="connsiteY9" fmla="*/ 485775 h 895350"/>
                <a:gd name="connsiteX10" fmla="*/ 1943100 w 4533900"/>
                <a:gd name="connsiteY10" fmla="*/ 476250 h 895350"/>
                <a:gd name="connsiteX11" fmla="*/ 1949451 w 4533900"/>
                <a:gd name="connsiteY11" fmla="*/ 863599 h 895350"/>
                <a:gd name="connsiteX12" fmla="*/ 2247900 w 4533900"/>
                <a:gd name="connsiteY12" fmla="*/ 866775 h 895350"/>
                <a:gd name="connsiteX13" fmla="*/ 2238375 w 4533900"/>
                <a:gd name="connsiteY13" fmla="*/ 114300 h 895350"/>
                <a:gd name="connsiteX14" fmla="*/ 3086100 w 4533900"/>
                <a:gd name="connsiteY14" fmla="*/ 123825 h 895350"/>
                <a:gd name="connsiteX15" fmla="*/ 3086100 w 4533900"/>
                <a:gd name="connsiteY15" fmla="*/ 838200 h 895350"/>
                <a:gd name="connsiteX16" fmla="*/ 3086100 w 4533900"/>
                <a:gd name="connsiteY16" fmla="*/ 857250 h 895350"/>
                <a:gd name="connsiteX17" fmla="*/ 3381375 w 4533900"/>
                <a:gd name="connsiteY17" fmla="*/ 857250 h 895350"/>
                <a:gd name="connsiteX18" fmla="*/ 3381375 w 4533900"/>
                <a:gd name="connsiteY18" fmla="*/ 295275 h 895350"/>
                <a:gd name="connsiteX19" fmla="*/ 3533775 w 4533900"/>
                <a:gd name="connsiteY19" fmla="*/ 295275 h 895350"/>
                <a:gd name="connsiteX20" fmla="*/ 3543300 w 4533900"/>
                <a:gd name="connsiteY20" fmla="*/ 847725 h 895350"/>
                <a:gd name="connsiteX21" fmla="*/ 3876675 w 4533900"/>
                <a:gd name="connsiteY21" fmla="*/ 847725 h 895350"/>
                <a:gd name="connsiteX22" fmla="*/ 3876675 w 4533900"/>
                <a:gd name="connsiteY22" fmla="*/ 0 h 895350"/>
                <a:gd name="connsiteX23" fmla="*/ 4533900 w 4533900"/>
                <a:gd name="connsiteY23" fmla="*/ 9525 h 895350"/>
                <a:gd name="connsiteX24" fmla="*/ 4533900 w 4533900"/>
                <a:gd name="connsiteY24" fmla="*/ 895350 h 895350"/>
                <a:gd name="connsiteX0" fmla="*/ 4533900 w 4533900"/>
                <a:gd name="connsiteY0" fmla="*/ 895350 h 895350"/>
                <a:gd name="connsiteX1" fmla="*/ 0 w 4533900"/>
                <a:gd name="connsiteY1" fmla="*/ 895350 h 895350"/>
                <a:gd name="connsiteX2" fmla="*/ 0 w 4533900"/>
                <a:gd name="connsiteY2" fmla="*/ 857250 h 895350"/>
                <a:gd name="connsiteX3" fmla="*/ 390525 w 4533900"/>
                <a:gd name="connsiteY3" fmla="*/ 857250 h 895350"/>
                <a:gd name="connsiteX4" fmla="*/ 381000 w 4533900"/>
                <a:gd name="connsiteY4" fmla="*/ 266700 h 895350"/>
                <a:gd name="connsiteX5" fmla="*/ 923925 w 4533900"/>
                <a:gd name="connsiteY5" fmla="*/ 276225 h 895350"/>
                <a:gd name="connsiteX6" fmla="*/ 952500 w 4533900"/>
                <a:gd name="connsiteY6" fmla="*/ 276225 h 895350"/>
                <a:gd name="connsiteX7" fmla="*/ 952500 w 4533900"/>
                <a:gd name="connsiteY7" fmla="*/ 371475 h 895350"/>
                <a:gd name="connsiteX8" fmla="*/ 1009650 w 4533900"/>
                <a:gd name="connsiteY8" fmla="*/ 371475 h 895350"/>
                <a:gd name="connsiteX9" fmla="*/ 1009650 w 4533900"/>
                <a:gd name="connsiteY9" fmla="*/ 485775 h 895350"/>
                <a:gd name="connsiteX10" fmla="*/ 1943100 w 4533900"/>
                <a:gd name="connsiteY10" fmla="*/ 476250 h 895350"/>
                <a:gd name="connsiteX11" fmla="*/ 1949451 w 4533900"/>
                <a:gd name="connsiteY11" fmla="*/ 863599 h 895350"/>
                <a:gd name="connsiteX12" fmla="*/ 2247900 w 4533900"/>
                <a:gd name="connsiteY12" fmla="*/ 866775 h 895350"/>
                <a:gd name="connsiteX13" fmla="*/ 2238375 w 4533900"/>
                <a:gd name="connsiteY13" fmla="*/ 123825 h 895350"/>
                <a:gd name="connsiteX14" fmla="*/ 3086100 w 4533900"/>
                <a:gd name="connsiteY14" fmla="*/ 123825 h 895350"/>
                <a:gd name="connsiteX15" fmla="*/ 3086100 w 4533900"/>
                <a:gd name="connsiteY15" fmla="*/ 838200 h 895350"/>
                <a:gd name="connsiteX16" fmla="*/ 3086100 w 4533900"/>
                <a:gd name="connsiteY16" fmla="*/ 857250 h 895350"/>
                <a:gd name="connsiteX17" fmla="*/ 3381375 w 4533900"/>
                <a:gd name="connsiteY17" fmla="*/ 857250 h 895350"/>
                <a:gd name="connsiteX18" fmla="*/ 3381375 w 4533900"/>
                <a:gd name="connsiteY18" fmla="*/ 295275 h 895350"/>
                <a:gd name="connsiteX19" fmla="*/ 3533775 w 4533900"/>
                <a:gd name="connsiteY19" fmla="*/ 295275 h 895350"/>
                <a:gd name="connsiteX20" fmla="*/ 3543300 w 4533900"/>
                <a:gd name="connsiteY20" fmla="*/ 847725 h 895350"/>
                <a:gd name="connsiteX21" fmla="*/ 3876675 w 4533900"/>
                <a:gd name="connsiteY21" fmla="*/ 847725 h 895350"/>
                <a:gd name="connsiteX22" fmla="*/ 3876675 w 4533900"/>
                <a:gd name="connsiteY22" fmla="*/ 0 h 895350"/>
                <a:gd name="connsiteX23" fmla="*/ 4533900 w 4533900"/>
                <a:gd name="connsiteY23" fmla="*/ 9525 h 895350"/>
                <a:gd name="connsiteX24" fmla="*/ 4533900 w 4533900"/>
                <a:gd name="connsiteY24" fmla="*/ 89535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33900" h="895350">
                  <a:moveTo>
                    <a:pt x="4533900" y="895350"/>
                  </a:moveTo>
                  <a:lnTo>
                    <a:pt x="0" y="895350"/>
                  </a:lnTo>
                  <a:lnTo>
                    <a:pt x="0" y="857250"/>
                  </a:lnTo>
                  <a:lnTo>
                    <a:pt x="390525" y="857250"/>
                  </a:lnTo>
                  <a:lnTo>
                    <a:pt x="381000" y="266700"/>
                  </a:lnTo>
                  <a:lnTo>
                    <a:pt x="923925" y="276225"/>
                  </a:lnTo>
                  <a:lnTo>
                    <a:pt x="952500" y="276225"/>
                  </a:lnTo>
                  <a:lnTo>
                    <a:pt x="952500" y="371475"/>
                  </a:lnTo>
                  <a:lnTo>
                    <a:pt x="1009650" y="371475"/>
                  </a:lnTo>
                  <a:lnTo>
                    <a:pt x="1009650" y="485775"/>
                  </a:lnTo>
                  <a:lnTo>
                    <a:pt x="1943100" y="476250"/>
                  </a:lnTo>
                  <a:lnTo>
                    <a:pt x="1949451" y="863599"/>
                  </a:lnTo>
                  <a:lnTo>
                    <a:pt x="2247900" y="866775"/>
                  </a:lnTo>
                  <a:lnTo>
                    <a:pt x="2238375" y="123825"/>
                  </a:lnTo>
                  <a:lnTo>
                    <a:pt x="3086100" y="123825"/>
                  </a:lnTo>
                  <a:lnTo>
                    <a:pt x="3086100" y="838200"/>
                  </a:lnTo>
                  <a:lnTo>
                    <a:pt x="3086100" y="857250"/>
                  </a:lnTo>
                  <a:lnTo>
                    <a:pt x="3381375" y="857250"/>
                  </a:lnTo>
                  <a:lnTo>
                    <a:pt x="3381375" y="295275"/>
                  </a:lnTo>
                  <a:lnTo>
                    <a:pt x="3533775" y="295275"/>
                  </a:lnTo>
                  <a:lnTo>
                    <a:pt x="3543300" y="847725"/>
                  </a:lnTo>
                  <a:lnTo>
                    <a:pt x="3876675" y="847725"/>
                  </a:lnTo>
                  <a:lnTo>
                    <a:pt x="3876675" y="0"/>
                  </a:lnTo>
                  <a:lnTo>
                    <a:pt x="4533900" y="9525"/>
                  </a:lnTo>
                  <a:lnTo>
                    <a:pt x="4533900" y="895350"/>
                  </a:lnTo>
                  <a:close/>
                </a:path>
              </a:pathLst>
            </a:custGeom>
            <a:solidFill>
              <a:srgbClr val="FFC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grpSp>
      <p:sp>
        <p:nvSpPr>
          <p:cNvPr id="43010" name="Titel 1"/>
          <p:cNvSpPr>
            <a:spLocks noGrp="1"/>
          </p:cNvSpPr>
          <p:nvPr>
            <p:ph type="title"/>
          </p:nvPr>
        </p:nvSpPr>
        <p:spPr/>
        <p:txBody>
          <a:bodyPr/>
          <a:lstStyle/>
          <a:p>
            <a:pPr marL="385763" indent="-385763">
              <a:buFont typeface="+mj-lt"/>
              <a:buAutoNum type="arabicPeriod" startAt="2"/>
              <a:defRPr/>
            </a:pPr>
            <a:r>
              <a:rPr lang="de-DE" dirty="0">
                <a:solidFill>
                  <a:srgbClr val="FF0000"/>
                </a:solidFill>
              </a:rPr>
              <a:t>Zinsertragsrisiko</a:t>
            </a:r>
          </a:p>
        </p:txBody>
      </p:sp>
      <p:grpSp>
        <p:nvGrpSpPr>
          <p:cNvPr id="43008" name="Gruppieren 43007">
            <a:extLst>
              <a:ext uri="{FF2B5EF4-FFF2-40B4-BE49-F238E27FC236}">
                <a16:creationId xmlns:a16="http://schemas.microsoft.com/office/drawing/2014/main" id="{8536A7CA-0BE3-4B7E-9899-86C4D18E00AF}"/>
              </a:ext>
            </a:extLst>
          </p:cNvPr>
          <p:cNvGrpSpPr/>
          <p:nvPr/>
        </p:nvGrpSpPr>
        <p:grpSpPr>
          <a:xfrm>
            <a:off x="2241353" y="2786063"/>
            <a:ext cx="3616522" cy="307494"/>
            <a:chOff x="2241353" y="2786063"/>
            <a:chExt cx="3616522" cy="307494"/>
          </a:xfrm>
        </p:grpSpPr>
        <p:sp>
          <p:nvSpPr>
            <p:cNvPr id="43019" name="Textfeld 20"/>
            <p:cNvSpPr txBox="1">
              <a:spLocks noChangeArrowheads="1"/>
            </p:cNvSpPr>
            <p:nvPr/>
          </p:nvSpPr>
          <p:spPr bwMode="auto">
            <a:xfrm>
              <a:off x="2268141" y="2839641"/>
              <a:ext cx="358973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50" dirty="0"/>
                <a:t>KK       GB   TG        SV          KK         GB          KK  TG  KK     GB</a:t>
              </a:r>
            </a:p>
          </p:txBody>
        </p:sp>
        <p:grpSp>
          <p:nvGrpSpPr>
            <p:cNvPr id="31" name="Gruppieren 30">
              <a:extLst>
                <a:ext uri="{FF2B5EF4-FFF2-40B4-BE49-F238E27FC236}">
                  <a16:creationId xmlns:a16="http://schemas.microsoft.com/office/drawing/2014/main" id="{CB26520A-6D24-4523-A3AF-239DBA4FD319}"/>
                </a:ext>
              </a:extLst>
            </p:cNvPr>
            <p:cNvGrpSpPr/>
            <p:nvPr/>
          </p:nvGrpSpPr>
          <p:grpSpPr>
            <a:xfrm>
              <a:off x="2241353" y="2786063"/>
              <a:ext cx="3412388" cy="10925"/>
              <a:chOff x="2241353" y="2786063"/>
              <a:chExt cx="3412388" cy="10925"/>
            </a:xfrm>
          </p:grpSpPr>
          <p:cxnSp>
            <p:nvCxnSpPr>
              <p:cNvPr id="12" name="Gerade Verbindung mit Pfeil 11"/>
              <p:cNvCxnSpPr/>
              <p:nvPr/>
            </p:nvCxnSpPr>
            <p:spPr>
              <a:xfrm>
                <a:off x="2911079" y="2786063"/>
                <a:ext cx="107156"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cxnSpLocks/>
              </p:cNvCxnSpPr>
              <p:nvPr/>
            </p:nvCxnSpPr>
            <p:spPr>
              <a:xfrm>
                <a:off x="3714750" y="2786063"/>
                <a:ext cx="214313"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cxnSpLocks/>
              </p:cNvCxnSpPr>
              <p:nvPr/>
            </p:nvCxnSpPr>
            <p:spPr>
              <a:xfrm>
                <a:off x="4572000" y="2786063"/>
                <a:ext cx="214313"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4893469" y="2786063"/>
                <a:ext cx="267891"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6A45F4F1-6C72-4C80-896D-B1817F7905BA}"/>
                  </a:ext>
                </a:extLst>
              </p:cNvPr>
              <p:cNvGrpSpPr/>
              <p:nvPr/>
            </p:nvGrpSpPr>
            <p:grpSpPr>
              <a:xfrm>
                <a:off x="2241353" y="2786063"/>
                <a:ext cx="3412388" cy="10925"/>
                <a:chOff x="2241353" y="2786063"/>
                <a:chExt cx="3412388" cy="10925"/>
              </a:xfrm>
            </p:grpSpPr>
            <p:cxnSp>
              <p:nvCxnSpPr>
                <p:cNvPr id="8" name="Gerade Verbindung mit Pfeil 7"/>
                <p:cNvCxnSpPr>
                  <a:cxnSpLocks/>
                </p:cNvCxnSpPr>
                <p:nvPr/>
              </p:nvCxnSpPr>
              <p:spPr>
                <a:xfrm>
                  <a:off x="2241353" y="2787254"/>
                  <a:ext cx="294679" cy="0"/>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cxnSpLocks/>
                </p:cNvCxnSpPr>
                <p:nvPr/>
              </p:nvCxnSpPr>
              <p:spPr>
                <a:xfrm>
                  <a:off x="2482454" y="2786063"/>
                  <a:ext cx="482203"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cxnSpLocks/>
                </p:cNvCxnSpPr>
                <p:nvPr/>
              </p:nvCxnSpPr>
              <p:spPr>
                <a:xfrm>
                  <a:off x="3018235" y="2786063"/>
                  <a:ext cx="696515"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3929062" y="2786063"/>
                  <a:ext cx="642938"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cxnSpLocks/>
                </p:cNvCxnSpPr>
                <p:nvPr/>
              </p:nvCxnSpPr>
              <p:spPr>
                <a:xfrm>
                  <a:off x="4786313" y="2786063"/>
                  <a:ext cx="107156" cy="1191"/>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cxnSpLocks/>
                </p:cNvCxnSpPr>
                <p:nvPr/>
              </p:nvCxnSpPr>
              <p:spPr>
                <a:xfrm>
                  <a:off x="5161360" y="2786063"/>
                  <a:ext cx="492381" cy="10925"/>
                </a:xfrm>
                <a:prstGeom prst="straightConnector1">
                  <a:avLst/>
                </a:prstGeom>
                <a:ln w="28575">
                  <a:solidFill>
                    <a:srgbClr val="FF0000"/>
                  </a:solidFill>
                  <a:tailEnd type="diamond"/>
                </a:ln>
              </p:spPr>
              <p:style>
                <a:lnRef idx="1">
                  <a:schemeClr val="accent1"/>
                </a:lnRef>
                <a:fillRef idx="0">
                  <a:schemeClr val="accent1"/>
                </a:fillRef>
                <a:effectRef idx="0">
                  <a:schemeClr val="accent1"/>
                </a:effectRef>
                <a:fontRef idx="minor">
                  <a:schemeClr val="tx1"/>
                </a:fontRef>
              </p:style>
            </p:cxnSp>
          </p:grpSp>
        </p:grpSp>
      </p:grpSp>
      <p:sp>
        <p:nvSpPr>
          <p:cNvPr id="43028" name="Foliennummernplatzhalter 29"/>
          <p:cNvSpPr>
            <a:spLocks noGrp="1"/>
          </p:cNvSpPr>
          <p:nvPr>
            <p:ph type="sldNum" sz="quarter" idx="4294967295"/>
          </p:nvPr>
        </p:nvSpPr>
        <p:spPr bwMode="auto">
          <a:xfrm>
            <a:off x="8399205" y="4876644"/>
            <a:ext cx="372397"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A8A14CA2-6E8C-4B73-9EA6-040027D7DD84}" type="slidenum">
              <a:rPr lang="de-DE" altLang="de-DE" sz="900">
                <a:solidFill>
                  <a:srgbClr val="898989"/>
                </a:solidFill>
              </a:rPr>
              <a:pPr>
                <a:spcBef>
                  <a:spcPct val="0"/>
                </a:spcBef>
                <a:buFontTx/>
                <a:buNone/>
              </a:pPr>
              <a:t>56</a:t>
            </a:fld>
            <a:endParaRPr lang="de-DE" altLang="de-DE" sz="900" dirty="0">
              <a:solidFill>
                <a:srgbClr val="898989"/>
              </a:solidFill>
            </a:endParaRPr>
          </a:p>
        </p:txBody>
      </p:sp>
      <p:grpSp>
        <p:nvGrpSpPr>
          <p:cNvPr id="4" name="Gruppieren 3">
            <a:extLst>
              <a:ext uri="{FF2B5EF4-FFF2-40B4-BE49-F238E27FC236}">
                <a16:creationId xmlns:a16="http://schemas.microsoft.com/office/drawing/2014/main" id="{D0FC5A30-8D4F-4D61-8D85-BB22005C750B}"/>
              </a:ext>
            </a:extLst>
          </p:cNvPr>
          <p:cNvGrpSpPr/>
          <p:nvPr/>
        </p:nvGrpSpPr>
        <p:grpSpPr>
          <a:xfrm>
            <a:off x="2255043" y="2392616"/>
            <a:ext cx="5750011" cy="361072"/>
            <a:chOff x="2262188" y="2464594"/>
            <a:chExt cx="5750011" cy="361072"/>
          </a:xfrm>
        </p:grpSpPr>
        <p:sp>
          <p:nvSpPr>
            <p:cNvPr id="27" name="Freihandform 26"/>
            <p:cNvSpPr/>
            <p:nvPr/>
          </p:nvSpPr>
          <p:spPr>
            <a:xfrm>
              <a:off x="2262188" y="2464594"/>
              <a:ext cx="3393281" cy="321469"/>
            </a:xfrm>
            <a:custGeom>
              <a:avLst/>
              <a:gdLst>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9175 w 4524375"/>
                <a:gd name="connsiteY7" fmla="*/ 361950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71850 w 4524375"/>
                <a:gd name="connsiteY15" fmla="*/ 485775 h 533400"/>
                <a:gd name="connsiteX16" fmla="*/ 3381375 w 4524375"/>
                <a:gd name="connsiteY16" fmla="*/ 342900 h 533400"/>
                <a:gd name="connsiteX17" fmla="*/ 3514725 w 4524375"/>
                <a:gd name="connsiteY17" fmla="*/ 352425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6000 w 4524375"/>
                <a:gd name="connsiteY7" fmla="*/ 365903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71850 w 4524375"/>
                <a:gd name="connsiteY15" fmla="*/ 485775 h 533400"/>
                <a:gd name="connsiteX16" fmla="*/ 3381375 w 4524375"/>
                <a:gd name="connsiteY16" fmla="*/ 342900 h 533400"/>
                <a:gd name="connsiteX17" fmla="*/ 3514725 w 4524375"/>
                <a:gd name="connsiteY17" fmla="*/ 352425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6000 w 4524375"/>
                <a:gd name="connsiteY7" fmla="*/ 365903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94075 w 4524375"/>
                <a:gd name="connsiteY15" fmla="*/ 485774 h 533400"/>
                <a:gd name="connsiteX16" fmla="*/ 3381375 w 4524375"/>
                <a:gd name="connsiteY16" fmla="*/ 342900 h 533400"/>
                <a:gd name="connsiteX17" fmla="*/ 3514725 w 4524375"/>
                <a:gd name="connsiteY17" fmla="*/ 352425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6000 w 4524375"/>
                <a:gd name="connsiteY7" fmla="*/ 365903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94075 w 4524375"/>
                <a:gd name="connsiteY15" fmla="*/ 485774 h 533400"/>
                <a:gd name="connsiteX16" fmla="*/ 3381375 w 4524375"/>
                <a:gd name="connsiteY16" fmla="*/ 342900 h 533400"/>
                <a:gd name="connsiteX17" fmla="*/ 3514725 w 4524375"/>
                <a:gd name="connsiteY17" fmla="*/ 352425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6000 w 4524375"/>
                <a:gd name="connsiteY7" fmla="*/ 365903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94075 w 4524375"/>
                <a:gd name="connsiteY15" fmla="*/ 485774 h 533400"/>
                <a:gd name="connsiteX16" fmla="*/ 3381375 w 4524375"/>
                <a:gd name="connsiteY16" fmla="*/ 342900 h 533400"/>
                <a:gd name="connsiteX17" fmla="*/ 3514726 w 4524375"/>
                <a:gd name="connsiteY17" fmla="*/ 336620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6000 w 4524375"/>
                <a:gd name="connsiteY7" fmla="*/ 365903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90900 w 4524375"/>
                <a:gd name="connsiteY15" fmla="*/ 485774 h 533400"/>
                <a:gd name="connsiteX16" fmla="*/ 3381375 w 4524375"/>
                <a:gd name="connsiteY16" fmla="*/ 342900 h 533400"/>
                <a:gd name="connsiteX17" fmla="*/ 3514726 w 4524375"/>
                <a:gd name="connsiteY17" fmla="*/ 336620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6000 w 4524375"/>
                <a:gd name="connsiteY7" fmla="*/ 365903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90900 w 4524375"/>
                <a:gd name="connsiteY15" fmla="*/ 485774 h 533400"/>
                <a:gd name="connsiteX16" fmla="*/ 3381375 w 4524375"/>
                <a:gd name="connsiteY16" fmla="*/ 342900 h 533400"/>
                <a:gd name="connsiteX17" fmla="*/ 3514726 w 4524375"/>
                <a:gd name="connsiteY17" fmla="*/ 336620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6000 w 4524375"/>
                <a:gd name="connsiteY7" fmla="*/ 365903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90900 w 4524375"/>
                <a:gd name="connsiteY15" fmla="*/ 485774 h 533400"/>
                <a:gd name="connsiteX16" fmla="*/ 3381375 w 4524375"/>
                <a:gd name="connsiteY16" fmla="*/ 334998 h 533400"/>
                <a:gd name="connsiteX17" fmla="*/ 3514726 w 4524375"/>
                <a:gd name="connsiteY17" fmla="*/ 336620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6000 w 4524375"/>
                <a:gd name="connsiteY7" fmla="*/ 365903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90900 w 4524375"/>
                <a:gd name="connsiteY15" fmla="*/ 485774 h 533400"/>
                <a:gd name="connsiteX16" fmla="*/ 3381375 w 4524375"/>
                <a:gd name="connsiteY16" fmla="*/ 334998 h 533400"/>
                <a:gd name="connsiteX17" fmla="*/ 3514726 w 4524375"/>
                <a:gd name="connsiteY17" fmla="*/ 336620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 name="connsiteX0" fmla="*/ 4524375 w 4524375"/>
                <a:gd name="connsiteY0" fmla="*/ 533400 h 533400"/>
                <a:gd name="connsiteX1" fmla="*/ 0 w 4524375"/>
                <a:gd name="connsiteY1" fmla="*/ 533400 h 533400"/>
                <a:gd name="connsiteX2" fmla="*/ 0 w 4524375"/>
                <a:gd name="connsiteY2" fmla="*/ 495300 h 533400"/>
                <a:gd name="connsiteX3" fmla="*/ 381000 w 4524375"/>
                <a:gd name="connsiteY3" fmla="*/ 495300 h 533400"/>
                <a:gd name="connsiteX4" fmla="*/ 381000 w 4524375"/>
                <a:gd name="connsiteY4" fmla="*/ 238125 h 533400"/>
                <a:gd name="connsiteX5" fmla="*/ 942975 w 4524375"/>
                <a:gd name="connsiteY5" fmla="*/ 238125 h 533400"/>
                <a:gd name="connsiteX6" fmla="*/ 942975 w 4524375"/>
                <a:gd name="connsiteY6" fmla="*/ 361950 h 533400"/>
                <a:gd name="connsiteX7" fmla="*/ 1016000 w 4524375"/>
                <a:gd name="connsiteY7" fmla="*/ 365903 h 533400"/>
                <a:gd name="connsiteX8" fmla="*/ 1009650 w 4524375"/>
                <a:gd name="connsiteY8" fmla="*/ 0 h 533400"/>
                <a:gd name="connsiteX9" fmla="*/ 1943100 w 4524375"/>
                <a:gd name="connsiteY9" fmla="*/ 0 h 533400"/>
                <a:gd name="connsiteX10" fmla="*/ 1943100 w 4524375"/>
                <a:gd name="connsiteY10" fmla="*/ 495300 h 533400"/>
                <a:gd name="connsiteX11" fmla="*/ 2238375 w 4524375"/>
                <a:gd name="connsiteY11" fmla="*/ 495300 h 533400"/>
                <a:gd name="connsiteX12" fmla="*/ 2238375 w 4524375"/>
                <a:gd name="connsiteY12" fmla="*/ 219075 h 533400"/>
                <a:gd name="connsiteX13" fmla="*/ 3076575 w 4524375"/>
                <a:gd name="connsiteY13" fmla="*/ 219075 h 533400"/>
                <a:gd name="connsiteX14" fmla="*/ 3076575 w 4524375"/>
                <a:gd name="connsiteY14" fmla="*/ 485775 h 533400"/>
                <a:gd name="connsiteX15" fmla="*/ 3384550 w 4524375"/>
                <a:gd name="connsiteY15" fmla="*/ 489725 h 533400"/>
                <a:gd name="connsiteX16" fmla="*/ 3381375 w 4524375"/>
                <a:gd name="connsiteY16" fmla="*/ 334998 h 533400"/>
                <a:gd name="connsiteX17" fmla="*/ 3514726 w 4524375"/>
                <a:gd name="connsiteY17" fmla="*/ 336620 h 533400"/>
                <a:gd name="connsiteX18" fmla="*/ 3514725 w 4524375"/>
                <a:gd name="connsiteY18" fmla="*/ 485775 h 533400"/>
                <a:gd name="connsiteX19" fmla="*/ 3867150 w 4524375"/>
                <a:gd name="connsiteY19" fmla="*/ 485775 h 533400"/>
                <a:gd name="connsiteX20" fmla="*/ 3867150 w 4524375"/>
                <a:gd name="connsiteY20" fmla="*/ 228600 h 533400"/>
                <a:gd name="connsiteX21" fmla="*/ 4524375 w 4524375"/>
                <a:gd name="connsiteY21" fmla="*/ 228600 h 533400"/>
                <a:gd name="connsiteX22" fmla="*/ 4524375 w 4524375"/>
                <a:gd name="connsiteY22"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4375" h="533400">
                  <a:moveTo>
                    <a:pt x="4524375" y="533400"/>
                  </a:moveTo>
                  <a:lnTo>
                    <a:pt x="0" y="533400"/>
                  </a:lnTo>
                  <a:lnTo>
                    <a:pt x="0" y="495300"/>
                  </a:lnTo>
                  <a:lnTo>
                    <a:pt x="381000" y="495300"/>
                  </a:lnTo>
                  <a:lnTo>
                    <a:pt x="381000" y="238125"/>
                  </a:lnTo>
                  <a:lnTo>
                    <a:pt x="942975" y="238125"/>
                  </a:lnTo>
                  <a:lnTo>
                    <a:pt x="942975" y="361950"/>
                  </a:lnTo>
                  <a:lnTo>
                    <a:pt x="1016000" y="365903"/>
                  </a:lnTo>
                  <a:lnTo>
                    <a:pt x="1009650" y="0"/>
                  </a:lnTo>
                  <a:lnTo>
                    <a:pt x="1943100" y="0"/>
                  </a:lnTo>
                  <a:lnTo>
                    <a:pt x="1943100" y="495300"/>
                  </a:lnTo>
                  <a:lnTo>
                    <a:pt x="2238375" y="495300"/>
                  </a:lnTo>
                  <a:lnTo>
                    <a:pt x="2238375" y="219075"/>
                  </a:lnTo>
                  <a:lnTo>
                    <a:pt x="3076575" y="219075"/>
                  </a:lnTo>
                  <a:lnTo>
                    <a:pt x="3076575" y="485775"/>
                  </a:lnTo>
                  <a:lnTo>
                    <a:pt x="3384550" y="489725"/>
                  </a:lnTo>
                  <a:cubicBezTo>
                    <a:pt x="3375026" y="442100"/>
                    <a:pt x="3384550" y="382623"/>
                    <a:pt x="3381375" y="334998"/>
                  </a:cubicBezTo>
                  <a:lnTo>
                    <a:pt x="3514726" y="336620"/>
                  </a:lnTo>
                  <a:cubicBezTo>
                    <a:pt x="3514726" y="386338"/>
                    <a:pt x="3514725" y="436057"/>
                    <a:pt x="3514725" y="485775"/>
                  </a:cubicBezTo>
                  <a:lnTo>
                    <a:pt x="3867150" y="485775"/>
                  </a:lnTo>
                  <a:lnTo>
                    <a:pt x="3867150" y="228600"/>
                  </a:lnTo>
                  <a:lnTo>
                    <a:pt x="4524375" y="228600"/>
                  </a:lnTo>
                  <a:lnTo>
                    <a:pt x="4524375" y="53340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p>
          </p:txBody>
        </p:sp>
        <p:sp>
          <p:nvSpPr>
            <p:cNvPr id="43030" name="Textfeld 22"/>
            <p:cNvSpPr txBox="1">
              <a:spLocks noChangeArrowheads="1"/>
            </p:cNvSpPr>
            <p:nvPr/>
          </p:nvSpPr>
          <p:spPr bwMode="auto">
            <a:xfrm>
              <a:off x="5697142" y="2571750"/>
              <a:ext cx="23150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50" b="1" dirty="0">
                  <a:solidFill>
                    <a:srgbClr val="00B050"/>
                  </a:solidFill>
                </a:rPr>
                <a:t>Prognostizierte Refinanzierungssätze</a:t>
              </a:r>
              <a:endParaRPr lang="de-DE" altLang="de-DE" sz="1050" dirty="0"/>
            </a:p>
          </p:txBody>
        </p:sp>
      </p:grpSp>
      <p:sp>
        <p:nvSpPr>
          <p:cNvPr id="25" name="Fußzeilenplatzhalter 3"/>
          <p:cNvSpPr>
            <a:spLocks noGrp="1"/>
          </p:cNvSpPr>
          <p:nvPr>
            <p:ph type="ftr" sz="quarter" idx="10"/>
          </p:nvPr>
        </p:nvSpPr>
        <p:spPr>
          <a:xfrm>
            <a:off x="3028950" y="4839467"/>
            <a:ext cx="3086100" cy="273844"/>
          </a:xfrm>
        </p:spPr>
        <p:txBody>
          <a:bodyPr/>
          <a:lstStyle/>
          <a:p>
            <a:r>
              <a:rPr lang="de-DE" dirty="0"/>
              <a:t>© Anselm Dohle-Beltinger 2020</a:t>
            </a:r>
          </a:p>
        </p:txBody>
      </p:sp>
      <p:sp>
        <p:nvSpPr>
          <p:cNvPr id="30" name="Textfeld 29">
            <a:extLst>
              <a:ext uri="{FF2B5EF4-FFF2-40B4-BE49-F238E27FC236}">
                <a16:creationId xmlns:a16="http://schemas.microsoft.com/office/drawing/2014/main" id="{58ED1C7B-8F1C-42E5-9B11-2C27B1038AEE}"/>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2467049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1.85185E-6 L 0.00104 0.13334 " pathEditMode="relative" rAng="0" ptsTypes="AA">
                                      <p:cBhvr>
                                        <p:cTn id="6" dur="2000" fill="hold"/>
                                        <p:tgtEl>
                                          <p:spTgt spid="17"/>
                                        </p:tgtEl>
                                        <p:attrNameLst>
                                          <p:attrName>ppt_x</p:attrName>
                                          <p:attrName>ppt_y</p:attrName>
                                        </p:attrNameLst>
                                      </p:cBhvr>
                                      <p:rCtr x="52" y="66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12CA4-AF64-4E1F-861E-5D4A7FA32171}"/>
              </a:ext>
            </a:extLst>
          </p:cNvPr>
          <p:cNvSpPr>
            <a:spLocks noGrp="1"/>
          </p:cNvSpPr>
          <p:nvPr>
            <p:ph type="title"/>
          </p:nvPr>
        </p:nvSpPr>
        <p:spPr/>
        <p:txBody>
          <a:bodyPr/>
          <a:lstStyle/>
          <a:p>
            <a:r>
              <a:rPr lang="de-DE" dirty="0"/>
              <a:t>Folgen Zinsanstieg für </a:t>
            </a:r>
            <a:br>
              <a:rPr lang="de-DE" dirty="0"/>
            </a:br>
            <a:r>
              <a:rPr lang="de-DE" dirty="0"/>
              <a:t>Eigenhandel der Banken</a:t>
            </a:r>
          </a:p>
        </p:txBody>
      </p:sp>
      <p:sp>
        <p:nvSpPr>
          <p:cNvPr id="3" name="Inhaltsplatzhalter 2">
            <a:extLst>
              <a:ext uri="{FF2B5EF4-FFF2-40B4-BE49-F238E27FC236}">
                <a16:creationId xmlns:a16="http://schemas.microsoft.com/office/drawing/2014/main" id="{923E7E79-50F5-4915-8C55-F8769B66035D}"/>
              </a:ext>
            </a:extLst>
          </p:cNvPr>
          <p:cNvSpPr>
            <a:spLocks noGrp="1"/>
          </p:cNvSpPr>
          <p:nvPr>
            <p:ph idx="1"/>
          </p:nvPr>
        </p:nvSpPr>
        <p:spPr/>
        <p:txBody>
          <a:bodyPr>
            <a:normAutofit lnSpcReduction="10000"/>
          </a:bodyPr>
          <a:lstStyle/>
          <a:p>
            <a:r>
              <a:rPr lang="de-DE" dirty="0"/>
              <a:t>Eigenhandel bezeichnet den Teil der Börsengeschäfte, bei denen Banken nicht für Kunden, sondern für sich selbst Anleihen, Derivate und Aktien kaufen</a:t>
            </a:r>
          </a:p>
          <a:p>
            <a:r>
              <a:rPr lang="de-DE" dirty="0"/>
              <a:t>Daraus resultieren Bestände, deren Bilanzwert sich an den aktuellen Börsenkursen orientiert </a:t>
            </a:r>
            <a:r>
              <a:rPr lang="de-DE" dirty="0">
                <a:sym typeface="Symbol" panose="05050102010706020507" pitchFamily="18" charset="2"/>
              </a:rPr>
              <a:t> Abschreibungsbedarf bei Zinsanstieg</a:t>
            </a:r>
          </a:p>
          <a:p>
            <a:pPr lvl="1"/>
            <a:r>
              <a:rPr lang="de-DE" sz="1800" dirty="0">
                <a:sym typeface="Symbol" panose="05050102010706020507" pitchFamily="18" charset="2"/>
              </a:rPr>
              <a:t>Wenn die aktuellen Renditen von Anleihen steigen, dann sinkt der Kurswert der alten Anleihen</a:t>
            </a:r>
          </a:p>
          <a:p>
            <a:pPr lvl="1"/>
            <a:r>
              <a:rPr lang="de-DE" sz="1800" dirty="0">
                <a:sym typeface="Symbol" panose="05050102010706020507" pitchFamily="18" charset="2"/>
              </a:rPr>
              <a:t>Steigende Anleiherenditen machen Aktien weniger attraktiv</a:t>
            </a:r>
          </a:p>
          <a:p>
            <a:pPr marL="257175" lvl="1" indent="0">
              <a:buNone/>
            </a:pPr>
            <a:r>
              <a:rPr lang="de-DE" sz="1500" dirty="0">
                <a:sym typeface="Symbol" panose="05050102010706020507" pitchFamily="18" charset="2"/>
              </a:rPr>
              <a:t>Risikoschätzung 2023 nur für </a:t>
            </a:r>
            <a:r>
              <a:rPr lang="de-DE" sz="1500" dirty="0" err="1">
                <a:sym typeface="Symbol" panose="05050102010706020507" pitchFamily="18" charset="2"/>
              </a:rPr>
              <a:t>Anleihenbestand</a:t>
            </a:r>
            <a:r>
              <a:rPr lang="de-DE" sz="1500" dirty="0">
                <a:sym typeface="Symbol" panose="05050102010706020507" pitchFamily="18" charset="2"/>
              </a:rPr>
              <a:t> der deutschen Sparkassen und </a:t>
            </a:r>
            <a:r>
              <a:rPr lang="de-DE" sz="1500" dirty="0" err="1">
                <a:sym typeface="Symbol" panose="05050102010706020507" pitchFamily="18" charset="2"/>
              </a:rPr>
              <a:t>Gesossenschaftsbanken</a:t>
            </a:r>
            <a:r>
              <a:rPr lang="de-DE" sz="1500" dirty="0">
                <a:sym typeface="Symbol" panose="05050102010706020507" pitchFamily="18" charset="2"/>
              </a:rPr>
              <a:t> lt. Bundesbank: 24 </a:t>
            </a:r>
            <a:r>
              <a:rPr lang="de-DE" sz="1500" dirty="0" err="1">
                <a:sym typeface="Symbol" panose="05050102010706020507" pitchFamily="18" charset="2"/>
              </a:rPr>
              <a:t>Mrd</a:t>
            </a:r>
            <a:r>
              <a:rPr lang="de-DE" sz="1500" dirty="0">
                <a:sym typeface="Symbol" panose="05050102010706020507" pitchFamily="18" charset="2"/>
              </a:rPr>
              <a:t> € </a:t>
            </a:r>
            <a:r>
              <a:rPr lang="de-DE" sz="1200" dirty="0">
                <a:sym typeface="Symbol" panose="05050102010706020507" pitchFamily="18" charset="2"/>
              </a:rPr>
              <a:t>(</a:t>
            </a:r>
            <a:r>
              <a:rPr lang="de-DE" sz="1200">
                <a:sym typeface="Symbol" panose="05050102010706020507" pitchFamily="18" charset="2"/>
              </a:rPr>
              <a:t>lt. Börsenzeitung </a:t>
            </a:r>
            <a:r>
              <a:rPr lang="de-DE" sz="1200" dirty="0">
                <a:sym typeface="Symbol" panose="05050102010706020507" pitchFamily="18" charset="2"/>
              </a:rPr>
              <a:t>vom 24.11.2022)</a:t>
            </a:r>
            <a:endParaRPr lang="de-DE" sz="1500" dirty="0"/>
          </a:p>
        </p:txBody>
      </p:sp>
      <p:sp>
        <p:nvSpPr>
          <p:cNvPr id="4" name="Fußzeilenplatzhalter 3">
            <a:extLst>
              <a:ext uri="{FF2B5EF4-FFF2-40B4-BE49-F238E27FC236}">
                <a16:creationId xmlns:a16="http://schemas.microsoft.com/office/drawing/2014/main" id="{4A9E97C4-0EFC-4F43-B6F5-8E235D0F4D29}"/>
              </a:ext>
            </a:extLst>
          </p:cNvPr>
          <p:cNvSpPr>
            <a:spLocks noGrp="1"/>
          </p:cNvSpPr>
          <p:nvPr>
            <p:ph type="ftr" sz="quarter" idx="10"/>
          </p:nvPr>
        </p:nvSpPr>
        <p:spPr/>
        <p:txBody>
          <a:bodyPr/>
          <a:lstStyle/>
          <a:p>
            <a:r>
              <a:rPr lang="de-DE"/>
              <a:t>© Anselm Dohle-Beltinger 2020</a:t>
            </a:r>
          </a:p>
        </p:txBody>
      </p:sp>
      <p:sp>
        <p:nvSpPr>
          <p:cNvPr id="5" name="Foliennummernplatzhalter 4">
            <a:extLst>
              <a:ext uri="{FF2B5EF4-FFF2-40B4-BE49-F238E27FC236}">
                <a16:creationId xmlns:a16="http://schemas.microsoft.com/office/drawing/2014/main" id="{AFAE3503-FEF3-479D-85EF-A759D5AB27B4}"/>
              </a:ext>
            </a:extLst>
          </p:cNvPr>
          <p:cNvSpPr>
            <a:spLocks noGrp="1"/>
          </p:cNvSpPr>
          <p:nvPr>
            <p:ph type="sldNum" sz="quarter" idx="11"/>
          </p:nvPr>
        </p:nvSpPr>
        <p:spPr/>
        <p:txBody>
          <a:bodyPr/>
          <a:lstStyle/>
          <a:p>
            <a:fld id="{776BAF4D-FE96-443E-837B-4E3013AE95A4}" type="slidenum">
              <a:rPr lang="de-DE" smtClean="0"/>
              <a:t>57</a:t>
            </a:fld>
            <a:endParaRPr lang="de-DE"/>
          </a:p>
        </p:txBody>
      </p:sp>
    </p:spTree>
    <p:extLst>
      <p:ext uri="{BB962C8B-B14F-4D97-AF65-F5344CB8AC3E}">
        <p14:creationId xmlns:p14="http://schemas.microsoft.com/office/powerpoint/2010/main" val="4258745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Geldschöpfung der Geschäftsbanken</a:t>
            </a:r>
          </a:p>
        </p:txBody>
      </p:sp>
      <p:sp>
        <p:nvSpPr>
          <p:cNvPr id="7" name="Textplatzhalter 6"/>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58</a:t>
            </a:fld>
            <a:endParaRPr lang="de-DE"/>
          </a:p>
        </p:txBody>
      </p:sp>
    </p:spTree>
    <p:extLst>
      <p:ext uri="{BB962C8B-B14F-4D97-AF65-F5344CB8AC3E}">
        <p14:creationId xmlns:p14="http://schemas.microsoft.com/office/powerpoint/2010/main" val="1541172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Wie geht das</a:t>
            </a:r>
          </a:p>
        </p:txBody>
      </p:sp>
      <p:sp>
        <p:nvSpPr>
          <p:cNvPr id="7" name="Inhaltsplatzhalter 6"/>
          <p:cNvSpPr>
            <a:spLocks noGrp="1"/>
          </p:cNvSpPr>
          <p:nvPr>
            <p:ph idx="1"/>
          </p:nvPr>
        </p:nvSpPr>
        <p:spPr>
          <a:xfrm>
            <a:off x="628650" y="1369218"/>
            <a:ext cx="7886700" cy="3398045"/>
          </a:xfrm>
        </p:spPr>
        <p:txBody>
          <a:bodyPr>
            <a:normAutofit lnSpcReduction="10000"/>
          </a:bodyPr>
          <a:lstStyle/>
          <a:p>
            <a:r>
              <a:rPr lang="de-DE" dirty="0"/>
              <a:t>GB können durch Kredit Geld vermehren</a:t>
            </a:r>
          </a:p>
          <a:p>
            <a:pPr lvl="1"/>
            <a:r>
              <a:rPr lang="de-DE" dirty="0">
                <a:solidFill>
                  <a:srgbClr val="0070C0"/>
                </a:solidFill>
              </a:rPr>
              <a:t>Kundeneinlagen (Guthaben) </a:t>
            </a:r>
            <a:r>
              <a:rPr lang="de-DE" dirty="0"/>
              <a:t>dienen der Refinanzierung von Krediten an andere Kunden </a:t>
            </a:r>
          </a:p>
          <a:p>
            <a:pPr lvl="1"/>
            <a:r>
              <a:rPr lang="de-DE" dirty="0"/>
              <a:t>Kredite werden an die Kunden ausbezahlt („valutiert“)</a:t>
            </a:r>
          </a:p>
          <a:p>
            <a:pPr lvl="1"/>
            <a:r>
              <a:rPr lang="de-DE" dirty="0"/>
              <a:t>Kunden verwenden die Gelder für Güterkäufe</a:t>
            </a:r>
          </a:p>
          <a:p>
            <a:pPr lvl="1"/>
            <a:r>
              <a:rPr lang="de-DE" dirty="0"/>
              <a:t>Verkäufer der Güter erhält Gutschrift vom Kunden</a:t>
            </a:r>
          </a:p>
          <a:p>
            <a:pPr lvl="1"/>
            <a:r>
              <a:rPr lang="de-DE" dirty="0"/>
              <a:t>Sofern dadurch </a:t>
            </a:r>
            <a:r>
              <a:rPr lang="de-DE" dirty="0">
                <a:solidFill>
                  <a:srgbClr val="FF0000"/>
                </a:solidFill>
              </a:rPr>
              <a:t>Guthaben beim Verkäufer entsteht/wächst</a:t>
            </a:r>
            <a:r>
              <a:rPr lang="de-DE" dirty="0"/>
              <a:t> zählt dies zur Geldmenge</a:t>
            </a:r>
          </a:p>
          <a:p>
            <a:r>
              <a:rPr lang="de-DE" dirty="0"/>
              <a:t>Durch Weiterbestehen des </a:t>
            </a:r>
            <a:r>
              <a:rPr lang="de-DE" dirty="0">
                <a:solidFill>
                  <a:srgbClr val="0070C0"/>
                </a:solidFill>
              </a:rPr>
              <a:t>Anfangsguthabens</a:t>
            </a:r>
            <a:r>
              <a:rPr lang="de-DE" dirty="0"/>
              <a:t> und Hinzurechnung des </a:t>
            </a:r>
            <a:r>
              <a:rPr lang="de-DE" dirty="0">
                <a:solidFill>
                  <a:srgbClr val="FF0000"/>
                </a:solidFill>
              </a:rPr>
              <a:t>Neuguthabens</a:t>
            </a:r>
            <a:r>
              <a:rPr lang="de-DE" dirty="0"/>
              <a:t> erhöht sich die Geldmenge = Geldschöpfung</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59</a:t>
            </a:fld>
            <a:endParaRPr lang="de-DE"/>
          </a:p>
        </p:txBody>
      </p:sp>
    </p:spTree>
    <p:extLst>
      <p:ext uri="{BB962C8B-B14F-4D97-AF65-F5344CB8AC3E}">
        <p14:creationId xmlns:p14="http://schemas.microsoft.com/office/powerpoint/2010/main" val="428097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3"/>
          <p:cNvSpPr>
            <a:spLocks noGrp="1"/>
          </p:cNvSpPr>
          <p:nvPr>
            <p:ph type="title"/>
          </p:nvPr>
        </p:nvSpPr>
        <p:spPr>
          <a:xfrm>
            <a:off x="1234112" y="205979"/>
            <a:ext cx="6172200" cy="597694"/>
          </a:xfrm>
        </p:spPr>
        <p:txBody>
          <a:bodyPr/>
          <a:lstStyle/>
          <a:p>
            <a:pPr eaLnBrk="1" hangingPunct="1"/>
            <a:r>
              <a:rPr lang="de-DE" altLang="de-DE" dirty="0"/>
              <a:t>Das Prinzip einer Kreditbank</a:t>
            </a:r>
          </a:p>
        </p:txBody>
      </p:sp>
      <p:sp>
        <p:nvSpPr>
          <p:cNvPr id="16387" name="Textfeld 4"/>
          <p:cNvSpPr txBox="1">
            <a:spLocks noChangeArrowheads="1"/>
          </p:cNvSpPr>
          <p:nvPr/>
        </p:nvSpPr>
        <p:spPr bwMode="auto">
          <a:xfrm>
            <a:off x="4143376" y="2377316"/>
            <a:ext cx="589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2400" dirty="0">
                <a:latin typeface="Calibri" panose="020F0502020204030204" pitchFamily="34" charset="0"/>
              </a:rPr>
              <a:t>GB</a:t>
            </a:r>
          </a:p>
        </p:txBody>
      </p:sp>
      <p:cxnSp>
        <p:nvCxnSpPr>
          <p:cNvPr id="7" name="Gerade Verbindung mit Pfeil 6"/>
          <p:cNvCxnSpPr/>
          <p:nvPr/>
        </p:nvCxnSpPr>
        <p:spPr>
          <a:xfrm rot="16200000" flipV="1">
            <a:off x="3527227" y="1634134"/>
            <a:ext cx="964406" cy="69651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rot="5400000" flipH="1" flipV="1">
            <a:off x="4276726" y="1794272"/>
            <a:ext cx="964406" cy="37623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V="1">
            <a:off x="4679156" y="1714501"/>
            <a:ext cx="1071563" cy="80367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391" name="Textfeld 13"/>
          <p:cNvSpPr txBox="1">
            <a:spLocks noChangeArrowheads="1"/>
          </p:cNvSpPr>
          <p:nvPr/>
        </p:nvSpPr>
        <p:spPr bwMode="auto">
          <a:xfrm>
            <a:off x="2696766" y="1017985"/>
            <a:ext cx="1446609"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a:solidFill>
                  <a:srgbClr val="0070C0"/>
                </a:solidFill>
                <a:latin typeface="Calibri" panose="020F0502020204030204" pitchFamily="34" charset="0"/>
              </a:rPr>
              <a:t>Konto-Kredite an private Haushalte</a:t>
            </a:r>
          </a:p>
        </p:txBody>
      </p:sp>
      <p:sp>
        <p:nvSpPr>
          <p:cNvPr id="16392" name="Textfeld 14"/>
          <p:cNvSpPr txBox="1">
            <a:spLocks noChangeArrowheads="1"/>
          </p:cNvSpPr>
          <p:nvPr/>
        </p:nvSpPr>
        <p:spPr bwMode="auto">
          <a:xfrm>
            <a:off x="4196954" y="803673"/>
            <a:ext cx="1768078"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a:solidFill>
                  <a:srgbClr val="0070C0"/>
                </a:solidFill>
                <a:latin typeface="Calibri" panose="020F0502020204030204" pitchFamily="34" charset="0"/>
              </a:rPr>
              <a:t>Konto-Kredite an oder </a:t>
            </a:r>
            <a:r>
              <a:rPr lang="de-DE" altLang="de-DE" sz="1013" b="1">
                <a:solidFill>
                  <a:srgbClr val="00B050"/>
                </a:solidFill>
                <a:latin typeface="Calibri" panose="020F0502020204030204" pitchFamily="34" charset="0"/>
              </a:rPr>
              <a:t>SV</a:t>
            </a:r>
            <a:r>
              <a:rPr lang="de-DE" altLang="de-DE" sz="1013">
                <a:solidFill>
                  <a:srgbClr val="0070C0"/>
                </a:solidFill>
                <a:latin typeface="Calibri" panose="020F0502020204030204" pitchFamily="34" charset="0"/>
              </a:rPr>
              <a:t> von Unternehmen (U Ausgeber)</a:t>
            </a:r>
          </a:p>
        </p:txBody>
      </p:sp>
      <p:sp>
        <p:nvSpPr>
          <p:cNvPr id="16393" name="Textfeld 16"/>
          <p:cNvSpPr txBox="1">
            <a:spLocks noChangeArrowheads="1"/>
          </p:cNvSpPr>
          <p:nvPr/>
        </p:nvSpPr>
        <p:spPr bwMode="auto">
          <a:xfrm>
            <a:off x="5750719" y="1553766"/>
            <a:ext cx="1982391"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0070C0"/>
                </a:solidFill>
                <a:latin typeface="Calibri" panose="020F0502020204030204" pitchFamily="34" charset="0"/>
              </a:rPr>
              <a:t>Konto-Kredite an oder </a:t>
            </a:r>
            <a:r>
              <a:rPr lang="de-DE" altLang="de-DE" sz="1013" b="1" dirty="0">
                <a:solidFill>
                  <a:srgbClr val="00B050"/>
                </a:solidFill>
                <a:latin typeface="Calibri" panose="020F0502020204030204" pitchFamily="34" charset="0"/>
              </a:rPr>
              <a:t>SV</a:t>
            </a:r>
            <a:r>
              <a:rPr lang="de-DE" altLang="de-DE" sz="1013" dirty="0">
                <a:solidFill>
                  <a:srgbClr val="0070C0"/>
                </a:solidFill>
                <a:latin typeface="Calibri" panose="020F0502020204030204" pitchFamily="34" charset="0"/>
              </a:rPr>
              <a:t> vom Staat (St Ausgeber)</a:t>
            </a:r>
          </a:p>
        </p:txBody>
      </p:sp>
      <p:cxnSp>
        <p:nvCxnSpPr>
          <p:cNvPr id="21" name="Gerade Verbindung mit Pfeil 20"/>
          <p:cNvCxnSpPr/>
          <p:nvPr/>
        </p:nvCxnSpPr>
        <p:spPr>
          <a:xfrm flipH="1" flipV="1">
            <a:off x="2857501" y="1821656"/>
            <a:ext cx="1164534" cy="642938"/>
          </a:xfrm>
          <a:prstGeom prst="straightConnector1">
            <a:avLst/>
          </a:prstGeom>
          <a:ln w="28575">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395" name="Textfeld 21"/>
          <p:cNvSpPr txBox="1">
            <a:spLocks noChangeArrowheads="1"/>
          </p:cNvSpPr>
          <p:nvPr/>
        </p:nvSpPr>
        <p:spPr bwMode="auto">
          <a:xfrm>
            <a:off x="1250157" y="1446610"/>
            <a:ext cx="1821656"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0070C0"/>
                </a:solidFill>
                <a:latin typeface="Calibri" panose="020F0502020204030204" pitchFamily="34" charset="0"/>
              </a:rPr>
              <a:t>Anlage von Überschüssen bei anderen GB oder ZB</a:t>
            </a:r>
          </a:p>
        </p:txBody>
      </p:sp>
      <p:sp>
        <p:nvSpPr>
          <p:cNvPr id="16396" name="Textfeld 28"/>
          <p:cNvSpPr txBox="1">
            <a:spLocks noChangeArrowheads="1"/>
          </p:cNvSpPr>
          <p:nvPr/>
        </p:nvSpPr>
        <p:spPr bwMode="auto">
          <a:xfrm>
            <a:off x="1571625" y="3000375"/>
            <a:ext cx="1017985"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a:solidFill>
                  <a:srgbClr val="FF0000"/>
                </a:solidFill>
                <a:latin typeface="Calibri" panose="020F0502020204030204" pitchFamily="34" charset="0"/>
              </a:rPr>
              <a:t>Eigenkapital</a:t>
            </a:r>
          </a:p>
        </p:txBody>
      </p:sp>
      <p:sp>
        <p:nvSpPr>
          <p:cNvPr id="16397" name="Textfeld 29"/>
          <p:cNvSpPr txBox="1">
            <a:spLocks noChangeArrowheads="1"/>
          </p:cNvSpPr>
          <p:nvPr/>
        </p:nvSpPr>
        <p:spPr bwMode="auto">
          <a:xfrm>
            <a:off x="2375297" y="3429000"/>
            <a:ext cx="1285875"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a:solidFill>
                  <a:srgbClr val="FF0000"/>
                </a:solidFill>
                <a:latin typeface="Calibri" panose="020F0502020204030204" pitchFamily="34" charset="0"/>
              </a:rPr>
              <a:t>Kontoguthaben der Kunden</a:t>
            </a:r>
          </a:p>
        </p:txBody>
      </p:sp>
      <p:sp>
        <p:nvSpPr>
          <p:cNvPr id="16398" name="Textfeld 30"/>
          <p:cNvSpPr txBox="1">
            <a:spLocks noChangeArrowheads="1"/>
          </p:cNvSpPr>
          <p:nvPr/>
        </p:nvSpPr>
        <p:spPr bwMode="auto">
          <a:xfrm>
            <a:off x="3607594" y="3589735"/>
            <a:ext cx="1607344" cy="5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a:solidFill>
                  <a:srgbClr val="FF0000"/>
                </a:solidFill>
                <a:latin typeface="Calibri" panose="020F0502020204030204" pitchFamily="34" charset="0"/>
              </a:rPr>
              <a:t>Erlöse aus dem Verkauf von eigenen SV (GB Ausgeber)</a:t>
            </a:r>
          </a:p>
        </p:txBody>
      </p:sp>
      <p:sp>
        <p:nvSpPr>
          <p:cNvPr id="16399" name="Textfeld 32"/>
          <p:cNvSpPr txBox="1">
            <a:spLocks noChangeArrowheads="1"/>
          </p:cNvSpPr>
          <p:nvPr/>
        </p:nvSpPr>
        <p:spPr bwMode="auto">
          <a:xfrm>
            <a:off x="1357312" y="4450557"/>
            <a:ext cx="64829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50" dirty="0">
                <a:solidFill>
                  <a:srgbClr val="00B050"/>
                </a:solidFill>
                <a:latin typeface="Calibri" panose="020F0502020204030204" pitchFamily="34" charset="0"/>
              </a:rPr>
              <a:t>SV: Schuldverschreibung</a:t>
            </a:r>
          </a:p>
        </p:txBody>
      </p:sp>
      <p:sp>
        <p:nvSpPr>
          <p:cNvPr id="16400" name="Textfeld 33"/>
          <p:cNvSpPr txBox="1">
            <a:spLocks noChangeArrowheads="1"/>
          </p:cNvSpPr>
          <p:nvPr/>
        </p:nvSpPr>
        <p:spPr bwMode="auto">
          <a:xfrm>
            <a:off x="5214937" y="3375423"/>
            <a:ext cx="1339454" cy="5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FF0000"/>
                </a:solidFill>
                <a:latin typeface="Calibri" panose="020F0502020204030204" pitchFamily="34" charset="0"/>
              </a:rPr>
              <a:t>Kredite von anderen GB</a:t>
            </a:r>
          </a:p>
          <a:p>
            <a:pPr eaLnBrk="1" hangingPunct="1"/>
            <a:r>
              <a:rPr lang="de-DE" altLang="de-DE" sz="1013" dirty="0">
                <a:solidFill>
                  <a:srgbClr val="00B050"/>
                </a:solidFill>
                <a:latin typeface="Calibri" panose="020F0502020204030204" pitchFamily="34" charset="0"/>
              </a:rPr>
              <a:t>wollen </a:t>
            </a:r>
            <a:r>
              <a:rPr lang="de-DE" altLang="de-DE" sz="1013" dirty="0" err="1">
                <a:solidFill>
                  <a:srgbClr val="00B050"/>
                </a:solidFill>
                <a:latin typeface="Calibri" panose="020F0502020204030204" pitchFamily="34" charset="0"/>
              </a:rPr>
              <a:t>z.T</a:t>
            </a:r>
            <a:r>
              <a:rPr lang="de-DE" altLang="de-DE" sz="1013" dirty="0">
                <a:solidFill>
                  <a:srgbClr val="00B050"/>
                </a:solidFill>
                <a:latin typeface="Calibri" panose="020F0502020204030204" pitchFamily="34" charset="0"/>
              </a:rPr>
              <a:t> Pfand</a:t>
            </a:r>
          </a:p>
        </p:txBody>
      </p:sp>
      <p:sp>
        <p:nvSpPr>
          <p:cNvPr id="16401" name="Textfeld 34"/>
          <p:cNvSpPr txBox="1">
            <a:spLocks noChangeArrowheads="1"/>
          </p:cNvSpPr>
          <p:nvPr/>
        </p:nvSpPr>
        <p:spPr bwMode="auto">
          <a:xfrm>
            <a:off x="6286500" y="3053954"/>
            <a:ext cx="1125141"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FF0000"/>
                </a:solidFill>
                <a:latin typeface="Calibri" panose="020F0502020204030204" pitchFamily="34" charset="0"/>
              </a:rPr>
              <a:t>ZB-Kredite</a:t>
            </a:r>
          </a:p>
          <a:p>
            <a:pPr eaLnBrk="1" hangingPunct="1"/>
            <a:r>
              <a:rPr lang="de-DE" altLang="de-DE" sz="1013" dirty="0">
                <a:solidFill>
                  <a:srgbClr val="00B050"/>
                </a:solidFill>
                <a:latin typeface="Calibri" panose="020F0502020204030204" pitchFamily="34" charset="0"/>
              </a:rPr>
              <a:t>will z.T. ein Pfand</a:t>
            </a:r>
          </a:p>
        </p:txBody>
      </p:sp>
      <p:cxnSp>
        <p:nvCxnSpPr>
          <p:cNvPr id="41" name="Gerade Verbindung 40"/>
          <p:cNvCxnSpPr/>
          <p:nvPr/>
        </p:nvCxnSpPr>
        <p:spPr>
          <a:xfrm>
            <a:off x="5804298" y="1125141"/>
            <a:ext cx="1982390" cy="0"/>
          </a:xfrm>
          <a:prstGeom prst="line">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rot="5400000">
            <a:off x="6393656" y="2518172"/>
            <a:ext cx="278606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a:off x="7625954" y="1714500"/>
            <a:ext cx="160734" cy="1191"/>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rot="10800000">
            <a:off x="7304485" y="3375423"/>
            <a:ext cx="482203" cy="119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rot="10800000">
            <a:off x="6500813" y="3911204"/>
            <a:ext cx="1285875" cy="119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16396" idx="3"/>
          </p:cNvCxnSpPr>
          <p:nvPr/>
        </p:nvCxnSpPr>
        <p:spPr>
          <a:xfrm flipV="1">
            <a:off x="2589610" y="2678908"/>
            <a:ext cx="1607344" cy="4455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flipV="1">
            <a:off x="3339704" y="2732485"/>
            <a:ext cx="964406" cy="7500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rot="5400000" flipH="1" flipV="1">
            <a:off x="3902274" y="3080742"/>
            <a:ext cx="857250" cy="1607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rot="10800000">
            <a:off x="4625579" y="2732485"/>
            <a:ext cx="857250" cy="6429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rot="10800000">
            <a:off x="4679157" y="2678906"/>
            <a:ext cx="1660922" cy="4822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Gerader Verbinder 2"/>
          <p:cNvCxnSpPr/>
          <p:nvPr/>
        </p:nvCxnSpPr>
        <p:spPr>
          <a:xfrm>
            <a:off x="265043" y="2613762"/>
            <a:ext cx="368410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4947048" y="2613762"/>
            <a:ext cx="368410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331303" y="1125140"/>
            <a:ext cx="742122" cy="276999"/>
          </a:xfrm>
          <a:prstGeom prst="rect">
            <a:avLst/>
          </a:prstGeom>
          <a:noFill/>
        </p:spPr>
        <p:txBody>
          <a:bodyPr wrap="square" lIns="0" tIns="0" rIns="0" bIns="0" rtlCol="0">
            <a:spAutoFit/>
          </a:bodyPr>
          <a:lstStyle/>
          <a:p>
            <a:r>
              <a:rPr lang="de-DE" sz="1800" dirty="0">
                <a:solidFill>
                  <a:srgbClr val="0070C0"/>
                </a:solidFill>
                <a:latin typeface="Arial" panose="020B0604020202020204" pitchFamily="34" charset="0"/>
                <a:cs typeface="Arial" panose="020B0604020202020204" pitchFamily="34" charset="0"/>
              </a:rPr>
              <a:t>Aktiva</a:t>
            </a:r>
          </a:p>
        </p:txBody>
      </p:sp>
      <p:sp>
        <p:nvSpPr>
          <p:cNvPr id="5" name="Textfeld 4"/>
          <p:cNvSpPr txBox="1"/>
          <p:nvPr/>
        </p:nvSpPr>
        <p:spPr>
          <a:xfrm>
            <a:off x="205409" y="3935384"/>
            <a:ext cx="868016" cy="276999"/>
          </a:xfrm>
          <a:prstGeom prst="rect">
            <a:avLst/>
          </a:prstGeom>
          <a:noFill/>
        </p:spPr>
        <p:txBody>
          <a:bodyPr wrap="square" lIns="0" tIns="0" rIns="0" bIns="0" rtlCol="0">
            <a:spAutoFit/>
          </a:bodyPr>
          <a:lstStyle/>
          <a:p>
            <a:r>
              <a:rPr lang="de-DE" sz="1800" dirty="0">
                <a:solidFill>
                  <a:srgbClr val="FF0000"/>
                </a:solidFill>
                <a:latin typeface="Arial" panose="020B0604020202020204" pitchFamily="34" charset="0"/>
                <a:cs typeface="Arial" panose="020B0604020202020204" pitchFamily="34" charset="0"/>
              </a:rPr>
              <a:t>Passiva</a:t>
            </a:r>
          </a:p>
        </p:txBody>
      </p:sp>
      <p:sp>
        <p:nvSpPr>
          <p:cNvPr id="37"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38" name="Foliennummernplatzhalter 4"/>
          <p:cNvSpPr>
            <a:spLocks noGrp="1"/>
          </p:cNvSpPr>
          <p:nvPr>
            <p:ph type="sldNum" sz="quarter" idx="11"/>
          </p:nvPr>
        </p:nvSpPr>
        <p:spPr>
          <a:xfrm>
            <a:off x="6457950" y="4767264"/>
            <a:ext cx="2057400" cy="273844"/>
          </a:xfrm>
        </p:spPr>
        <p:txBody>
          <a:bodyPr/>
          <a:lstStyle/>
          <a:p>
            <a:fld id="{A34D973D-4D75-4340-858E-3D6F749FCAC0}" type="slidenum">
              <a:rPr lang="de-DE" smtClean="0"/>
              <a:t>6</a:t>
            </a:fld>
            <a:endParaRPr lang="de-DE" dirty="0"/>
          </a:p>
        </p:txBody>
      </p:sp>
      <p:cxnSp>
        <p:nvCxnSpPr>
          <p:cNvPr id="8" name="Gerade Verbindung mit Pfeil 7"/>
          <p:cNvCxnSpPr/>
          <p:nvPr/>
        </p:nvCxnSpPr>
        <p:spPr>
          <a:xfrm flipH="1" flipV="1">
            <a:off x="2637183" y="2272748"/>
            <a:ext cx="1384852" cy="245425"/>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feld 21"/>
          <p:cNvSpPr txBox="1">
            <a:spLocks noChangeArrowheads="1"/>
          </p:cNvSpPr>
          <p:nvPr/>
        </p:nvSpPr>
        <p:spPr bwMode="auto">
          <a:xfrm>
            <a:off x="2013034" y="2095319"/>
            <a:ext cx="838462"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0070C0"/>
                </a:solidFill>
                <a:latin typeface="Calibri" panose="020F0502020204030204" pitchFamily="34" charset="0"/>
              </a:rPr>
              <a:t>Bargeld</a:t>
            </a:r>
          </a:p>
        </p:txBody>
      </p:sp>
    </p:spTree>
    <p:extLst>
      <p:ext uri="{BB962C8B-B14F-4D97-AF65-F5344CB8AC3E}">
        <p14:creationId xmlns:p14="http://schemas.microsoft.com/office/powerpoint/2010/main" val="462206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ußzeilenplatzhalter 4">
            <a:extLst>
              <a:ext uri="{FF2B5EF4-FFF2-40B4-BE49-F238E27FC236}">
                <a16:creationId xmlns:a16="http://schemas.microsoft.com/office/drawing/2014/main" id="{94024DFE-447D-4E2C-8EBD-5B6DE5D7EE77}"/>
              </a:ext>
            </a:extLst>
          </p:cNvPr>
          <p:cNvSpPr>
            <a:spLocks noGrp="1"/>
          </p:cNvSpPr>
          <p:nvPr>
            <p:ph type="ftr" sz="quarter" idx="4294967295"/>
          </p:nvPr>
        </p:nvSpPr>
        <p:spPr>
          <a:xfrm>
            <a:off x="5085160" y="4893469"/>
            <a:ext cx="2915840" cy="2500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Arial" panose="020B0604020202020204" pitchFamily="34" charset="0"/>
              </a:defRPr>
            </a:lvl1pPr>
            <a:lvl2pPr marL="557213" indent="-214313">
              <a:spcBef>
                <a:spcPct val="20000"/>
              </a:spcBef>
              <a:buChar char="–"/>
              <a:defRPr sz="1800">
                <a:solidFill>
                  <a:schemeClr val="tx1"/>
                </a:solidFill>
                <a:latin typeface="Arial" panose="020B0604020202020204" pitchFamily="34" charset="0"/>
              </a:defRPr>
            </a:lvl2pPr>
            <a:lvl3pPr marL="857250" indent="-171450">
              <a:spcBef>
                <a:spcPct val="20000"/>
              </a:spcBef>
              <a:buChar char="•"/>
              <a:defRPr sz="15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2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2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2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2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pPr>
            <a:r>
              <a:rPr lang="de-DE" altLang="de-DE" sz="1050">
                <a:solidFill>
                  <a:schemeClr val="bg1"/>
                </a:solidFill>
              </a:rPr>
              <a:t>© Anselm Dohle-Beltinger 2010</a:t>
            </a:r>
          </a:p>
        </p:txBody>
      </p:sp>
      <p:sp>
        <p:nvSpPr>
          <p:cNvPr id="64515" name="Rectangle 2">
            <a:extLst>
              <a:ext uri="{FF2B5EF4-FFF2-40B4-BE49-F238E27FC236}">
                <a16:creationId xmlns:a16="http://schemas.microsoft.com/office/drawing/2014/main" id="{32C9346D-3A38-49D8-B890-7D222B68F472}"/>
              </a:ext>
            </a:extLst>
          </p:cNvPr>
          <p:cNvSpPr>
            <a:spLocks noGrp="1" noChangeArrowheads="1"/>
          </p:cNvSpPr>
          <p:nvPr>
            <p:ph type="title"/>
          </p:nvPr>
        </p:nvSpPr>
        <p:spPr>
          <a:xfrm>
            <a:off x="1143000" y="411956"/>
            <a:ext cx="6858000" cy="695325"/>
          </a:xfrm>
        </p:spPr>
        <p:txBody>
          <a:bodyPr/>
          <a:lstStyle/>
          <a:p>
            <a:r>
              <a:rPr lang="de-DE" altLang="de-DE"/>
              <a:t>Multiple Geldschöpfung durch Kredit</a:t>
            </a:r>
          </a:p>
        </p:txBody>
      </p:sp>
      <p:sp>
        <p:nvSpPr>
          <p:cNvPr id="64516" name="Foliennummernplatzhalter 15">
            <a:extLst>
              <a:ext uri="{FF2B5EF4-FFF2-40B4-BE49-F238E27FC236}">
                <a16:creationId xmlns:a16="http://schemas.microsoft.com/office/drawing/2014/main" id="{548E219A-A41C-4029-AC57-336112B32F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Arial" panose="020B0604020202020204" pitchFamily="34" charset="0"/>
              </a:defRPr>
            </a:lvl1pPr>
            <a:lvl2pPr marL="557213" indent="-214313">
              <a:spcBef>
                <a:spcPct val="20000"/>
              </a:spcBef>
              <a:buChar char="–"/>
              <a:defRPr sz="1800">
                <a:solidFill>
                  <a:schemeClr val="tx1"/>
                </a:solidFill>
                <a:latin typeface="Arial" panose="020B0604020202020204" pitchFamily="34" charset="0"/>
              </a:defRPr>
            </a:lvl2pPr>
            <a:lvl3pPr marL="857250" indent="-171450">
              <a:spcBef>
                <a:spcPct val="20000"/>
              </a:spcBef>
              <a:buChar char="•"/>
              <a:defRPr sz="15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2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2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2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2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pPr>
            <a:fld id="{5D31F117-4CE9-4F3C-BE70-9000A7AE2647}" type="slidenum">
              <a:rPr lang="de-DE" altLang="de-DE" sz="1050">
                <a:solidFill>
                  <a:schemeClr val="bg1"/>
                </a:solidFill>
              </a:rPr>
              <a:pPr>
                <a:spcBef>
                  <a:spcPct val="0"/>
                </a:spcBef>
                <a:buFontTx/>
                <a:buNone/>
              </a:pPr>
              <a:t>60</a:t>
            </a:fld>
            <a:endParaRPr lang="de-DE" altLang="de-DE" sz="1050">
              <a:solidFill>
                <a:schemeClr val="bg1"/>
              </a:solidFill>
            </a:endParaRPr>
          </a:p>
        </p:txBody>
      </p:sp>
      <p:sp>
        <p:nvSpPr>
          <p:cNvPr id="64517" name="Textfeld 15">
            <a:extLst>
              <a:ext uri="{FF2B5EF4-FFF2-40B4-BE49-F238E27FC236}">
                <a16:creationId xmlns:a16="http://schemas.microsoft.com/office/drawing/2014/main" id="{4A0618A4-20C4-433A-9B1B-42458F1F7DF5}"/>
              </a:ext>
            </a:extLst>
          </p:cNvPr>
          <p:cNvSpPr txBox="1">
            <a:spLocks noChangeArrowheads="1"/>
          </p:cNvSpPr>
          <p:nvPr/>
        </p:nvSpPr>
        <p:spPr bwMode="auto">
          <a:xfrm>
            <a:off x="1302544" y="1221582"/>
            <a:ext cx="16204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500" dirty="0"/>
              <a:t>Kontoauszug Kunde: Huber</a:t>
            </a:r>
          </a:p>
          <a:p>
            <a:pPr algn="ctr">
              <a:buFontTx/>
              <a:buNone/>
            </a:pPr>
            <a:r>
              <a:rPr lang="de-DE" altLang="de-DE" sz="1500" dirty="0"/>
              <a:t>+ 1.000.000</a:t>
            </a:r>
          </a:p>
        </p:txBody>
      </p:sp>
      <p:cxnSp>
        <p:nvCxnSpPr>
          <p:cNvPr id="20" name="Gerade Verbindung mit Pfeil 19">
            <a:extLst>
              <a:ext uri="{FF2B5EF4-FFF2-40B4-BE49-F238E27FC236}">
                <a16:creationId xmlns:a16="http://schemas.microsoft.com/office/drawing/2014/main" id="{79A8102C-8016-4E47-BD55-63F4EEB9D6C2}"/>
              </a:ext>
            </a:extLst>
          </p:cNvPr>
          <p:cNvCxnSpPr>
            <a:cxnSpLocks noChangeShapeType="1"/>
            <a:stCxn id="64517" idx="2"/>
            <a:endCxn id="17" idx="0"/>
          </p:cNvCxnSpPr>
          <p:nvPr/>
        </p:nvCxnSpPr>
        <p:spPr bwMode="auto">
          <a:xfrm>
            <a:off x="2112765" y="2052579"/>
            <a:ext cx="2381" cy="3036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feld 16">
            <a:extLst>
              <a:ext uri="{FF2B5EF4-FFF2-40B4-BE49-F238E27FC236}">
                <a16:creationId xmlns:a16="http://schemas.microsoft.com/office/drawing/2014/main" id="{B4AB0A53-21CF-4981-AAE5-44C24B9C8D7A}"/>
              </a:ext>
            </a:extLst>
          </p:cNvPr>
          <p:cNvSpPr txBox="1">
            <a:spLocks noChangeArrowheads="1"/>
          </p:cNvSpPr>
          <p:nvPr/>
        </p:nvSpPr>
        <p:spPr bwMode="auto">
          <a:xfrm>
            <a:off x="1223963" y="2356247"/>
            <a:ext cx="17823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200" dirty="0"/>
              <a:t>Sparkasse Ravensburg Kreditvertrag mit Maier</a:t>
            </a:r>
          </a:p>
          <a:p>
            <a:pPr algn="ctr">
              <a:buFontTx/>
              <a:buNone/>
            </a:pPr>
            <a:r>
              <a:rPr lang="de-DE" altLang="de-DE" sz="1200" dirty="0"/>
              <a:t>1.000.000</a:t>
            </a:r>
          </a:p>
        </p:txBody>
      </p:sp>
      <p:cxnSp>
        <p:nvCxnSpPr>
          <p:cNvPr id="24" name="Gerade Verbindung mit Pfeil 23">
            <a:extLst>
              <a:ext uri="{FF2B5EF4-FFF2-40B4-BE49-F238E27FC236}">
                <a16:creationId xmlns:a16="http://schemas.microsoft.com/office/drawing/2014/main" id="{B45FA57C-61A5-417A-96B1-15EC6E5167DD}"/>
              </a:ext>
            </a:extLst>
          </p:cNvPr>
          <p:cNvCxnSpPr>
            <a:cxnSpLocks noChangeShapeType="1"/>
            <a:stCxn id="17" idx="2"/>
            <a:endCxn id="64532" idx="0"/>
          </p:cNvCxnSpPr>
          <p:nvPr/>
        </p:nvCxnSpPr>
        <p:spPr bwMode="auto">
          <a:xfrm>
            <a:off x="2115146" y="3039511"/>
            <a:ext cx="4823" cy="45061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 name="Gruppieren 39">
            <a:extLst>
              <a:ext uri="{FF2B5EF4-FFF2-40B4-BE49-F238E27FC236}">
                <a16:creationId xmlns:a16="http://schemas.microsoft.com/office/drawing/2014/main" id="{3429EBD6-3B9D-466A-B854-F76369C66029}"/>
              </a:ext>
            </a:extLst>
          </p:cNvPr>
          <p:cNvGrpSpPr>
            <a:grpSpLocks/>
          </p:cNvGrpSpPr>
          <p:nvPr/>
        </p:nvGrpSpPr>
        <p:grpSpPr bwMode="auto">
          <a:xfrm>
            <a:off x="3330179" y="1275160"/>
            <a:ext cx="1782365" cy="3025733"/>
            <a:chOff x="2915816" y="1700783"/>
            <a:chExt cx="2376264" cy="4033720"/>
          </a:xfrm>
        </p:grpSpPr>
        <p:sp>
          <p:nvSpPr>
            <p:cNvPr id="64539" name="Textfeld 28">
              <a:extLst>
                <a:ext uri="{FF2B5EF4-FFF2-40B4-BE49-F238E27FC236}">
                  <a16:creationId xmlns:a16="http://schemas.microsoft.com/office/drawing/2014/main" id="{5BD535A7-C515-4FFB-9EAA-55BC44B937EE}"/>
                </a:ext>
              </a:extLst>
            </p:cNvPr>
            <p:cNvSpPr txBox="1">
              <a:spLocks noChangeArrowheads="1"/>
            </p:cNvSpPr>
            <p:nvPr/>
          </p:nvSpPr>
          <p:spPr bwMode="auto">
            <a:xfrm>
              <a:off x="3021310" y="1700783"/>
              <a:ext cx="2160240" cy="11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500" dirty="0"/>
                <a:t>Kontoauszug Kunde: Schmied</a:t>
              </a:r>
            </a:p>
            <a:p>
              <a:pPr algn="ctr">
                <a:buFontTx/>
                <a:buNone/>
              </a:pPr>
              <a:r>
                <a:rPr lang="de-DE" altLang="de-DE" sz="1500" dirty="0"/>
                <a:t>+ 1.000.000</a:t>
              </a:r>
            </a:p>
          </p:txBody>
        </p:sp>
        <p:sp>
          <p:nvSpPr>
            <p:cNvPr id="64540" name="Textfeld 29">
              <a:extLst>
                <a:ext uri="{FF2B5EF4-FFF2-40B4-BE49-F238E27FC236}">
                  <a16:creationId xmlns:a16="http://schemas.microsoft.com/office/drawing/2014/main" id="{922CAEE8-EA0B-416F-B03D-D193199281B9}"/>
                </a:ext>
              </a:extLst>
            </p:cNvPr>
            <p:cNvSpPr txBox="1">
              <a:spLocks noChangeArrowheads="1"/>
            </p:cNvSpPr>
            <p:nvPr/>
          </p:nvSpPr>
          <p:spPr bwMode="auto">
            <a:xfrm>
              <a:off x="2915816" y="3212976"/>
              <a:ext cx="2376264" cy="8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200" dirty="0"/>
                <a:t>Volksbank Ravensburg </a:t>
              </a:r>
              <a:r>
                <a:rPr lang="de-DE" altLang="de-DE" sz="1050" dirty="0"/>
                <a:t>Kreditvertrag mit Meister</a:t>
              </a:r>
              <a:endParaRPr lang="de-DE" altLang="de-DE" sz="1200" dirty="0"/>
            </a:p>
            <a:p>
              <a:pPr algn="ctr">
                <a:buFontTx/>
                <a:buNone/>
              </a:pPr>
              <a:r>
                <a:rPr lang="de-DE" altLang="de-DE" sz="1200" dirty="0"/>
                <a:t>1.000.000</a:t>
              </a:r>
            </a:p>
          </p:txBody>
        </p:sp>
        <p:sp>
          <p:nvSpPr>
            <p:cNvPr id="64541" name="Textfeld 30">
              <a:extLst>
                <a:ext uri="{FF2B5EF4-FFF2-40B4-BE49-F238E27FC236}">
                  <a16:creationId xmlns:a16="http://schemas.microsoft.com/office/drawing/2014/main" id="{99E5D98F-5009-42CF-A242-82E99E23A181}"/>
                </a:ext>
              </a:extLst>
            </p:cNvPr>
            <p:cNvSpPr txBox="1">
              <a:spLocks noChangeArrowheads="1"/>
            </p:cNvSpPr>
            <p:nvPr/>
          </p:nvSpPr>
          <p:spPr bwMode="auto">
            <a:xfrm>
              <a:off x="3031257" y="4725144"/>
              <a:ext cx="2160240" cy="10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350"/>
                <a:t>Meister hat Kredit </a:t>
              </a:r>
              <a:br>
                <a:rPr lang="de-DE" altLang="de-DE" sz="1350"/>
              </a:br>
              <a:r>
                <a:rPr lang="de-DE" altLang="de-DE" sz="1350"/>
                <a:t>Kontoauszug</a:t>
              </a:r>
            </a:p>
            <a:p>
              <a:pPr algn="ctr">
                <a:buFontTx/>
                <a:buNone/>
              </a:pPr>
              <a:r>
                <a:rPr lang="de-DE" altLang="de-DE" sz="1350"/>
                <a:t>-1.000.000</a:t>
              </a:r>
            </a:p>
          </p:txBody>
        </p:sp>
        <p:cxnSp>
          <p:nvCxnSpPr>
            <p:cNvPr id="64542" name="Gerade Verbindung mit Pfeil 31">
              <a:extLst>
                <a:ext uri="{FF2B5EF4-FFF2-40B4-BE49-F238E27FC236}">
                  <a16:creationId xmlns:a16="http://schemas.microsoft.com/office/drawing/2014/main" id="{0AE756C6-0879-405A-8620-A7354171352D}"/>
                </a:ext>
              </a:extLst>
            </p:cNvPr>
            <p:cNvCxnSpPr>
              <a:cxnSpLocks noChangeShapeType="1"/>
              <a:stCxn id="64539" idx="2"/>
              <a:endCxn id="64540" idx="0"/>
            </p:cNvCxnSpPr>
            <p:nvPr/>
          </p:nvCxnSpPr>
          <p:spPr bwMode="auto">
            <a:xfrm>
              <a:off x="4101430" y="2808617"/>
              <a:ext cx="2518" cy="4043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4543" name="Gerade Verbindung mit Pfeil 32">
              <a:extLst>
                <a:ext uri="{FF2B5EF4-FFF2-40B4-BE49-F238E27FC236}">
                  <a16:creationId xmlns:a16="http://schemas.microsoft.com/office/drawing/2014/main" id="{5815F572-C9C8-4D9A-9377-747B11F4EEF7}"/>
                </a:ext>
              </a:extLst>
            </p:cNvPr>
            <p:cNvCxnSpPr>
              <a:cxnSpLocks noChangeShapeType="1"/>
              <a:stCxn id="64540" idx="2"/>
              <a:endCxn id="64541" idx="0"/>
            </p:cNvCxnSpPr>
            <p:nvPr/>
          </p:nvCxnSpPr>
          <p:spPr bwMode="auto">
            <a:xfrm>
              <a:off x="4103949" y="4093089"/>
              <a:ext cx="7429" cy="63205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 name="Gruppieren 38">
            <a:extLst>
              <a:ext uri="{FF2B5EF4-FFF2-40B4-BE49-F238E27FC236}">
                <a16:creationId xmlns:a16="http://schemas.microsoft.com/office/drawing/2014/main" id="{FA9750D0-C1C2-4923-A7E5-4D8756F74CA5}"/>
              </a:ext>
            </a:extLst>
          </p:cNvPr>
          <p:cNvGrpSpPr>
            <a:grpSpLocks/>
          </p:cNvGrpSpPr>
          <p:nvPr/>
        </p:nvGrpSpPr>
        <p:grpSpPr bwMode="auto">
          <a:xfrm>
            <a:off x="5598319" y="1275160"/>
            <a:ext cx="1782366" cy="3099556"/>
            <a:chOff x="5940152" y="1700783"/>
            <a:chExt cx="2376264" cy="4132215"/>
          </a:xfrm>
        </p:grpSpPr>
        <p:sp>
          <p:nvSpPr>
            <p:cNvPr id="64534" name="Textfeld 33">
              <a:extLst>
                <a:ext uri="{FF2B5EF4-FFF2-40B4-BE49-F238E27FC236}">
                  <a16:creationId xmlns:a16="http://schemas.microsoft.com/office/drawing/2014/main" id="{F938C081-0715-4EB9-93B7-DAB5A553DEAF}"/>
                </a:ext>
              </a:extLst>
            </p:cNvPr>
            <p:cNvSpPr txBox="1">
              <a:spLocks noChangeArrowheads="1"/>
            </p:cNvSpPr>
            <p:nvPr/>
          </p:nvSpPr>
          <p:spPr bwMode="auto">
            <a:xfrm>
              <a:off x="6045646" y="1700783"/>
              <a:ext cx="2160240" cy="11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500" dirty="0"/>
                <a:t>Kontoauszug Kunde: Kasper</a:t>
              </a:r>
            </a:p>
            <a:p>
              <a:pPr algn="ctr">
                <a:buFontTx/>
                <a:buNone/>
              </a:pPr>
              <a:r>
                <a:rPr lang="de-DE" altLang="de-DE" sz="1500" dirty="0"/>
                <a:t>+ 1.000.000</a:t>
              </a:r>
            </a:p>
          </p:txBody>
        </p:sp>
        <p:sp>
          <p:nvSpPr>
            <p:cNvPr id="64535" name="Textfeld 34">
              <a:extLst>
                <a:ext uri="{FF2B5EF4-FFF2-40B4-BE49-F238E27FC236}">
                  <a16:creationId xmlns:a16="http://schemas.microsoft.com/office/drawing/2014/main" id="{54C64F93-370F-449B-905A-1A9DCA6B4423}"/>
                </a:ext>
              </a:extLst>
            </p:cNvPr>
            <p:cNvSpPr txBox="1">
              <a:spLocks noChangeArrowheads="1"/>
            </p:cNvSpPr>
            <p:nvPr/>
          </p:nvSpPr>
          <p:spPr bwMode="auto">
            <a:xfrm>
              <a:off x="5940152" y="3212976"/>
              <a:ext cx="2376264" cy="109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050"/>
                <a:t>Commerzbank Ravensburg </a:t>
              </a:r>
              <a:r>
                <a:rPr lang="de-DE" altLang="de-DE" sz="1200"/>
                <a:t>Kreditvertrag mit Rupp</a:t>
              </a:r>
            </a:p>
            <a:p>
              <a:pPr algn="ctr">
                <a:buFontTx/>
                <a:buNone/>
              </a:pPr>
              <a:r>
                <a:rPr lang="de-DE" altLang="de-DE" sz="1200"/>
                <a:t>1.000.000</a:t>
              </a:r>
            </a:p>
          </p:txBody>
        </p:sp>
        <p:sp>
          <p:nvSpPr>
            <p:cNvPr id="64536" name="Textfeld 35">
              <a:extLst>
                <a:ext uri="{FF2B5EF4-FFF2-40B4-BE49-F238E27FC236}">
                  <a16:creationId xmlns:a16="http://schemas.microsoft.com/office/drawing/2014/main" id="{38E181F1-A13E-49CB-B811-240A03AD32D1}"/>
                </a:ext>
              </a:extLst>
            </p:cNvPr>
            <p:cNvSpPr txBox="1">
              <a:spLocks noChangeArrowheads="1"/>
            </p:cNvSpPr>
            <p:nvPr/>
          </p:nvSpPr>
          <p:spPr bwMode="auto">
            <a:xfrm>
              <a:off x="6055593" y="4725143"/>
              <a:ext cx="2160240" cy="11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500"/>
                <a:t>Rupp hat Kredit </a:t>
              </a:r>
              <a:br>
                <a:rPr lang="de-DE" altLang="de-DE" sz="1500"/>
              </a:br>
              <a:r>
                <a:rPr lang="de-DE" altLang="de-DE" sz="1500"/>
                <a:t>Kontoauszug</a:t>
              </a:r>
            </a:p>
            <a:p>
              <a:pPr algn="ctr">
                <a:buFontTx/>
                <a:buNone/>
              </a:pPr>
              <a:r>
                <a:rPr lang="de-DE" altLang="de-DE" sz="1500"/>
                <a:t>-1.000.000</a:t>
              </a:r>
            </a:p>
          </p:txBody>
        </p:sp>
        <p:cxnSp>
          <p:nvCxnSpPr>
            <p:cNvPr id="64537" name="Gerade Verbindung mit Pfeil 36">
              <a:extLst>
                <a:ext uri="{FF2B5EF4-FFF2-40B4-BE49-F238E27FC236}">
                  <a16:creationId xmlns:a16="http://schemas.microsoft.com/office/drawing/2014/main" id="{15C15553-0108-47EF-98FF-4377B591E8AD}"/>
                </a:ext>
              </a:extLst>
            </p:cNvPr>
            <p:cNvCxnSpPr>
              <a:cxnSpLocks noChangeShapeType="1"/>
              <a:stCxn id="64534" idx="2"/>
              <a:endCxn id="64535" idx="0"/>
            </p:cNvCxnSpPr>
            <p:nvPr/>
          </p:nvCxnSpPr>
          <p:spPr bwMode="auto">
            <a:xfrm>
              <a:off x="7125767" y="2808638"/>
              <a:ext cx="2517" cy="4043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4538" name="Gerade Verbindung mit Pfeil 37">
              <a:extLst>
                <a:ext uri="{FF2B5EF4-FFF2-40B4-BE49-F238E27FC236}">
                  <a16:creationId xmlns:a16="http://schemas.microsoft.com/office/drawing/2014/main" id="{AF2CDC41-CF83-402E-8677-0AEA3C2B4822}"/>
                </a:ext>
              </a:extLst>
            </p:cNvPr>
            <p:cNvCxnSpPr>
              <a:cxnSpLocks noChangeShapeType="1"/>
              <a:stCxn id="64535" idx="2"/>
              <a:endCxn id="64536" idx="0"/>
            </p:cNvCxnSpPr>
            <p:nvPr/>
          </p:nvCxnSpPr>
          <p:spPr bwMode="auto">
            <a:xfrm>
              <a:off x="7128284" y="4308520"/>
              <a:ext cx="7430" cy="41662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 name="Gruppieren 53">
            <a:extLst>
              <a:ext uri="{FF2B5EF4-FFF2-40B4-BE49-F238E27FC236}">
                <a16:creationId xmlns:a16="http://schemas.microsoft.com/office/drawing/2014/main" id="{6A3DC7B7-AFA5-448C-A15E-45AD2D2F8D0F}"/>
              </a:ext>
            </a:extLst>
          </p:cNvPr>
          <p:cNvGrpSpPr>
            <a:grpSpLocks/>
          </p:cNvGrpSpPr>
          <p:nvPr/>
        </p:nvGrpSpPr>
        <p:grpSpPr bwMode="auto">
          <a:xfrm>
            <a:off x="1309688" y="1621631"/>
            <a:ext cx="2212181" cy="2699491"/>
            <a:chOff x="222945" y="2162175"/>
            <a:chExt cx="2948880" cy="3598795"/>
          </a:xfrm>
        </p:grpSpPr>
        <p:grpSp>
          <p:nvGrpSpPr>
            <p:cNvPr id="64530" name="Gruppieren 51">
              <a:extLst>
                <a:ext uri="{FF2B5EF4-FFF2-40B4-BE49-F238E27FC236}">
                  <a16:creationId xmlns:a16="http://schemas.microsoft.com/office/drawing/2014/main" id="{F5CFA9BB-180D-4305-A4B6-91E44B84FD53}"/>
                </a:ext>
              </a:extLst>
            </p:cNvPr>
            <p:cNvGrpSpPr>
              <a:grpSpLocks/>
            </p:cNvGrpSpPr>
            <p:nvPr/>
          </p:nvGrpSpPr>
          <p:grpSpPr bwMode="auto">
            <a:xfrm>
              <a:off x="222945" y="2162175"/>
              <a:ext cx="2948880" cy="3598795"/>
              <a:chOff x="222945" y="2162175"/>
              <a:chExt cx="2948880" cy="3598795"/>
            </a:xfrm>
          </p:grpSpPr>
          <p:sp>
            <p:nvSpPr>
              <p:cNvPr id="64532" name="Textfeld 17">
                <a:extLst>
                  <a:ext uri="{FF2B5EF4-FFF2-40B4-BE49-F238E27FC236}">
                    <a16:creationId xmlns:a16="http://schemas.microsoft.com/office/drawing/2014/main" id="{461FAAE6-4731-42AA-924D-0A40FEA73FCC}"/>
                  </a:ext>
                </a:extLst>
              </p:cNvPr>
              <p:cNvSpPr txBox="1">
                <a:spLocks noChangeArrowheads="1"/>
              </p:cNvSpPr>
              <p:nvPr/>
            </p:nvSpPr>
            <p:spPr bwMode="auto">
              <a:xfrm>
                <a:off x="222945" y="4653136"/>
                <a:ext cx="2160240" cy="11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500"/>
                  <a:t>Maier hat Kredit </a:t>
                </a:r>
                <a:br>
                  <a:rPr lang="de-DE" altLang="de-DE" sz="1500"/>
                </a:br>
                <a:r>
                  <a:rPr lang="de-DE" altLang="de-DE" sz="1500"/>
                  <a:t>Kontoauszug</a:t>
                </a:r>
              </a:p>
              <a:p>
                <a:pPr algn="ctr">
                  <a:buFontTx/>
                  <a:buNone/>
                </a:pPr>
                <a:r>
                  <a:rPr lang="de-DE" altLang="de-DE" sz="1500"/>
                  <a:t>-1.000.000</a:t>
                </a:r>
              </a:p>
            </p:txBody>
          </p:sp>
          <p:sp>
            <p:nvSpPr>
              <p:cNvPr id="64533" name="Freihandform 49">
                <a:extLst>
                  <a:ext uri="{FF2B5EF4-FFF2-40B4-BE49-F238E27FC236}">
                    <a16:creationId xmlns:a16="http://schemas.microsoft.com/office/drawing/2014/main" id="{6F95D0FC-8B08-4113-961C-D59665D87A1D}"/>
                  </a:ext>
                </a:extLst>
              </p:cNvPr>
              <p:cNvSpPr>
                <a:spLocks/>
              </p:cNvSpPr>
              <p:nvPr/>
            </p:nvSpPr>
            <p:spPr bwMode="auto">
              <a:xfrm>
                <a:off x="2219325" y="2162175"/>
                <a:ext cx="952500" cy="3048000"/>
              </a:xfrm>
              <a:custGeom>
                <a:avLst/>
                <a:gdLst>
                  <a:gd name="T0" fmla="*/ 0 w 952500"/>
                  <a:gd name="T1" fmla="*/ 3048000 h 3048000"/>
                  <a:gd name="T2" fmla="*/ 409575 w 952500"/>
                  <a:gd name="T3" fmla="*/ 3048000 h 3048000"/>
                  <a:gd name="T4" fmla="*/ 409575 w 952500"/>
                  <a:gd name="T5" fmla="*/ 0 h 3048000"/>
                  <a:gd name="T6" fmla="*/ 952500 w 952500"/>
                  <a:gd name="T7" fmla="*/ 9525 h 3048000"/>
                  <a:gd name="T8" fmla="*/ 0 60000 65536"/>
                  <a:gd name="T9" fmla="*/ 0 60000 65536"/>
                  <a:gd name="T10" fmla="*/ 0 60000 65536"/>
                  <a:gd name="T11" fmla="*/ 0 60000 65536"/>
                  <a:gd name="T12" fmla="*/ 0 w 952500"/>
                  <a:gd name="T13" fmla="*/ 0 h 3048000"/>
                  <a:gd name="T14" fmla="*/ 952500 w 952500"/>
                  <a:gd name="T15" fmla="*/ 3048000 h 3048000"/>
                </a:gdLst>
                <a:ahLst/>
                <a:cxnLst>
                  <a:cxn ang="T8">
                    <a:pos x="T0" y="T1"/>
                  </a:cxn>
                  <a:cxn ang="T9">
                    <a:pos x="T2" y="T3"/>
                  </a:cxn>
                  <a:cxn ang="T10">
                    <a:pos x="T4" y="T5"/>
                  </a:cxn>
                  <a:cxn ang="T11">
                    <a:pos x="T6" y="T7"/>
                  </a:cxn>
                </a:cxnLst>
                <a:rect l="T12" t="T13" r="T14" b="T15"/>
                <a:pathLst>
                  <a:path w="952500" h="3048000">
                    <a:moveTo>
                      <a:pt x="0" y="3048000"/>
                    </a:moveTo>
                    <a:lnTo>
                      <a:pt x="409575" y="3048000"/>
                    </a:lnTo>
                    <a:lnTo>
                      <a:pt x="409575" y="0"/>
                    </a:lnTo>
                    <a:lnTo>
                      <a:pt x="952500" y="9525"/>
                    </a:lnTo>
                  </a:path>
                </a:pathLst>
              </a:custGeom>
              <a:noFill/>
              <a:ln w="38100" cap="flat" cmpd="sng" algn="ctr">
                <a:solidFill>
                  <a:srgbClr val="00B6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grpSp>
        <p:sp>
          <p:nvSpPr>
            <p:cNvPr id="64531" name="Textfeld 52">
              <a:extLst>
                <a:ext uri="{FF2B5EF4-FFF2-40B4-BE49-F238E27FC236}">
                  <a16:creationId xmlns:a16="http://schemas.microsoft.com/office/drawing/2014/main" id="{D063DDE5-C9C0-41D4-946E-2409292EBD6F}"/>
                </a:ext>
              </a:extLst>
            </p:cNvPr>
            <p:cNvSpPr txBox="1">
              <a:spLocks noChangeArrowheads="1"/>
            </p:cNvSpPr>
            <p:nvPr/>
          </p:nvSpPr>
          <p:spPr bwMode="auto">
            <a:xfrm rot="16200000">
              <a:off x="1711714" y="3568412"/>
              <a:ext cx="2088232"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200"/>
                <a:t>Zahlt Rechnung</a:t>
              </a:r>
            </a:p>
          </p:txBody>
        </p:sp>
      </p:grpSp>
      <p:grpSp>
        <p:nvGrpSpPr>
          <p:cNvPr id="6" name="Gruppieren 55">
            <a:extLst>
              <a:ext uri="{FF2B5EF4-FFF2-40B4-BE49-F238E27FC236}">
                <a16:creationId xmlns:a16="http://schemas.microsoft.com/office/drawing/2014/main" id="{0CD62933-C55E-403C-AD64-B3DDA6313EA7}"/>
              </a:ext>
            </a:extLst>
          </p:cNvPr>
          <p:cNvGrpSpPr>
            <a:grpSpLocks/>
          </p:cNvGrpSpPr>
          <p:nvPr/>
        </p:nvGrpSpPr>
        <p:grpSpPr bwMode="auto">
          <a:xfrm>
            <a:off x="5004197" y="1653779"/>
            <a:ext cx="714375" cy="2286000"/>
            <a:chOff x="5148064" y="2204864"/>
            <a:chExt cx="952500" cy="3048000"/>
          </a:xfrm>
        </p:grpSpPr>
        <p:sp>
          <p:nvSpPr>
            <p:cNvPr id="64528" name="Freihandform 50">
              <a:extLst>
                <a:ext uri="{FF2B5EF4-FFF2-40B4-BE49-F238E27FC236}">
                  <a16:creationId xmlns:a16="http://schemas.microsoft.com/office/drawing/2014/main" id="{54927E17-C044-4ADA-970B-2C603C1E2E0A}"/>
                </a:ext>
              </a:extLst>
            </p:cNvPr>
            <p:cNvSpPr>
              <a:spLocks/>
            </p:cNvSpPr>
            <p:nvPr/>
          </p:nvSpPr>
          <p:spPr bwMode="auto">
            <a:xfrm>
              <a:off x="5148064" y="2204864"/>
              <a:ext cx="952500" cy="3048000"/>
            </a:xfrm>
            <a:custGeom>
              <a:avLst/>
              <a:gdLst>
                <a:gd name="T0" fmla="*/ 0 w 952500"/>
                <a:gd name="T1" fmla="*/ 3048000 h 3048000"/>
                <a:gd name="T2" fmla="*/ 409575 w 952500"/>
                <a:gd name="T3" fmla="*/ 3048000 h 3048000"/>
                <a:gd name="T4" fmla="*/ 409575 w 952500"/>
                <a:gd name="T5" fmla="*/ 0 h 3048000"/>
                <a:gd name="T6" fmla="*/ 952500 w 952500"/>
                <a:gd name="T7" fmla="*/ 9525 h 3048000"/>
                <a:gd name="T8" fmla="*/ 0 60000 65536"/>
                <a:gd name="T9" fmla="*/ 0 60000 65536"/>
                <a:gd name="T10" fmla="*/ 0 60000 65536"/>
                <a:gd name="T11" fmla="*/ 0 60000 65536"/>
                <a:gd name="T12" fmla="*/ 0 w 952500"/>
                <a:gd name="T13" fmla="*/ 0 h 3048000"/>
                <a:gd name="T14" fmla="*/ 952500 w 952500"/>
                <a:gd name="T15" fmla="*/ 3048000 h 3048000"/>
              </a:gdLst>
              <a:ahLst/>
              <a:cxnLst>
                <a:cxn ang="T8">
                  <a:pos x="T0" y="T1"/>
                </a:cxn>
                <a:cxn ang="T9">
                  <a:pos x="T2" y="T3"/>
                </a:cxn>
                <a:cxn ang="T10">
                  <a:pos x="T4" y="T5"/>
                </a:cxn>
                <a:cxn ang="T11">
                  <a:pos x="T6" y="T7"/>
                </a:cxn>
              </a:cxnLst>
              <a:rect l="T12" t="T13" r="T14" b="T15"/>
              <a:pathLst>
                <a:path w="952500" h="3048000">
                  <a:moveTo>
                    <a:pt x="0" y="3048000"/>
                  </a:moveTo>
                  <a:lnTo>
                    <a:pt x="409575" y="3048000"/>
                  </a:lnTo>
                  <a:lnTo>
                    <a:pt x="409575" y="0"/>
                  </a:lnTo>
                  <a:lnTo>
                    <a:pt x="952500" y="9525"/>
                  </a:lnTo>
                </a:path>
              </a:pathLst>
            </a:custGeom>
            <a:noFill/>
            <a:ln w="38100" cap="flat" cmpd="sng" algn="ctr">
              <a:solidFill>
                <a:srgbClr val="00B6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sp>
          <p:nvSpPr>
            <p:cNvPr id="64529" name="Textfeld 54">
              <a:extLst>
                <a:ext uri="{FF2B5EF4-FFF2-40B4-BE49-F238E27FC236}">
                  <a16:creationId xmlns:a16="http://schemas.microsoft.com/office/drawing/2014/main" id="{89A46495-AF41-4C4F-9D81-476661CF7A7B}"/>
                </a:ext>
              </a:extLst>
            </p:cNvPr>
            <p:cNvSpPr txBox="1">
              <a:spLocks noChangeArrowheads="1"/>
            </p:cNvSpPr>
            <p:nvPr/>
          </p:nvSpPr>
          <p:spPr bwMode="auto">
            <a:xfrm rot="16200000">
              <a:off x="4633265" y="3568369"/>
              <a:ext cx="2088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200"/>
                <a:t>Zahlt Rechnung</a:t>
              </a:r>
            </a:p>
          </p:txBody>
        </p:sp>
      </p:grpSp>
      <p:grpSp>
        <p:nvGrpSpPr>
          <p:cNvPr id="7" name="Gruppieren 58">
            <a:extLst>
              <a:ext uri="{FF2B5EF4-FFF2-40B4-BE49-F238E27FC236}">
                <a16:creationId xmlns:a16="http://schemas.microsoft.com/office/drawing/2014/main" id="{190B688F-1198-444E-8CE4-D94DD3E4E670}"/>
              </a:ext>
            </a:extLst>
          </p:cNvPr>
          <p:cNvGrpSpPr>
            <a:grpSpLocks/>
          </p:cNvGrpSpPr>
          <p:nvPr/>
        </p:nvGrpSpPr>
        <p:grpSpPr bwMode="auto">
          <a:xfrm>
            <a:off x="7286625" y="1653779"/>
            <a:ext cx="714375" cy="2286000"/>
            <a:chOff x="8191500" y="2204864"/>
            <a:chExt cx="952500" cy="3048000"/>
          </a:xfrm>
        </p:grpSpPr>
        <p:sp>
          <p:nvSpPr>
            <p:cNvPr id="64526" name="Textfeld 56">
              <a:extLst>
                <a:ext uri="{FF2B5EF4-FFF2-40B4-BE49-F238E27FC236}">
                  <a16:creationId xmlns:a16="http://schemas.microsoft.com/office/drawing/2014/main" id="{5844F7FF-652A-4E65-9B97-F5940B07ACF5}"/>
                </a:ext>
              </a:extLst>
            </p:cNvPr>
            <p:cNvSpPr txBox="1">
              <a:spLocks noChangeArrowheads="1"/>
            </p:cNvSpPr>
            <p:nvPr/>
          </p:nvSpPr>
          <p:spPr bwMode="auto">
            <a:xfrm rot="16200000">
              <a:off x="7657601" y="3568369"/>
              <a:ext cx="2088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200"/>
                <a:t>Zahlt Rechnung</a:t>
              </a:r>
            </a:p>
          </p:txBody>
        </p:sp>
        <p:sp>
          <p:nvSpPr>
            <p:cNvPr id="64527" name="Freihandform 57">
              <a:extLst>
                <a:ext uri="{FF2B5EF4-FFF2-40B4-BE49-F238E27FC236}">
                  <a16:creationId xmlns:a16="http://schemas.microsoft.com/office/drawing/2014/main" id="{4F9911E0-72D8-4E97-B9C3-99963BF3D31D}"/>
                </a:ext>
              </a:extLst>
            </p:cNvPr>
            <p:cNvSpPr>
              <a:spLocks/>
            </p:cNvSpPr>
            <p:nvPr/>
          </p:nvSpPr>
          <p:spPr bwMode="auto">
            <a:xfrm>
              <a:off x="8191500" y="2204864"/>
              <a:ext cx="952500" cy="3048000"/>
            </a:xfrm>
            <a:custGeom>
              <a:avLst/>
              <a:gdLst>
                <a:gd name="T0" fmla="*/ 0 w 952500"/>
                <a:gd name="T1" fmla="*/ 3048000 h 3048000"/>
                <a:gd name="T2" fmla="*/ 409575 w 952500"/>
                <a:gd name="T3" fmla="*/ 3048000 h 3048000"/>
                <a:gd name="T4" fmla="*/ 409575 w 952500"/>
                <a:gd name="T5" fmla="*/ 0 h 3048000"/>
                <a:gd name="T6" fmla="*/ 952500 w 952500"/>
                <a:gd name="T7" fmla="*/ 9525 h 3048000"/>
                <a:gd name="T8" fmla="*/ 0 60000 65536"/>
                <a:gd name="T9" fmla="*/ 0 60000 65536"/>
                <a:gd name="T10" fmla="*/ 0 60000 65536"/>
                <a:gd name="T11" fmla="*/ 0 60000 65536"/>
                <a:gd name="T12" fmla="*/ 0 w 952500"/>
                <a:gd name="T13" fmla="*/ 0 h 3048000"/>
                <a:gd name="T14" fmla="*/ 952500 w 952500"/>
                <a:gd name="T15" fmla="*/ 3048000 h 3048000"/>
              </a:gdLst>
              <a:ahLst/>
              <a:cxnLst>
                <a:cxn ang="T8">
                  <a:pos x="T0" y="T1"/>
                </a:cxn>
                <a:cxn ang="T9">
                  <a:pos x="T2" y="T3"/>
                </a:cxn>
                <a:cxn ang="T10">
                  <a:pos x="T4" y="T5"/>
                </a:cxn>
                <a:cxn ang="T11">
                  <a:pos x="T6" y="T7"/>
                </a:cxn>
              </a:cxnLst>
              <a:rect l="T12" t="T13" r="T14" b="T15"/>
              <a:pathLst>
                <a:path w="952500" h="3048000">
                  <a:moveTo>
                    <a:pt x="0" y="3048000"/>
                  </a:moveTo>
                  <a:lnTo>
                    <a:pt x="409575" y="3048000"/>
                  </a:lnTo>
                  <a:lnTo>
                    <a:pt x="409575" y="0"/>
                  </a:lnTo>
                  <a:lnTo>
                    <a:pt x="952500" y="9525"/>
                  </a:lnTo>
                </a:path>
              </a:pathLst>
            </a:custGeom>
            <a:noFill/>
            <a:ln w="38100" cap="flat" cmpd="sng" algn="ctr">
              <a:solidFill>
                <a:srgbClr val="00B6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de-DE" sz="1013"/>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par>
                                <p:cTn id="8" presetID="18" presetClass="entr" presetSubtype="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Right)">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3"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upRigh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Theoretisch unbegrenzt</a:t>
            </a:r>
          </a:p>
        </p:txBody>
      </p:sp>
      <p:sp>
        <p:nvSpPr>
          <p:cNvPr id="3" name="Inhaltsplatzhalter 2"/>
          <p:cNvSpPr>
            <a:spLocks noGrp="1"/>
          </p:cNvSpPr>
          <p:nvPr>
            <p:ph idx="1"/>
          </p:nvPr>
        </p:nvSpPr>
        <p:spPr/>
        <p:txBody>
          <a:bodyPr/>
          <a:lstStyle/>
          <a:p>
            <a:r>
              <a:rPr lang="de-DE" dirty="0"/>
              <a:t>Da das Neuguthaben auch wieder zur Refinanzierung genommen werden kann, könnte theoretisch unendlich viel Geldschöpfung durch die Geschäftsbanken stattfinden.</a:t>
            </a:r>
          </a:p>
          <a:p>
            <a:r>
              <a:rPr lang="de-DE" dirty="0"/>
              <a:t>Praktisch limitiert durch </a:t>
            </a:r>
          </a:p>
          <a:p>
            <a:pPr lvl="1"/>
            <a:r>
              <a:rPr lang="de-DE" dirty="0"/>
              <a:t>Kreditwürdigkeit der Kunden</a:t>
            </a:r>
          </a:p>
          <a:p>
            <a:pPr lvl="1"/>
            <a:r>
              <a:rPr lang="de-DE" dirty="0"/>
              <a:t>Liquiditätsversorgung (Kundenabhebungen, Stabilität andere Quellen)</a:t>
            </a:r>
          </a:p>
          <a:p>
            <a:pPr lvl="1"/>
            <a:r>
              <a:rPr lang="de-DE" dirty="0"/>
              <a:t>Zentralbankeingriffe</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61</a:t>
            </a:fld>
            <a:endParaRPr lang="de-DE"/>
          </a:p>
        </p:txBody>
      </p:sp>
    </p:spTree>
    <p:extLst>
      <p:ext uri="{BB962C8B-B14F-4D97-AF65-F5344CB8AC3E}">
        <p14:creationId xmlns:p14="http://schemas.microsoft.com/office/powerpoint/2010/main" val="103408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2">
            <a:extLst>
              <a:ext uri="{FF2B5EF4-FFF2-40B4-BE49-F238E27FC236}">
                <a16:creationId xmlns:a16="http://schemas.microsoft.com/office/drawing/2014/main" id="{27060CA8-BA96-4C0F-9D9E-0EB3B5B26ACA}"/>
              </a:ext>
            </a:extLst>
          </p:cNvPr>
          <p:cNvSpPr>
            <a:spLocks noGrp="1"/>
          </p:cNvSpPr>
          <p:nvPr>
            <p:ph type="ftr" sz="quarter" idx="10"/>
          </p:nvPr>
        </p:nvSpPr>
        <p:spPr/>
        <p:txBody>
          <a:bodyPr/>
          <a:lstStyle/>
          <a:p>
            <a:r>
              <a:rPr lang="de-DE" altLang="de-DE"/>
              <a:t>© Anselm Dohle-Beltinger 2003</a:t>
            </a:r>
          </a:p>
        </p:txBody>
      </p:sp>
      <p:sp>
        <p:nvSpPr>
          <p:cNvPr id="6" name="Foliennummernplatzhalter 3">
            <a:extLst>
              <a:ext uri="{FF2B5EF4-FFF2-40B4-BE49-F238E27FC236}">
                <a16:creationId xmlns:a16="http://schemas.microsoft.com/office/drawing/2014/main" id="{49BA8EB8-2403-46CD-AE42-4DBE37723E0D}"/>
              </a:ext>
            </a:extLst>
          </p:cNvPr>
          <p:cNvSpPr>
            <a:spLocks noGrp="1"/>
          </p:cNvSpPr>
          <p:nvPr>
            <p:ph type="sldNum" sz="quarter" idx="11"/>
          </p:nvPr>
        </p:nvSpPr>
        <p:spPr/>
        <p:txBody>
          <a:bodyPr/>
          <a:lstStyle/>
          <a:p>
            <a:fld id="{2E0DC4B0-6A8F-4480-971F-0B9A3EA19091}" type="slidenum">
              <a:rPr lang="de-DE" altLang="de-DE"/>
              <a:pPr/>
              <a:t>62</a:t>
            </a:fld>
            <a:endParaRPr lang="de-DE" altLang="de-DE"/>
          </a:p>
        </p:txBody>
      </p:sp>
      <p:pic>
        <p:nvPicPr>
          <p:cNvPr id="153604" name="Picture 4">
            <a:extLst>
              <a:ext uri="{FF2B5EF4-FFF2-40B4-BE49-F238E27FC236}">
                <a16:creationId xmlns:a16="http://schemas.microsoft.com/office/drawing/2014/main" id="{4DEE3116-2F87-4B39-B423-023EEDCEA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871" y="927497"/>
            <a:ext cx="6263878"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2" name="Rectangle 2">
            <a:extLst>
              <a:ext uri="{FF2B5EF4-FFF2-40B4-BE49-F238E27FC236}">
                <a16:creationId xmlns:a16="http://schemas.microsoft.com/office/drawing/2014/main" id="{5852069E-DE2C-444C-8649-817A4D795D42}"/>
              </a:ext>
            </a:extLst>
          </p:cNvPr>
          <p:cNvSpPr>
            <a:spLocks noGrp="1" noChangeArrowheads="1"/>
          </p:cNvSpPr>
          <p:nvPr>
            <p:ph type="title"/>
          </p:nvPr>
        </p:nvSpPr>
        <p:spPr>
          <a:xfrm>
            <a:off x="1656160" y="0"/>
            <a:ext cx="5829300" cy="857250"/>
          </a:xfrm>
          <a:solidFill>
            <a:schemeClr val="bg1">
              <a:alpha val="89999"/>
            </a:schemeClr>
          </a:solidFill>
        </p:spPr>
        <p:txBody>
          <a:bodyPr/>
          <a:lstStyle/>
          <a:p>
            <a:r>
              <a:rPr lang="de-DE" altLang="de-DE" sz="2400"/>
              <a:t>Beispiel für Begrenzungswirkung von Barabhebung und Mindestreserve</a:t>
            </a:r>
          </a:p>
        </p:txBody>
      </p:sp>
      <p:sp>
        <p:nvSpPr>
          <p:cNvPr id="153605" name="Text Box 5">
            <a:extLst>
              <a:ext uri="{FF2B5EF4-FFF2-40B4-BE49-F238E27FC236}">
                <a16:creationId xmlns:a16="http://schemas.microsoft.com/office/drawing/2014/main" id="{C5A002CF-F086-4934-A097-A5F2F1511FD6}"/>
              </a:ext>
            </a:extLst>
          </p:cNvPr>
          <p:cNvSpPr txBox="1">
            <a:spLocks noChangeArrowheads="1"/>
          </p:cNvSpPr>
          <p:nvPr/>
        </p:nvSpPr>
        <p:spPr bwMode="auto">
          <a:xfrm>
            <a:off x="1818085" y="4569619"/>
            <a:ext cx="5886450"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spcBef>
                <a:spcPct val="50000"/>
              </a:spcBef>
              <a:buFontTx/>
              <a:buNone/>
            </a:pPr>
            <a:r>
              <a:rPr lang="de-DE" altLang="de-DE" sz="1500"/>
              <a:t>Quelle: Deutsche Bundesbank; Geld und Geldpolitik, Ausgabe 2001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Wirkung bei unbegrenzter Geldschöpfung</a:t>
            </a:r>
          </a:p>
        </p:txBody>
      </p:sp>
      <p:sp>
        <p:nvSpPr>
          <p:cNvPr id="3" name="Inhaltsplatzhalter 2"/>
          <p:cNvSpPr>
            <a:spLocks noGrp="1"/>
          </p:cNvSpPr>
          <p:nvPr>
            <p:ph idx="1"/>
          </p:nvPr>
        </p:nvSpPr>
        <p:spPr/>
        <p:txBody>
          <a:bodyPr/>
          <a:lstStyle/>
          <a:p>
            <a:r>
              <a:rPr lang="de-DE" dirty="0"/>
              <a:t>Anheizen der Inflation, da zusätzliches Geld zusätzliche Güternachfrage erzeugt</a:t>
            </a:r>
          </a:p>
          <a:p>
            <a:r>
              <a:rPr lang="de-DE" dirty="0"/>
              <a:t>Trifft auf kurzfristig limitiertes Güterangebot</a:t>
            </a:r>
          </a:p>
          <a:p>
            <a:r>
              <a:rPr lang="de-DE" dirty="0"/>
              <a:t>Folge: Anstieg des Preisniveaus</a:t>
            </a:r>
          </a:p>
          <a:p>
            <a:r>
              <a:rPr lang="de-DE" dirty="0"/>
              <a:t>Keine Bremse für Inflation, solange die Geldschöpfung der GB anhält</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63</a:t>
            </a:fld>
            <a:endParaRPr lang="de-DE"/>
          </a:p>
        </p:txBody>
      </p:sp>
    </p:spTree>
    <p:extLst>
      <p:ext uri="{BB962C8B-B14F-4D97-AF65-F5344CB8AC3E}">
        <p14:creationId xmlns:p14="http://schemas.microsoft.com/office/powerpoint/2010/main" val="779994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Werkzeuge der Zentralbank </a:t>
            </a:r>
            <a:br>
              <a:rPr lang="de-DE" dirty="0"/>
            </a:br>
            <a:r>
              <a:rPr lang="de-DE" dirty="0"/>
              <a:t>und ihre Wirkung</a:t>
            </a:r>
          </a:p>
        </p:txBody>
      </p:sp>
      <p:sp>
        <p:nvSpPr>
          <p:cNvPr id="6" name="Textplatzhalter 5"/>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64</a:t>
            </a:fld>
            <a:endParaRPr lang="de-DE"/>
          </a:p>
        </p:txBody>
      </p:sp>
    </p:spTree>
    <p:extLst>
      <p:ext uri="{BB962C8B-B14F-4D97-AF65-F5344CB8AC3E}">
        <p14:creationId xmlns:p14="http://schemas.microsoft.com/office/powerpoint/2010/main" val="2586919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Leitzinsen</a:t>
            </a:r>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65</a:t>
            </a:fld>
            <a:endParaRPr lang="de-DE"/>
          </a:p>
        </p:txBody>
      </p:sp>
    </p:spTree>
    <p:extLst>
      <p:ext uri="{BB962C8B-B14F-4D97-AF65-F5344CB8AC3E}">
        <p14:creationId xmlns:p14="http://schemas.microsoft.com/office/powerpoint/2010/main" val="4053536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 12">
            <a:extLst>
              <a:ext uri="{FF2B5EF4-FFF2-40B4-BE49-F238E27FC236}">
                <a16:creationId xmlns:a16="http://schemas.microsoft.com/office/drawing/2014/main" id="{1D3D3ADA-3FDC-4BDF-AFE8-0B2660622780}"/>
              </a:ext>
            </a:extLst>
          </p:cNvPr>
          <p:cNvGraphicFramePr>
            <a:graphicFrameLocks/>
          </p:cNvGraphicFramePr>
          <p:nvPr>
            <p:extLst>
              <p:ext uri="{D42A27DB-BD31-4B8C-83A1-F6EECF244321}">
                <p14:modId xmlns:p14="http://schemas.microsoft.com/office/powerpoint/2010/main" val="628162694"/>
              </p:ext>
            </p:extLst>
          </p:nvPr>
        </p:nvGraphicFramePr>
        <p:xfrm>
          <a:off x="127379" y="1693615"/>
          <a:ext cx="8839200" cy="351473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628650" y="1449"/>
            <a:ext cx="7886700" cy="482977"/>
          </a:xfrm>
        </p:spPr>
        <p:txBody>
          <a:bodyPr/>
          <a:lstStyle/>
          <a:p>
            <a:r>
              <a:rPr lang="de-DE" dirty="0"/>
              <a:t>Leitzinssätze</a:t>
            </a:r>
          </a:p>
        </p:txBody>
      </p:sp>
      <p:sp>
        <p:nvSpPr>
          <p:cNvPr id="3" name="Inhaltsplatzhalter 2"/>
          <p:cNvSpPr>
            <a:spLocks noGrp="1"/>
          </p:cNvSpPr>
          <p:nvPr>
            <p:ph idx="1"/>
          </p:nvPr>
        </p:nvSpPr>
        <p:spPr>
          <a:xfrm>
            <a:off x="494679" y="430727"/>
            <a:ext cx="7886700" cy="1380607"/>
          </a:xfrm>
        </p:spPr>
        <p:txBody>
          <a:bodyPr>
            <a:normAutofit fontScale="92500"/>
          </a:bodyPr>
          <a:lstStyle/>
          <a:p>
            <a:r>
              <a:rPr lang="de-DE" dirty="0"/>
              <a:t>EZB hat drei Leitzinssätze</a:t>
            </a:r>
          </a:p>
          <a:p>
            <a:pPr lvl="1"/>
            <a:r>
              <a:rPr lang="de-DE" dirty="0"/>
              <a:t>Spitzenrefinanzierungssatz: 0,75% p.a. (seit 27.07.2022)</a:t>
            </a:r>
          </a:p>
          <a:p>
            <a:pPr lvl="1"/>
            <a:r>
              <a:rPr lang="de-DE" dirty="0" err="1"/>
              <a:t>Einlagefaziliät</a:t>
            </a:r>
            <a:r>
              <a:rPr lang="de-DE" dirty="0"/>
              <a:t>: 0 % p.a. (seit 27.07.2022)</a:t>
            </a:r>
          </a:p>
          <a:p>
            <a:pPr lvl="1"/>
            <a:r>
              <a:rPr lang="de-DE" dirty="0"/>
              <a:t>Hauptrefinanzierungssatz (der wichtigste): 0,5 % (seit 27.07.2022)</a:t>
            </a:r>
          </a:p>
          <a:p>
            <a:pPr lvl="1"/>
            <a:endParaRPr lang="de-DE" dirty="0"/>
          </a:p>
          <a:p>
            <a:pPr lvl="1"/>
            <a:endParaRPr lang="de-DE" dirty="0"/>
          </a:p>
          <a:p>
            <a:pPr lvl="1"/>
            <a:endParaRPr lang="de-DE" dirty="0"/>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66</a:t>
            </a:fld>
            <a:endParaRPr lang="de-DE"/>
          </a:p>
        </p:txBody>
      </p:sp>
      <p:sp>
        <p:nvSpPr>
          <p:cNvPr id="7" name="Textfeld 6"/>
          <p:cNvSpPr txBox="1"/>
          <p:nvPr/>
        </p:nvSpPr>
        <p:spPr>
          <a:xfrm>
            <a:off x="7328866" y="2463643"/>
            <a:ext cx="1597301" cy="369332"/>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Daten: </a:t>
            </a:r>
            <a:r>
              <a:rPr lang="de-DE" sz="1200" dirty="0">
                <a:latin typeface="Arial" panose="020B0604020202020204" pitchFamily="34" charset="0"/>
                <a:cs typeface="Arial" panose="020B0604020202020204" pitchFamily="34" charset="0"/>
                <a:hlinkClick r:id="rId3"/>
              </a:rPr>
              <a:t>Deutsche Bundesbank</a:t>
            </a:r>
            <a:r>
              <a:rPr lang="de-DE" sz="12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hlinkClick r:id="rId4"/>
              </a:rPr>
              <a:t>Eurostat</a:t>
            </a:r>
            <a:endParaRPr lang="de-DE" sz="1200" dirty="0">
              <a:latin typeface="Arial" panose="020B0604020202020204" pitchFamily="34" charset="0"/>
              <a:cs typeface="Arial" panose="020B0604020202020204" pitchFamily="34" charset="0"/>
            </a:endParaRPr>
          </a:p>
        </p:txBody>
      </p:sp>
      <p:sp>
        <p:nvSpPr>
          <p:cNvPr id="6" name="Geschweifte Klammer rechts 5">
            <a:extLst>
              <a:ext uri="{FF2B5EF4-FFF2-40B4-BE49-F238E27FC236}">
                <a16:creationId xmlns:a16="http://schemas.microsoft.com/office/drawing/2014/main" id="{AB827877-2364-46C0-9546-3DFBEAFDCC33}"/>
              </a:ext>
            </a:extLst>
          </p:cNvPr>
          <p:cNvSpPr/>
          <p:nvPr/>
        </p:nvSpPr>
        <p:spPr>
          <a:xfrm>
            <a:off x="4277313" y="2465534"/>
            <a:ext cx="163774" cy="66191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feld 7">
            <a:extLst>
              <a:ext uri="{FF2B5EF4-FFF2-40B4-BE49-F238E27FC236}">
                <a16:creationId xmlns:a16="http://schemas.microsoft.com/office/drawing/2014/main" id="{223ADE95-3213-4FEB-B8BA-278C01149D75}"/>
              </a:ext>
            </a:extLst>
          </p:cNvPr>
          <p:cNvSpPr txBox="1"/>
          <p:nvPr/>
        </p:nvSpPr>
        <p:spPr>
          <a:xfrm>
            <a:off x="4474354" y="2657992"/>
            <a:ext cx="2297088"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&gt;0: Belastung der GB</a:t>
            </a:r>
          </a:p>
        </p:txBody>
      </p:sp>
      <p:cxnSp>
        <p:nvCxnSpPr>
          <p:cNvPr id="10" name="Gerade Verbindung mit Pfeil 9">
            <a:extLst>
              <a:ext uri="{FF2B5EF4-FFF2-40B4-BE49-F238E27FC236}">
                <a16:creationId xmlns:a16="http://schemas.microsoft.com/office/drawing/2014/main" id="{8345A123-8B22-4E53-AAA3-2507CC85AD31}"/>
              </a:ext>
            </a:extLst>
          </p:cNvPr>
          <p:cNvCxnSpPr>
            <a:cxnSpLocks/>
            <a:stCxn id="12" idx="3"/>
          </p:cNvCxnSpPr>
          <p:nvPr/>
        </p:nvCxnSpPr>
        <p:spPr>
          <a:xfrm flipV="1">
            <a:off x="3282169" y="4184402"/>
            <a:ext cx="3175781" cy="144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4E71DA8F-CE85-4569-A474-175EED49B463}"/>
              </a:ext>
            </a:extLst>
          </p:cNvPr>
          <p:cNvSpPr txBox="1"/>
          <p:nvPr/>
        </p:nvSpPr>
        <p:spPr>
          <a:xfrm>
            <a:off x="430640" y="4060334"/>
            <a:ext cx="2851529"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Wenn &gt;0: Vergütung an GB</a:t>
            </a:r>
          </a:p>
        </p:txBody>
      </p:sp>
    </p:spTree>
    <p:extLst>
      <p:ext uri="{BB962C8B-B14F-4D97-AF65-F5344CB8AC3E}">
        <p14:creationId xmlns:p14="http://schemas.microsoft.com/office/powerpoint/2010/main" val="103839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m 19">
            <a:extLst>
              <a:ext uri="{FF2B5EF4-FFF2-40B4-BE49-F238E27FC236}">
                <a16:creationId xmlns:a16="http://schemas.microsoft.com/office/drawing/2014/main" id="{15E3AA30-DAE6-4315-A2BC-A0E9855CAE30}"/>
              </a:ext>
            </a:extLst>
          </p:cNvPr>
          <p:cNvGraphicFramePr>
            <a:graphicFrameLocks/>
          </p:cNvGraphicFramePr>
          <p:nvPr>
            <p:extLst>
              <p:ext uri="{D42A27DB-BD31-4B8C-83A1-F6EECF244321}">
                <p14:modId xmlns:p14="http://schemas.microsoft.com/office/powerpoint/2010/main" val="1859571824"/>
              </p:ext>
            </p:extLst>
          </p:nvPr>
        </p:nvGraphicFramePr>
        <p:xfrm>
          <a:off x="1" y="1723292"/>
          <a:ext cx="9144000" cy="34466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628650" y="1449"/>
            <a:ext cx="7886700" cy="482977"/>
          </a:xfrm>
        </p:spPr>
        <p:txBody>
          <a:bodyPr/>
          <a:lstStyle/>
          <a:p>
            <a:r>
              <a:rPr lang="de-DE" dirty="0"/>
              <a:t>Warum ändern sich die Leitzinsen</a:t>
            </a:r>
          </a:p>
        </p:txBody>
      </p:sp>
      <p:sp>
        <p:nvSpPr>
          <p:cNvPr id="3" name="Inhaltsplatzhalter 2"/>
          <p:cNvSpPr>
            <a:spLocks noGrp="1"/>
          </p:cNvSpPr>
          <p:nvPr>
            <p:ph idx="1"/>
          </p:nvPr>
        </p:nvSpPr>
        <p:spPr>
          <a:xfrm>
            <a:off x="494679" y="549686"/>
            <a:ext cx="7886700" cy="1380607"/>
          </a:xfrm>
        </p:spPr>
        <p:txBody>
          <a:bodyPr/>
          <a:lstStyle/>
          <a:p>
            <a:pPr lvl="1"/>
            <a:r>
              <a:rPr lang="de-DE" dirty="0"/>
              <a:t>Höhere Inflation (&gt; 2% p.a.) und jegliche Deflation sollen vermieden werden (</a:t>
            </a:r>
            <a:r>
              <a:rPr lang="de-DE" dirty="0">
                <a:hlinkClick r:id="rId3"/>
              </a:rPr>
              <a:t>Kapitel 4.1</a:t>
            </a:r>
            <a:r>
              <a:rPr lang="de-DE" dirty="0"/>
              <a:t> Folie 61 ff)</a:t>
            </a:r>
          </a:p>
          <a:p>
            <a:pPr lvl="1"/>
            <a:r>
              <a:rPr lang="de-DE" dirty="0"/>
              <a:t>Genauer: Inflation zwischen 1,5 und 2 % p.a. angestrebt </a:t>
            </a:r>
          </a:p>
          <a:p>
            <a:pPr lvl="1"/>
            <a:r>
              <a:rPr lang="de-DE" dirty="0"/>
              <a:t>Als Deflationsrisiko gilt schon der Bereich </a:t>
            </a:r>
            <a:r>
              <a:rPr lang="de-DE" dirty="0">
                <a:sym typeface="Symbol" panose="05050102010706020507" pitchFamily="18" charset="2"/>
              </a:rPr>
              <a:t>≤ </a:t>
            </a:r>
            <a:r>
              <a:rPr lang="de-DE" dirty="0"/>
              <a:t>0,75% Inflation</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67</a:t>
            </a:fld>
            <a:endParaRPr lang="de-DE"/>
          </a:p>
        </p:txBody>
      </p:sp>
      <p:sp>
        <p:nvSpPr>
          <p:cNvPr id="7" name="Textfeld 6"/>
          <p:cNvSpPr txBox="1"/>
          <p:nvPr/>
        </p:nvSpPr>
        <p:spPr>
          <a:xfrm>
            <a:off x="7328866" y="2463643"/>
            <a:ext cx="1597301" cy="369332"/>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Daten: </a:t>
            </a:r>
            <a:r>
              <a:rPr lang="de-DE" sz="1200" dirty="0">
                <a:latin typeface="Arial" panose="020B0604020202020204" pitchFamily="34" charset="0"/>
                <a:cs typeface="Arial" panose="020B0604020202020204" pitchFamily="34" charset="0"/>
                <a:hlinkClick r:id="rId4"/>
              </a:rPr>
              <a:t>Deutsche Bundesbank</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hlinkClick r:id="rId5"/>
              </a:rPr>
              <a:t>Eurostat</a:t>
            </a:r>
            <a:endParaRPr lang="de-DE" sz="1200" dirty="0">
              <a:latin typeface="Arial" panose="020B0604020202020204" pitchFamily="34" charset="0"/>
              <a:cs typeface="Arial" panose="020B0604020202020204" pitchFamily="34" charset="0"/>
            </a:endParaRPr>
          </a:p>
        </p:txBody>
      </p:sp>
      <p:grpSp>
        <p:nvGrpSpPr>
          <p:cNvPr id="14" name="Gruppieren 13"/>
          <p:cNvGrpSpPr/>
          <p:nvPr/>
        </p:nvGrpSpPr>
        <p:grpSpPr>
          <a:xfrm>
            <a:off x="298174" y="3362867"/>
            <a:ext cx="8706678" cy="378287"/>
            <a:chOff x="298174" y="3346784"/>
            <a:chExt cx="8706678" cy="378287"/>
          </a:xfrm>
        </p:grpSpPr>
        <p:sp>
          <p:nvSpPr>
            <p:cNvPr id="12" name="Rechteck 11"/>
            <p:cNvSpPr/>
            <p:nvPr/>
          </p:nvSpPr>
          <p:spPr>
            <a:xfrm>
              <a:off x="298174" y="3623783"/>
              <a:ext cx="8706678" cy="101288"/>
            </a:xfrm>
            <a:prstGeom prst="rect">
              <a:avLst/>
            </a:prstGeom>
            <a:solidFill>
              <a:srgbClr val="FF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6115050" y="3346784"/>
              <a:ext cx="1612280" cy="276999"/>
            </a:xfrm>
            <a:prstGeom prst="rect">
              <a:avLst/>
            </a:prstGeom>
            <a:noFill/>
          </p:spPr>
          <p:txBody>
            <a:bodyPr wrap="square" lIns="0" tIns="0" rIns="0" bIns="0" rtlCol="0">
              <a:spAutoFit/>
            </a:bodyPr>
            <a:lstStyle/>
            <a:p>
              <a:r>
                <a:rPr lang="de-DE" sz="1800" dirty="0">
                  <a:solidFill>
                    <a:srgbClr val="FF9999"/>
                  </a:solidFill>
                  <a:latin typeface="Arial" panose="020B0604020202020204" pitchFamily="34" charset="0"/>
                  <a:cs typeface="Arial" panose="020B0604020202020204" pitchFamily="34" charset="0"/>
                </a:rPr>
                <a:t>Wunschinflation</a:t>
              </a:r>
            </a:p>
          </p:txBody>
        </p:sp>
      </p:grpSp>
      <p:grpSp>
        <p:nvGrpSpPr>
          <p:cNvPr id="17" name="Gruppieren 16"/>
          <p:cNvGrpSpPr/>
          <p:nvPr/>
        </p:nvGrpSpPr>
        <p:grpSpPr>
          <a:xfrm>
            <a:off x="298174" y="3956731"/>
            <a:ext cx="8706678" cy="397533"/>
            <a:chOff x="298174" y="3967238"/>
            <a:chExt cx="8706678" cy="397533"/>
          </a:xfrm>
        </p:grpSpPr>
        <p:sp>
          <p:nvSpPr>
            <p:cNvPr id="15" name="Rechteck 14"/>
            <p:cNvSpPr/>
            <p:nvPr/>
          </p:nvSpPr>
          <p:spPr>
            <a:xfrm>
              <a:off x="298174" y="3967238"/>
              <a:ext cx="8706678" cy="393747"/>
            </a:xfrm>
            <a:prstGeom prst="rect">
              <a:avLst/>
            </a:prstGeom>
            <a:solidFill>
              <a:srgbClr val="FF0066">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23555" y="4087772"/>
              <a:ext cx="3960056" cy="276999"/>
            </a:xfrm>
            <a:prstGeom prst="rect">
              <a:avLst/>
            </a:prstGeom>
            <a:noFill/>
          </p:spPr>
          <p:txBody>
            <a:bodyPr wrap="square" lIns="0" tIns="0" rIns="0" bIns="0" rtlCol="0">
              <a:spAutoFit/>
            </a:bodyPr>
            <a:lstStyle/>
            <a:p>
              <a:r>
                <a:rPr lang="de-DE" sz="1800" dirty="0">
                  <a:solidFill>
                    <a:srgbClr val="B381D9"/>
                  </a:solidFill>
                  <a:latin typeface="Arial" panose="020B0604020202020204" pitchFamily="34" charset="0"/>
                  <a:cs typeface="Arial" panose="020B0604020202020204" pitchFamily="34" charset="0"/>
                </a:rPr>
                <a:t>Zone der Deflation/ Deflationsgefahr</a:t>
              </a:r>
            </a:p>
          </p:txBody>
        </p:sp>
      </p:grpSp>
      <p:sp>
        <p:nvSpPr>
          <p:cNvPr id="19" name="Ellipse 18"/>
          <p:cNvSpPr/>
          <p:nvPr/>
        </p:nvSpPr>
        <p:spPr>
          <a:xfrm>
            <a:off x="494679" y="2630669"/>
            <a:ext cx="1259058" cy="1695157"/>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01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 2.46914E-7 L 0.26319 0.01389 " pathEditMode="relative" rAng="0" ptsTypes="AA">
                                      <p:cBhvr>
                                        <p:cTn id="18" dur="2000" fill="hold"/>
                                        <p:tgtEl>
                                          <p:spTgt spid="19"/>
                                        </p:tgtEl>
                                        <p:attrNameLst>
                                          <p:attrName>ppt_x</p:attrName>
                                          <p:attrName>ppt_y</p:attrName>
                                        </p:attrNameLst>
                                      </p:cBhvr>
                                      <p:rCtr x="13160" y="6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449"/>
            <a:ext cx="7886700" cy="482977"/>
          </a:xfrm>
        </p:spPr>
        <p:txBody>
          <a:bodyPr/>
          <a:lstStyle/>
          <a:p>
            <a:r>
              <a:rPr lang="de-DE" dirty="0"/>
              <a:t>Warum ändern sich die Leitzinsen</a:t>
            </a:r>
          </a:p>
        </p:txBody>
      </p:sp>
      <p:sp>
        <p:nvSpPr>
          <p:cNvPr id="3" name="Inhaltsplatzhalter 2"/>
          <p:cNvSpPr>
            <a:spLocks noGrp="1"/>
          </p:cNvSpPr>
          <p:nvPr>
            <p:ph idx="1"/>
          </p:nvPr>
        </p:nvSpPr>
        <p:spPr>
          <a:xfrm>
            <a:off x="494678" y="766689"/>
            <a:ext cx="8185087" cy="1044645"/>
          </a:xfrm>
        </p:spPr>
        <p:txBody>
          <a:bodyPr/>
          <a:lstStyle/>
          <a:p>
            <a:pPr lvl="1"/>
            <a:r>
              <a:rPr lang="de-DE" dirty="0"/>
              <a:t>Die seit 2001 ermittelte Kerninflation erklärt Grund und Wirkung der Leitzinsänderungen besser als der volle HVPI</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68</a:t>
            </a:fld>
            <a:endParaRPr lang="de-DE"/>
          </a:p>
        </p:txBody>
      </p:sp>
      <p:sp>
        <p:nvSpPr>
          <p:cNvPr id="7" name="Textfeld 6"/>
          <p:cNvSpPr txBox="1"/>
          <p:nvPr/>
        </p:nvSpPr>
        <p:spPr>
          <a:xfrm>
            <a:off x="7328866" y="2463643"/>
            <a:ext cx="1597301" cy="369332"/>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Daten: </a:t>
            </a:r>
            <a:r>
              <a:rPr lang="de-DE" sz="1200" dirty="0">
                <a:latin typeface="Arial" panose="020B0604020202020204" pitchFamily="34" charset="0"/>
                <a:cs typeface="Arial" panose="020B0604020202020204" pitchFamily="34" charset="0"/>
                <a:hlinkClick r:id="rId2"/>
              </a:rPr>
              <a:t>Deutsche Bundesbank</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hlinkClick r:id="rId3"/>
              </a:rPr>
              <a:t>Eurostat</a:t>
            </a:r>
            <a:endParaRPr lang="de-DE" sz="1200" dirty="0">
              <a:latin typeface="Arial" panose="020B0604020202020204" pitchFamily="34" charset="0"/>
              <a:cs typeface="Arial" panose="020B0604020202020204" pitchFamily="34" charset="0"/>
            </a:endParaRPr>
          </a:p>
        </p:txBody>
      </p:sp>
      <p:grpSp>
        <p:nvGrpSpPr>
          <p:cNvPr id="14" name="Gruppieren 13"/>
          <p:cNvGrpSpPr/>
          <p:nvPr/>
        </p:nvGrpSpPr>
        <p:grpSpPr>
          <a:xfrm>
            <a:off x="298174" y="3346784"/>
            <a:ext cx="8706678" cy="377077"/>
            <a:chOff x="298174" y="3346784"/>
            <a:chExt cx="8706678" cy="377077"/>
          </a:xfrm>
        </p:grpSpPr>
        <p:sp>
          <p:nvSpPr>
            <p:cNvPr id="12" name="Rechteck 11"/>
            <p:cNvSpPr/>
            <p:nvPr/>
          </p:nvSpPr>
          <p:spPr>
            <a:xfrm>
              <a:off x="298174" y="3578087"/>
              <a:ext cx="8706678" cy="145774"/>
            </a:xfrm>
            <a:prstGeom prst="rect">
              <a:avLst/>
            </a:prstGeom>
            <a:solidFill>
              <a:srgbClr val="FF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6115050" y="3346784"/>
              <a:ext cx="1612280" cy="276999"/>
            </a:xfrm>
            <a:prstGeom prst="rect">
              <a:avLst/>
            </a:prstGeom>
            <a:noFill/>
          </p:spPr>
          <p:txBody>
            <a:bodyPr wrap="square" lIns="0" tIns="0" rIns="0" bIns="0" rtlCol="0">
              <a:spAutoFit/>
            </a:bodyPr>
            <a:lstStyle/>
            <a:p>
              <a:r>
                <a:rPr lang="de-DE" sz="1800" dirty="0">
                  <a:solidFill>
                    <a:srgbClr val="FF9999"/>
                  </a:solidFill>
                  <a:latin typeface="Arial" panose="020B0604020202020204" pitchFamily="34" charset="0"/>
                  <a:cs typeface="Arial" panose="020B0604020202020204" pitchFamily="34" charset="0"/>
                </a:rPr>
                <a:t>Wunschinflation</a:t>
              </a:r>
            </a:p>
          </p:txBody>
        </p:sp>
      </p:grpSp>
      <p:grpSp>
        <p:nvGrpSpPr>
          <p:cNvPr id="17" name="Gruppieren 16"/>
          <p:cNvGrpSpPr/>
          <p:nvPr/>
        </p:nvGrpSpPr>
        <p:grpSpPr>
          <a:xfrm>
            <a:off x="298174" y="3896751"/>
            <a:ext cx="8706678" cy="468020"/>
            <a:chOff x="298174" y="3896751"/>
            <a:chExt cx="8706678" cy="468020"/>
          </a:xfrm>
        </p:grpSpPr>
        <p:sp>
          <p:nvSpPr>
            <p:cNvPr id="15" name="Rechteck 14"/>
            <p:cNvSpPr/>
            <p:nvPr/>
          </p:nvSpPr>
          <p:spPr>
            <a:xfrm>
              <a:off x="298174" y="3896751"/>
              <a:ext cx="8706678" cy="464234"/>
            </a:xfrm>
            <a:prstGeom prst="rect">
              <a:avLst/>
            </a:prstGeom>
            <a:solidFill>
              <a:srgbClr val="FF0066">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65759" y="4087772"/>
              <a:ext cx="2715065" cy="276999"/>
            </a:xfrm>
            <a:prstGeom prst="rect">
              <a:avLst/>
            </a:prstGeom>
            <a:noFill/>
          </p:spPr>
          <p:txBody>
            <a:bodyPr wrap="square" lIns="0" tIns="0" rIns="0" bIns="0" rtlCol="0">
              <a:spAutoFit/>
            </a:bodyPr>
            <a:lstStyle/>
            <a:p>
              <a:r>
                <a:rPr lang="de-DE" sz="1800" dirty="0">
                  <a:solidFill>
                    <a:srgbClr val="B381D9"/>
                  </a:solidFill>
                  <a:latin typeface="Arial" panose="020B0604020202020204" pitchFamily="34" charset="0"/>
                  <a:cs typeface="Arial" panose="020B0604020202020204" pitchFamily="34" charset="0"/>
                </a:rPr>
                <a:t>Zone der Deflationsgefahr</a:t>
              </a:r>
            </a:p>
          </p:txBody>
        </p:sp>
      </p:grpSp>
      <p:sp>
        <p:nvSpPr>
          <p:cNvPr id="6" name="Ellipse 5"/>
          <p:cNvSpPr/>
          <p:nvPr/>
        </p:nvSpPr>
        <p:spPr>
          <a:xfrm>
            <a:off x="2961249" y="2463643"/>
            <a:ext cx="1062111" cy="1749631"/>
          </a:xfrm>
          <a:prstGeom prst="ellipse">
            <a:avLst/>
          </a:prstGeom>
          <a:solidFill>
            <a:srgbClr val="5B9BD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8" name="Diagramm 17">
            <a:extLst>
              <a:ext uri="{FF2B5EF4-FFF2-40B4-BE49-F238E27FC236}">
                <a16:creationId xmlns:a16="http://schemas.microsoft.com/office/drawing/2014/main" id="{15E3AA30-DAE6-4315-A2BC-A0E9855CAE30}"/>
              </a:ext>
            </a:extLst>
          </p:cNvPr>
          <p:cNvGraphicFramePr>
            <a:graphicFrameLocks/>
          </p:cNvGraphicFramePr>
          <p:nvPr>
            <p:extLst>
              <p:ext uri="{D42A27DB-BD31-4B8C-83A1-F6EECF244321}">
                <p14:modId xmlns:p14="http://schemas.microsoft.com/office/powerpoint/2010/main" val="2347587397"/>
              </p:ext>
            </p:extLst>
          </p:nvPr>
        </p:nvGraphicFramePr>
        <p:xfrm>
          <a:off x="-94319" y="1603718"/>
          <a:ext cx="9238319" cy="3590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258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4.07407E-6 L 0.1375 0.02963 " pathEditMode="relative" rAng="0" ptsTypes="AA">
                                      <p:cBhvr>
                                        <p:cTn id="10" dur="2000" fill="hold"/>
                                        <p:tgtEl>
                                          <p:spTgt spid="6"/>
                                        </p:tgtEl>
                                        <p:attrNameLst>
                                          <p:attrName>ppt_x</p:attrName>
                                          <p:attrName>ppt_y</p:attrName>
                                        </p:attrNameLst>
                                      </p:cBhvr>
                                      <p:rCtr x="6875" y="1481"/>
                                    </p:animMotion>
                                  </p:childTnLst>
                                </p:cTn>
                              </p:par>
                            </p:childTnLst>
                          </p:cTn>
                        </p:par>
                        <p:par>
                          <p:cTn id="11" fill="hold">
                            <p:stCondLst>
                              <p:cond delay="2000"/>
                            </p:stCondLst>
                            <p:childTnLst>
                              <p:par>
                                <p:cTn id="12" presetID="21" presetClass="emph" presetSubtype="0" fill="hold" grpId="2" nodeType="afterEffect">
                                  <p:stCondLst>
                                    <p:cond delay="0"/>
                                  </p:stCondLst>
                                  <p:childTnLst>
                                    <p:animClr clrSpc="hsl" dir="cw">
                                      <p:cBhvr override="childStyle">
                                        <p:cTn id="13" dur="500" fill="hold"/>
                                        <p:tgtEl>
                                          <p:spTgt spid="6"/>
                                        </p:tgtEl>
                                        <p:attrNameLst>
                                          <p:attrName>style.color</p:attrName>
                                        </p:attrNameLst>
                                      </p:cBhvr>
                                      <p:by>
                                        <p:hsl h="7200000" s="0" l="0"/>
                                      </p:by>
                                    </p:animClr>
                                    <p:animClr clrSpc="hsl" dir="cw">
                                      <p:cBhvr>
                                        <p:cTn id="14" dur="500" fill="hold"/>
                                        <p:tgtEl>
                                          <p:spTgt spid="6"/>
                                        </p:tgtEl>
                                        <p:attrNameLst>
                                          <p:attrName>fillcolor</p:attrName>
                                        </p:attrNameLst>
                                      </p:cBhvr>
                                      <p:by>
                                        <p:hsl h="7200000" s="0" l="0"/>
                                      </p:by>
                                    </p:animClr>
                                    <p:animClr clrSpc="hsl" dir="cw">
                                      <p:cBhvr>
                                        <p:cTn id="15" dur="500" fill="hold"/>
                                        <p:tgtEl>
                                          <p:spTgt spid="6"/>
                                        </p:tgtEl>
                                        <p:attrNameLst>
                                          <p:attrName>stroke.color</p:attrName>
                                        </p:attrNameLst>
                                      </p:cBhvr>
                                      <p:by>
                                        <p:hsl h="7200000" s="0" l="0"/>
                                      </p:by>
                                    </p:animClr>
                                    <p:set>
                                      <p:cBhvr>
                                        <p:cTn id="16"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Leitzinsen und die Wirtschaft</a:t>
            </a:r>
          </a:p>
        </p:txBody>
      </p:sp>
      <p:sp>
        <p:nvSpPr>
          <p:cNvPr id="7" name="Textplatzhalter 6"/>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69</a:t>
            </a:fld>
            <a:endParaRPr lang="de-DE"/>
          </a:p>
        </p:txBody>
      </p:sp>
    </p:spTree>
    <p:extLst>
      <p:ext uri="{BB962C8B-B14F-4D97-AF65-F5344CB8AC3E}">
        <p14:creationId xmlns:p14="http://schemas.microsoft.com/office/powerpoint/2010/main" val="137566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de-DE" altLang="de-DE" dirty="0"/>
              <a:t>Passiva gegen Pfand</a:t>
            </a:r>
          </a:p>
        </p:txBody>
      </p:sp>
      <p:sp>
        <p:nvSpPr>
          <p:cNvPr id="3" name="Inhaltsplatzhalter 2"/>
          <p:cNvSpPr>
            <a:spLocks noGrp="1"/>
          </p:cNvSpPr>
          <p:nvPr>
            <p:ph idx="1"/>
          </p:nvPr>
        </p:nvSpPr>
        <p:spPr/>
        <p:txBody>
          <a:bodyPr rtlCol="0">
            <a:normAutofit fontScale="92500"/>
          </a:bodyPr>
          <a:lstStyle/>
          <a:p>
            <a:pPr>
              <a:lnSpc>
                <a:spcPct val="100000"/>
              </a:lnSpc>
              <a:defRPr/>
            </a:pPr>
            <a:r>
              <a:rPr lang="de-DE" sz="2000" dirty="0">
                <a:latin typeface="Arial" pitchFamily="34" charset="0"/>
                <a:cs typeface="Arial" pitchFamily="34" charset="0"/>
              </a:rPr>
              <a:t>SV von erstklassigen Ausgebern (U, St) stellen eine gute Sicherheit für Kredite dar, da sie bei Zahlungsverzug sofort an der Börse verkauft werden können und damit Kredit und Zins bezahlt sind.</a:t>
            </a:r>
          </a:p>
          <a:p>
            <a:pPr>
              <a:lnSpc>
                <a:spcPct val="100000"/>
              </a:lnSpc>
              <a:defRPr/>
            </a:pPr>
            <a:r>
              <a:rPr lang="de-DE" sz="2000" dirty="0">
                <a:latin typeface="Arial" pitchFamily="34" charset="0"/>
                <a:cs typeface="Arial" pitchFamily="34" charset="0"/>
              </a:rPr>
              <a:t>Geliehen bekommt der Sicherheitengeber (hier die GB) 80-90% des aktuellen Börsenwertes der Anleihen</a:t>
            </a:r>
          </a:p>
          <a:p>
            <a:pPr>
              <a:lnSpc>
                <a:spcPct val="100000"/>
              </a:lnSpc>
              <a:defRPr/>
            </a:pPr>
            <a:r>
              <a:rPr lang="de-DE" sz="2000" dirty="0">
                <a:latin typeface="Arial" pitchFamily="34" charset="0"/>
                <a:cs typeface="Arial" pitchFamily="34" charset="0"/>
              </a:rPr>
              <a:t>Kurswert unterliegt Schwankungen (Anstieg Marktzins </a:t>
            </a:r>
            <a:r>
              <a:rPr lang="de-DE" sz="2000" dirty="0">
                <a:latin typeface="Arial" pitchFamily="34" charset="0"/>
                <a:cs typeface="Arial" pitchFamily="34" charset="0"/>
                <a:sym typeface="Symbol" panose="05050102010706020507" pitchFamily="18" charset="2"/>
              </a:rPr>
              <a:t> sinkender Kurswert)</a:t>
            </a:r>
            <a:endParaRPr lang="de-DE" sz="2000" dirty="0">
              <a:latin typeface="Arial" pitchFamily="34" charset="0"/>
              <a:cs typeface="Arial" pitchFamily="34" charset="0"/>
            </a:endParaRPr>
          </a:p>
          <a:p>
            <a:pPr>
              <a:lnSpc>
                <a:spcPct val="100000"/>
              </a:lnSpc>
              <a:defRPr/>
            </a:pPr>
            <a:r>
              <a:rPr lang="de-DE" sz="2000" dirty="0">
                <a:latin typeface="Arial" pitchFamily="34" charset="0"/>
                <a:cs typeface="Arial" pitchFamily="34" charset="0"/>
              </a:rPr>
              <a:t>Sinkt der Börsenwert einer Anleihe, so sinkt auch das damit besicherbare Kreditvolumen, das die GB von anderen GB und der ZB bekommen kann.</a:t>
            </a:r>
          </a:p>
        </p:txBody>
      </p:sp>
      <p:sp>
        <p:nvSpPr>
          <p:cNvPr id="4" name="Foliennummernplatzhalter 3"/>
          <p:cNvSpPr>
            <a:spLocks noGrp="1"/>
          </p:cNvSpPr>
          <p:nvPr>
            <p:ph type="sldNum" sz="quarter" idx="4294967295"/>
          </p:nvPr>
        </p:nvSpPr>
        <p:spPr>
          <a:xfrm>
            <a:off x="6057900" y="4767263"/>
            <a:ext cx="1600200" cy="273844"/>
          </a:xfrm>
          <a:prstGeom prst="rect">
            <a:avLst/>
          </a:prstGeom>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58C50B-F5E4-4B09-9FD4-4A7C09B0631F}" type="slidenum">
              <a:rPr lang="de-DE" altLang="de-DE">
                <a:solidFill>
                  <a:srgbClr val="898989"/>
                </a:solidFill>
                <a:latin typeface="Calibri" panose="020F0502020204030204" pitchFamily="34" charset="0"/>
              </a:rPr>
              <a:pPr eaLnBrk="1" hangingPunct="1"/>
              <a:t>7</a:t>
            </a:fld>
            <a:endParaRPr lang="de-DE" altLang="de-DE">
              <a:solidFill>
                <a:srgbClr val="898989"/>
              </a:solidFill>
              <a:latin typeface="Calibri" panose="020F0502020204030204" pitchFamily="34" charset="0"/>
            </a:endParaRPr>
          </a:p>
        </p:txBody>
      </p:sp>
      <p:sp>
        <p:nvSpPr>
          <p:cNvPr id="5" name="Fußzeilenplatzhalter 4"/>
          <p:cNvSpPr>
            <a:spLocks noGrp="1"/>
          </p:cNvSpPr>
          <p:nvPr>
            <p:ph type="ftr" sz="quarter" idx="11"/>
          </p:nvPr>
        </p:nvSpPr>
        <p:spPr/>
        <p:txBody>
          <a:bodyPr/>
          <a:lstStyle/>
          <a:p>
            <a:pPr>
              <a:defRPr/>
            </a:pPr>
            <a:r>
              <a:rPr lang="de-DE"/>
              <a:t>© Anselm Dohle-Beltinger 2011 </a:t>
            </a:r>
          </a:p>
        </p:txBody>
      </p:sp>
      <p:sp>
        <p:nvSpPr>
          <p:cNvPr id="2" name="Textfeld 1">
            <a:extLst>
              <a:ext uri="{FF2B5EF4-FFF2-40B4-BE49-F238E27FC236}">
                <a16:creationId xmlns:a16="http://schemas.microsoft.com/office/drawing/2014/main" id="{7444E616-B37D-4C01-BAAF-605E52240374}"/>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82324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Wirkungsidee</a:t>
            </a:r>
          </a:p>
        </p:txBody>
      </p:sp>
      <p:sp>
        <p:nvSpPr>
          <p:cNvPr id="6" name="Textplatzhalter 5"/>
          <p:cNvSpPr>
            <a:spLocks noGrp="1"/>
          </p:cNvSpPr>
          <p:nvPr>
            <p:ph type="body" idx="1"/>
          </p:nvPr>
        </p:nvSpPr>
        <p:spPr>
          <a:xfrm>
            <a:off x="629842" y="1690760"/>
            <a:ext cx="3868340" cy="617934"/>
          </a:xfrm>
        </p:spPr>
        <p:txBody>
          <a:bodyPr/>
          <a:lstStyle/>
          <a:p>
            <a:r>
              <a:rPr lang="de-DE" dirty="0"/>
              <a:t>Leitzinssenkung</a:t>
            </a:r>
          </a:p>
        </p:txBody>
      </p:sp>
      <p:sp>
        <p:nvSpPr>
          <p:cNvPr id="3" name="Inhaltsplatzhalter 2"/>
          <p:cNvSpPr>
            <a:spLocks noGrp="1"/>
          </p:cNvSpPr>
          <p:nvPr>
            <p:ph sz="half" idx="2"/>
          </p:nvPr>
        </p:nvSpPr>
        <p:spPr>
          <a:xfrm>
            <a:off x="629842" y="2433711"/>
            <a:ext cx="3868340" cy="2461846"/>
          </a:xfrm>
        </p:spPr>
        <p:txBody>
          <a:bodyPr>
            <a:normAutofit/>
          </a:bodyPr>
          <a:lstStyle/>
          <a:p>
            <a:r>
              <a:rPr lang="de-DE" dirty="0"/>
              <a:t>Kredite billiger </a:t>
            </a:r>
          </a:p>
          <a:p>
            <a:pPr lvl="1">
              <a:buFont typeface="Symbol" panose="05050102010706020507" pitchFamily="18" charset="2"/>
              <a:buChar char="Þ"/>
            </a:pPr>
            <a:r>
              <a:rPr lang="de-DE" dirty="0"/>
              <a:t>Mehr kreditfinanzierte Güternachfrage [Investitionen (I) und Konsum (C)]</a:t>
            </a:r>
          </a:p>
          <a:p>
            <a:r>
              <a:rPr lang="de-DE" dirty="0"/>
              <a:t>Sparzinsen niedriger</a:t>
            </a:r>
          </a:p>
          <a:p>
            <a:pPr lvl="1">
              <a:buFont typeface="Symbol" panose="05050102010706020507" pitchFamily="18" charset="2"/>
              <a:buChar char="Þ"/>
            </a:pPr>
            <a:r>
              <a:rPr lang="de-DE" dirty="0"/>
              <a:t>Statt Sparen (S) mehr C</a:t>
            </a:r>
          </a:p>
          <a:p>
            <a:r>
              <a:rPr lang="de-DE" dirty="0"/>
              <a:t>Höhere Nachfrage nach C+I erlaubt </a:t>
            </a:r>
            <a:r>
              <a:rPr lang="de-DE" b="1" dirty="0"/>
              <a:t>Erhöhung der Güterpreise</a:t>
            </a:r>
          </a:p>
          <a:p>
            <a:endParaRPr lang="de-DE" dirty="0"/>
          </a:p>
        </p:txBody>
      </p:sp>
      <p:sp>
        <p:nvSpPr>
          <p:cNvPr id="7" name="Textplatzhalter 6"/>
          <p:cNvSpPr>
            <a:spLocks noGrp="1"/>
          </p:cNvSpPr>
          <p:nvPr>
            <p:ph type="body" sz="quarter" idx="3"/>
          </p:nvPr>
        </p:nvSpPr>
        <p:spPr>
          <a:xfrm>
            <a:off x="4629151" y="1690760"/>
            <a:ext cx="3887391" cy="617934"/>
          </a:xfrm>
        </p:spPr>
        <p:txBody>
          <a:bodyPr/>
          <a:lstStyle/>
          <a:p>
            <a:r>
              <a:rPr lang="de-DE" dirty="0"/>
              <a:t>Leitzinserhöhung</a:t>
            </a:r>
          </a:p>
        </p:txBody>
      </p:sp>
      <p:sp>
        <p:nvSpPr>
          <p:cNvPr id="8" name="Inhaltsplatzhalter 7"/>
          <p:cNvSpPr>
            <a:spLocks noGrp="1"/>
          </p:cNvSpPr>
          <p:nvPr>
            <p:ph sz="quarter" idx="4"/>
          </p:nvPr>
        </p:nvSpPr>
        <p:spPr>
          <a:xfrm>
            <a:off x="4629151" y="2433711"/>
            <a:ext cx="3887391" cy="2208536"/>
          </a:xfrm>
        </p:spPr>
        <p:txBody>
          <a:bodyPr/>
          <a:lstStyle/>
          <a:p>
            <a:r>
              <a:rPr lang="de-DE" dirty="0"/>
              <a:t>Kredite teurer</a:t>
            </a:r>
          </a:p>
          <a:p>
            <a:pPr lvl="1">
              <a:buFont typeface="Symbol" panose="05050102010706020507" pitchFamily="18" charset="2"/>
              <a:buChar char="Þ"/>
            </a:pPr>
            <a:r>
              <a:rPr lang="de-DE" dirty="0"/>
              <a:t>Kreditnachfrage für I+C geht zurück</a:t>
            </a:r>
          </a:p>
          <a:p>
            <a:r>
              <a:rPr lang="de-DE" dirty="0"/>
              <a:t>Sparzinsen höher</a:t>
            </a:r>
          </a:p>
          <a:p>
            <a:pPr lvl="1">
              <a:buFont typeface="Symbol" panose="05050102010706020507" pitchFamily="18" charset="2"/>
              <a:buChar char="Þ"/>
            </a:pPr>
            <a:r>
              <a:rPr lang="de-DE" dirty="0"/>
              <a:t>Statt C mehr S</a:t>
            </a:r>
          </a:p>
          <a:p>
            <a:r>
              <a:rPr lang="de-DE" dirty="0"/>
              <a:t>Sinkende Nachfrage nach C+I erfordert </a:t>
            </a:r>
            <a:r>
              <a:rPr lang="de-DE" b="1" dirty="0"/>
              <a:t>Beibehaltung oder Senkung der Güterpreise</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70</a:t>
            </a:fld>
            <a:endParaRPr lang="de-DE"/>
          </a:p>
        </p:txBody>
      </p:sp>
      <p:sp>
        <p:nvSpPr>
          <p:cNvPr id="9" name="Textfeld 8"/>
          <p:cNvSpPr txBox="1"/>
          <p:nvPr/>
        </p:nvSpPr>
        <p:spPr>
          <a:xfrm>
            <a:off x="655467" y="1053528"/>
            <a:ext cx="7833066" cy="553998"/>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Änderung der Leitzinsen durch ZB verändert Refinanzierungskosten der GB und damit Kreditzinsen und Anlagezinsen für deren Kunden</a:t>
            </a:r>
          </a:p>
        </p:txBody>
      </p:sp>
    </p:spTree>
    <p:extLst>
      <p:ext uri="{BB962C8B-B14F-4D97-AF65-F5344CB8AC3E}">
        <p14:creationId xmlns:p14="http://schemas.microsoft.com/office/powerpoint/2010/main" val="33062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Was also wann?</a:t>
            </a:r>
          </a:p>
        </p:txBody>
      </p:sp>
      <p:sp>
        <p:nvSpPr>
          <p:cNvPr id="10" name="Inhaltsplatzhalter 9"/>
          <p:cNvSpPr>
            <a:spLocks noGrp="1"/>
          </p:cNvSpPr>
          <p:nvPr>
            <p:ph sz="half" idx="1"/>
          </p:nvPr>
        </p:nvSpPr>
        <p:spPr>
          <a:xfrm>
            <a:off x="628650" y="1287190"/>
            <a:ext cx="3886200" cy="3480074"/>
          </a:xfrm>
        </p:spPr>
        <p:txBody>
          <a:bodyPr>
            <a:normAutofit/>
          </a:bodyPr>
          <a:lstStyle/>
          <a:p>
            <a:r>
              <a:rPr lang="de-DE" dirty="0">
                <a:solidFill>
                  <a:srgbClr val="FF0000"/>
                </a:solidFill>
              </a:rPr>
              <a:t>Leitzinssenkung</a:t>
            </a:r>
            <a:r>
              <a:rPr lang="de-DE" dirty="0"/>
              <a:t> durch ZB erfolgt </a:t>
            </a:r>
            <a:r>
              <a:rPr lang="de-DE" dirty="0">
                <a:solidFill>
                  <a:srgbClr val="FF0000"/>
                </a:solidFill>
              </a:rPr>
              <a:t>bei</a:t>
            </a:r>
            <a:r>
              <a:rPr lang="de-DE" dirty="0"/>
              <a:t> erwarteter </a:t>
            </a:r>
            <a:r>
              <a:rPr lang="de-DE" dirty="0">
                <a:solidFill>
                  <a:srgbClr val="FF0000"/>
                </a:solidFill>
              </a:rPr>
              <a:t>Deflationstendenz</a:t>
            </a:r>
          </a:p>
          <a:p>
            <a:r>
              <a:rPr lang="de-DE" dirty="0"/>
              <a:t>Problem der GB ceteris paribus: zu viele Kreditwünsche, zu wenig Kundeneinlagen</a:t>
            </a:r>
          </a:p>
          <a:p>
            <a:pPr marL="358775" indent="-358775">
              <a:buNone/>
            </a:pPr>
            <a:r>
              <a:rPr lang="de-DE" dirty="0">
                <a:solidFill>
                  <a:srgbClr val="FF0000"/>
                </a:solidFill>
                <a:sym typeface="Symbol" panose="05050102010706020507" pitchFamily="18" charset="2"/>
              </a:rPr>
              <a:t> ZB erhöht Geldverleih an GB</a:t>
            </a:r>
            <a:endParaRPr lang="de-DE" dirty="0">
              <a:solidFill>
                <a:srgbClr val="FF0000"/>
              </a:solidFill>
            </a:endParaRPr>
          </a:p>
        </p:txBody>
      </p:sp>
      <p:sp>
        <p:nvSpPr>
          <p:cNvPr id="11" name="Inhaltsplatzhalter 10"/>
          <p:cNvSpPr>
            <a:spLocks noGrp="1"/>
          </p:cNvSpPr>
          <p:nvPr>
            <p:ph sz="half" idx="2"/>
          </p:nvPr>
        </p:nvSpPr>
        <p:spPr>
          <a:xfrm>
            <a:off x="4629150" y="1280160"/>
            <a:ext cx="3886200" cy="3650566"/>
          </a:xfrm>
        </p:spPr>
        <p:txBody>
          <a:bodyPr>
            <a:normAutofit/>
          </a:bodyPr>
          <a:lstStyle/>
          <a:p>
            <a:r>
              <a:rPr lang="de-DE" dirty="0">
                <a:solidFill>
                  <a:srgbClr val="FF0000"/>
                </a:solidFill>
              </a:rPr>
              <a:t>Leitzinsanhebung</a:t>
            </a:r>
            <a:r>
              <a:rPr lang="de-DE" dirty="0"/>
              <a:t> durch ZB erfolgt </a:t>
            </a:r>
            <a:r>
              <a:rPr lang="de-DE" dirty="0">
                <a:solidFill>
                  <a:srgbClr val="FF0000"/>
                </a:solidFill>
              </a:rPr>
              <a:t>bei</a:t>
            </a:r>
            <a:r>
              <a:rPr lang="de-DE" dirty="0"/>
              <a:t> Erwartung nachhaltiger </a:t>
            </a:r>
            <a:r>
              <a:rPr lang="de-DE" dirty="0">
                <a:solidFill>
                  <a:srgbClr val="FF0000"/>
                </a:solidFill>
              </a:rPr>
              <a:t>Inflation</a:t>
            </a:r>
          </a:p>
          <a:p>
            <a:r>
              <a:rPr lang="de-DE" dirty="0"/>
              <a:t>Problem der GB ceteris paribus: zu wenig Kreditwünsche, zu viele Kundeneinlagen</a:t>
            </a:r>
          </a:p>
          <a:p>
            <a:pPr marL="358775" indent="-358775">
              <a:buNone/>
            </a:pPr>
            <a:r>
              <a:rPr lang="de-DE" dirty="0">
                <a:sym typeface="Symbol" panose="05050102010706020507" pitchFamily="18" charset="2"/>
              </a:rPr>
              <a:t> </a:t>
            </a:r>
            <a:r>
              <a:rPr lang="de-DE" dirty="0">
                <a:solidFill>
                  <a:srgbClr val="FF0000"/>
                </a:solidFill>
                <a:sym typeface="Symbol" panose="05050102010706020507" pitchFamily="18" charset="2"/>
              </a:rPr>
              <a:t>ZB senkt Geldverleih an GB</a:t>
            </a:r>
            <a:endParaRPr lang="de-DE" dirty="0">
              <a:solidFill>
                <a:srgbClr val="FF0000"/>
              </a:solidFill>
            </a:endParaRPr>
          </a:p>
        </p:txBody>
      </p:sp>
      <p:sp>
        <p:nvSpPr>
          <p:cNvPr id="7" name="Fußzeilenplatzhalter 6"/>
          <p:cNvSpPr>
            <a:spLocks noGrp="1"/>
          </p:cNvSpPr>
          <p:nvPr>
            <p:ph type="ftr" sz="quarter" idx="10"/>
          </p:nvPr>
        </p:nvSpPr>
        <p:spPr/>
        <p:txBody>
          <a:bodyPr/>
          <a:lstStyle/>
          <a:p>
            <a:r>
              <a:rPr lang="de-DE"/>
              <a:t>© Anselm Dohle-Beltinger 2020</a:t>
            </a:r>
          </a:p>
        </p:txBody>
      </p:sp>
      <p:sp>
        <p:nvSpPr>
          <p:cNvPr id="8" name="Foliennummernplatzhalter 7"/>
          <p:cNvSpPr>
            <a:spLocks noGrp="1"/>
          </p:cNvSpPr>
          <p:nvPr>
            <p:ph type="sldNum" sz="quarter" idx="11"/>
          </p:nvPr>
        </p:nvSpPr>
        <p:spPr/>
        <p:txBody>
          <a:bodyPr/>
          <a:lstStyle/>
          <a:p>
            <a:fld id="{776BAF4D-FE96-443E-837B-4E3013AE95A4}" type="slidenum">
              <a:rPr lang="de-DE" smtClean="0"/>
              <a:t>71</a:t>
            </a:fld>
            <a:endParaRPr lang="de-DE"/>
          </a:p>
        </p:txBody>
      </p:sp>
    </p:spTree>
    <p:extLst>
      <p:ext uri="{BB962C8B-B14F-4D97-AF65-F5344CB8AC3E}">
        <p14:creationId xmlns:p14="http://schemas.microsoft.com/office/powerpoint/2010/main" val="428802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Leitzinsen und Bankenkonditionen</a:t>
            </a:r>
          </a:p>
        </p:txBody>
      </p:sp>
      <p:sp>
        <p:nvSpPr>
          <p:cNvPr id="6" name="Textplatzhalter 5"/>
          <p:cNvSpPr>
            <a:spLocks noGrp="1"/>
          </p:cNvSpPr>
          <p:nvPr>
            <p:ph type="body" idx="1"/>
          </p:nvPr>
        </p:nvSpPr>
        <p:spPr/>
        <p:txBody>
          <a:bodyPr/>
          <a:lstStyle/>
          <a:p>
            <a:endParaRPr lang="de-DE"/>
          </a:p>
        </p:txBody>
      </p:sp>
      <p:sp>
        <p:nvSpPr>
          <p:cNvPr id="3" name="Fußzeilenplatzhalter 2"/>
          <p:cNvSpPr>
            <a:spLocks noGrp="1"/>
          </p:cNvSpPr>
          <p:nvPr>
            <p:ph type="ftr" sz="quarter" idx="10"/>
          </p:nvPr>
        </p:nvSpPr>
        <p:spPr/>
        <p:txBody>
          <a:bodyPr/>
          <a:lstStyle/>
          <a:p>
            <a:r>
              <a:rPr lang="de-DE"/>
              <a:t>© Anselm Dohle-Beltinger 2020</a:t>
            </a:r>
          </a:p>
        </p:txBody>
      </p:sp>
      <p:sp>
        <p:nvSpPr>
          <p:cNvPr id="4" name="Foliennummernplatzhalter 3"/>
          <p:cNvSpPr>
            <a:spLocks noGrp="1"/>
          </p:cNvSpPr>
          <p:nvPr>
            <p:ph type="sldNum" sz="quarter" idx="11"/>
          </p:nvPr>
        </p:nvSpPr>
        <p:spPr/>
        <p:txBody>
          <a:bodyPr/>
          <a:lstStyle/>
          <a:p>
            <a:fld id="{776BAF4D-FE96-443E-837B-4E3013AE95A4}" type="slidenum">
              <a:rPr lang="de-DE" smtClean="0"/>
              <a:t>72</a:t>
            </a:fld>
            <a:endParaRPr lang="de-DE"/>
          </a:p>
        </p:txBody>
      </p:sp>
    </p:spTree>
    <p:extLst>
      <p:ext uri="{BB962C8B-B14F-4D97-AF65-F5344CB8AC3E}">
        <p14:creationId xmlns:p14="http://schemas.microsoft.com/office/powerpoint/2010/main" val="42661622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Substitutionseffekte und Marktanpassung</a:t>
            </a:r>
          </a:p>
        </p:txBody>
      </p:sp>
      <p:sp>
        <p:nvSpPr>
          <p:cNvPr id="3" name="Inhaltsplatzhalter 2"/>
          <p:cNvSpPr>
            <a:spLocks noGrp="1"/>
          </p:cNvSpPr>
          <p:nvPr>
            <p:ph idx="1"/>
          </p:nvPr>
        </p:nvSpPr>
        <p:spPr>
          <a:xfrm>
            <a:off x="628650" y="1369218"/>
            <a:ext cx="7886700" cy="3671890"/>
          </a:xfrm>
        </p:spPr>
        <p:txBody>
          <a:bodyPr>
            <a:normAutofit fontScale="85000" lnSpcReduction="10000"/>
          </a:bodyPr>
          <a:lstStyle/>
          <a:p>
            <a:r>
              <a:rPr lang="de-DE" dirty="0">
                <a:solidFill>
                  <a:srgbClr val="FF0000"/>
                </a:solidFill>
              </a:rPr>
              <a:t>Leitzins</a:t>
            </a:r>
            <a:r>
              <a:rPr lang="de-DE" dirty="0"/>
              <a:t> = Zinssatz der ZB für Kredite an GB oder Guthaben der GB bei ZB</a:t>
            </a:r>
            <a:br>
              <a:rPr lang="de-DE" dirty="0"/>
            </a:br>
            <a:r>
              <a:rPr lang="de-DE" sz="2000" dirty="0"/>
              <a:t>bei EZB zusätzlich zwei weitere Leitzinssätze </a:t>
            </a:r>
            <a:br>
              <a:rPr lang="de-DE" sz="2000" dirty="0"/>
            </a:br>
            <a:r>
              <a:rPr lang="de-DE" sz="2000" dirty="0"/>
              <a:t>für Kredit/Anlage über Nacht</a:t>
            </a:r>
            <a:endParaRPr lang="de-DE" dirty="0"/>
          </a:p>
          <a:p>
            <a:r>
              <a:rPr lang="de-DE" dirty="0"/>
              <a:t>Leitzins hat keine Bindungswirkung für das Kundengeschäft der GB</a:t>
            </a:r>
          </a:p>
          <a:p>
            <a:r>
              <a:rPr lang="de-DE" dirty="0"/>
              <a:t>Der Finanzmarkt folgt trotzdem meistens einer Richtungsvorgabe der Zentralbank (in unterschiedlicher Stärke) für die Zinsen:</a:t>
            </a:r>
          </a:p>
          <a:p>
            <a:pPr lvl="1"/>
            <a:r>
              <a:rPr lang="de-DE" dirty="0"/>
              <a:t>Bei Leitzinsanhebung treiben Geldanleger die Zinsen der GB nach oben</a:t>
            </a:r>
          </a:p>
          <a:p>
            <a:pPr lvl="1"/>
            <a:r>
              <a:rPr lang="de-DE" dirty="0"/>
              <a:t>Bei Leitzinssenkung drücken Kreditkunden die Zinsen der GB nach unten</a:t>
            </a:r>
          </a:p>
          <a:p>
            <a:pPr lvl="1"/>
            <a:r>
              <a:rPr lang="de-DE" dirty="0"/>
              <a:t>Damit Refinanzierungskosten und Ertrag zusammen passen, werden von den GB beide Marktseiten angepasst (Zinsspanne etwa konstant)</a:t>
            </a:r>
          </a:p>
        </p:txBody>
      </p:sp>
      <p:sp>
        <p:nvSpPr>
          <p:cNvPr id="4" name="Fußzeilenplatzhalter 3"/>
          <p:cNvSpPr>
            <a:spLocks noGrp="1"/>
          </p:cNvSpPr>
          <p:nvPr>
            <p:ph type="ftr" sz="quarter" idx="10"/>
          </p:nvPr>
        </p:nvSpPr>
        <p:spPr/>
        <p:txBody>
          <a:bodyPr/>
          <a:lstStyle/>
          <a:p>
            <a:r>
              <a:rPr lang="de-DE" dirty="0"/>
              <a:t>© Anselm Dohle-Beltinger 2020</a:t>
            </a:r>
          </a:p>
        </p:txBody>
      </p:sp>
      <p:sp>
        <p:nvSpPr>
          <p:cNvPr id="5" name="Foliennummernplatzhalter 4"/>
          <p:cNvSpPr>
            <a:spLocks noGrp="1"/>
          </p:cNvSpPr>
          <p:nvPr>
            <p:ph type="sldNum" sz="quarter" idx="11"/>
          </p:nvPr>
        </p:nvSpPr>
        <p:spPr/>
        <p:txBody>
          <a:bodyPr/>
          <a:lstStyle/>
          <a:p>
            <a:fld id="{D28C13E2-F1C8-4CF9-9B8B-13AAE7B15650}" type="slidenum">
              <a:rPr lang="de-DE" smtClean="0"/>
              <a:t>73</a:t>
            </a:fld>
            <a:endParaRPr lang="de-DE" dirty="0"/>
          </a:p>
        </p:txBody>
      </p:sp>
    </p:spTree>
    <p:extLst>
      <p:ext uri="{BB962C8B-B14F-4D97-AF65-F5344CB8AC3E}">
        <p14:creationId xmlns:p14="http://schemas.microsoft.com/office/powerpoint/2010/main" val="2608483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74</a:t>
            </a:fld>
            <a:endParaRPr lang="de-DE"/>
          </a:p>
        </p:txBody>
      </p:sp>
      <p:graphicFrame>
        <p:nvGraphicFramePr>
          <p:cNvPr id="6" name="Inhaltsplatzhalter 5"/>
          <p:cNvGraphicFramePr>
            <a:graphicFrameLocks noGrp="1"/>
          </p:cNvGraphicFramePr>
          <p:nvPr>
            <p:ph idx="1"/>
            <p:extLst/>
          </p:nvPr>
        </p:nvGraphicFramePr>
        <p:xfrm>
          <a:off x="311426" y="273846"/>
          <a:ext cx="8521148" cy="4767261"/>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Gerader Verbinder 7"/>
          <p:cNvCxnSpPr/>
          <p:nvPr/>
        </p:nvCxnSpPr>
        <p:spPr>
          <a:xfrm>
            <a:off x="522634" y="4002156"/>
            <a:ext cx="817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6225832" y="1294236"/>
            <a:ext cx="2735287" cy="1477328"/>
          </a:xfrm>
          <a:prstGeom prst="rect">
            <a:avLst/>
          </a:prstGeom>
          <a:solidFill>
            <a:schemeClr val="bg1"/>
          </a:solidFill>
        </p:spPr>
        <p:txBody>
          <a:bodyPr wrap="square" lIns="0" tIns="0" rIns="0" bIns="0" rtlCol="0">
            <a:spAutoFit/>
          </a:bodyPr>
          <a:lstStyle/>
          <a:p>
            <a:r>
              <a:rPr lang="de-DE" sz="1600" dirty="0">
                <a:latin typeface="Arial" panose="020B0604020202020204" pitchFamily="34" charset="0"/>
                <a:cs typeface="Arial" panose="020B0604020202020204" pitchFamily="34" charset="0"/>
              </a:rPr>
              <a:t>Die Kurven zeigen, dass sich Zinsen in unterschiedlichen Laufzeitbereichen grundsätzlich in die gleiche Richtung bewegen, aber in unterschiedlicher Stärke</a:t>
            </a:r>
          </a:p>
        </p:txBody>
      </p:sp>
      <p:sp>
        <p:nvSpPr>
          <p:cNvPr id="9" name="Textfeld 8"/>
          <p:cNvSpPr txBox="1"/>
          <p:nvPr/>
        </p:nvSpPr>
        <p:spPr>
          <a:xfrm>
            <a:off x="8544846" y="4904186"/>
            <a:ext cx="222198" cy="153888"/>
          </a:xfrm>
          <a:prstGeom prst="rect">
            <a:avLst/>
          </a:prstGeom>
          <a:noFill/>
        </p:spPr>
        <p:txBody>
          <a:bodyPr wrap="square" lIns="0" tIns="0" rIns="0" bIns="0" rtlCol="0">
            <a:spAutoFit/>
          </a:bodyPr>
          <a:lstStyle/>
          <a:p>
            <a:fld id="{4CB8487E-B475-4392-98BB-E38AC0058C4A}" type="slidenum">
              <a:rPr lang="de-DE" sz="1000" smtClean="0">
                <a:solidFill>
                  <a:schemeClr val="bg1">
                    <a:lumMod val="65000"/>
                  </a:schemeClr>
                </a:solidFill>
                <a:latin typeface="Arial" panose="020B0604020202020204" pitchFamily="34" charset="0"/>
                <a:cs typeface="Arial" panose="020B0604020202020204" pitchFamily="34" charset="0"/>
              </a:rPr>
              <a:t>74</a:t>
            </a:fld>
            <a:endParaRPr lang="de-DE" sz="1000" dirty="0">
              <a:solidFill>
                <a:schemeClr val="bg1">
                  <a:lumMod val="65000"/>
                </a:schemeClr>
              </a:solidFill>
              <a:latin typeface="Arial" panose="020B0604020202020204" pitchFamily="34" charset="0"/>
              <a:cs typeface="Arial" panose="020B0604020202020204" pitchFamily="34" charset="0"/>
            </a:endParaRPr>
          </a:p>
        </p:txBody>
      </p:sp>
      <p:sp>
        <p:nvSpPr>
          <p:cNvPr id="10" name="Fußzeilenplatzhalter 3"/>
          <p:cNvSpPr txBox="1">
            <a:spLocks/>
          </p:cNvSpPr>
          <p:nvPr/>
        </p:nvSpPr>
        <p:spPr>
          <a:xfrm>
            <a:off x="3181350" y="4919664"/>
            <a:ext cx="3086100" cy="273844"/>
          </a:xfrm>
          <a:prstGeom prst="rect">
            <a:avLst/>
          </a:prstGeom>
        </p:spPr>
        <p:txBody>
          <a:bodyPr vert="horz" lIns="91440" tIns="45720" rIns="91440" bIns="45720" rtlCol="0" anchor="ctr"/>
          <a:lstStyle>
            <a:defPPr>
              <a:defRPr lang="de-DE"/>
            </a:defPPr>
            <a:lvl1pPr marL="0" algn="ctr" defTabSz="685800" rtl="0" eaLnBrk="1" latinLnBrk="0" hangingPunct="1">
              <a:defRPr sz="675"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a:t>© Anselm Dohle-Beltinger 2020</a:t>
            </a:r>
            <a:endParaRPr lang="de-DE" dirty="0"/>
          </a:p>
        </p:txBody>
      </p:sp>
    </p:spTree>
    <p:extLst>
      <p:ext uri="{BB962C8B-B14F-4D97-AF65-F5344CB8AC3E}">
        <p14:creationId xmlns:p14="http://schemas.microsoft.com/office/powerpoint/2010/main" val="3829984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6"/>
            <a:ext cx="7886700" cy="720244"/>
          </a:xfrm>
        </p:spPr>
        <p:txBody>
          <a:bodyPr/>
          <a:lstStyle/>
          <a:p>
            <a:r>
              <a:rPr lang="de-DE" dirty="0"/>
              <a:t>Substitutionseffekt Leitzinserhöhung</a:t>
            </a:r>
          </a:p>
        </p:txBody>
      </p:sp>
      <p:sp>
        <p:nvSpPr>
          <p:cNvPr id="3" name="Inhaltsplatzhalter 2"/>
          <p:cNvSpPr>
            <a:spLocks noGrp="1"/>
          </p:cNvSpPr>
          <p:nvPr>
            <p:ph idx="1"/>
          </p:nvPr>
        </p:nvSpPr>
        <p:spPr>
          <a:xfrm>
            <a:off x="628650" y="1015594"/>
            <a:ext cx="7886700" cy="1166257"/>
          </a:xfrm>
        </p:spPr>
        <p:txBody>
          <a:bodyPr/>
          <a:lstStyle/>
          <a:p>
            <a:r>
              <a:rPr lang="de-DE" dirty="0">
                <a:solidFill>
                  <a:srgbClr val="0070C0"/>
                </a:solidFill>
              </a:rPr>
              <a:t>Geldanleger</a:t>
            </a:r>
            <a:r>
              <a:rPr lang="de-DE" dirty="0"/>
              <a:t> wollen die hohe Anlagezinsen, </a:t>
            </a:r>
            <a:br>
              <a:rPr lang="de-DE" dirty="0"/>
            </a:br>
            <a:r>
              <a:rPr lang="de-DE" dirty="0">
                <a:solidFill>
                  <a:srgbClr val="00B050"/>
                </a:solidFill>
              </a:rPr>
              <a:t>Banken</a:t>
            </a:r>
            <a:r>
              <a:rPr lang="de-DE" dirty="0"/>
              <a:t> niedrige Refinanzierungskosten</a:t>
            </a:r>
          </a:p>
          <a:p>
            <a:r>
              <a:rPr lang="de-DE" dirty="0"/>
              <a:t>Was passiert bei Leitzinserhöhungen der ZB</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75</a:t>
            </a:fld>
            <a:endParaRPr lang="de-DE"/>
          </a:p>
        </p:txBody>
      </p:sp>
      <p:cxnSp>
        <p:nvCxnSpPr>
          <p:cNvPr id="7" name="Gerade Verbindung mit Pfeil 6"/>
          <p:cNvCxnSpPr/>
          <p:nvPr/>
        </p:nvCxnSpPr>
        <p:spPr>
          <a:xfrm flipV="1">
            <a:off x="1401097" y="2632587"/>
            <a:ext cx="14748" cy="1836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1393723" y="4468761"/>
            <a:ext cx="3502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flipV="1">
            <a:off x="1629697" y="3436374"/>
            <a:ext cx="3075038" cy="818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61335" y="2509722"/>
            <a:ext cx="921775"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Zinssatz</a:t>
            </a:r>
          </a:p>
        </p:txBody>
      </p:sp>
      <p:sp>
        <p:nvSpPr>
          <p:cNvPr id="14" name="Textfeld 13"/>
          <p:cNvSpPr txBox="1"/>
          <p:nvPr/>
        </p:nvSpPr>
        <p:spPr>
          <a:xfrm>
            <a:off x="4442951" y="4468761"/>
            <a:ext cx="1218587"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Restlaufzeit</a:t>
            </a:r>
          </a:p>
        </p:txBody>
      </p:sp>
      <p:cxnSp>
        <p:nvCxnSpPr>
          <p:cNvPr id="16" name="Gerader Verbinder 15"/>
          <p:cNvCxnSpPr/>
          <p:nvPr/>
        </p:nvCxnSpPr>
        <p:spPr>
          <a:xfrm flipV="1">
            <a:off x="3148781" y="2786721"/>
            <a:ext cx="0" cy="1866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2662084" y="4745760"/>
            <a:ext cx="1054510"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90 Tage</a:t>
            </a:r>
          </a:p>
        </p:txBody>
      </p:sp>
      <p:cxnSp>
        <p:nvCxnSpPr>
          <p:cNvPr id="20" name="Gerader Verbinder 19"/>
          <p:cNvCxnSpPr/>
          <p:nvPr/>
        </p:nvCxnSpPr>
        <p:spPr>
          <a:xfrm flipV="1">
            <a:off x="1629697" y="3377381"/>
            <a:ext cx="1504335" cy="4129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V="1">
            <a:off x="2188292" y="3642852"/>
            <a:ext cx="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1635228" y="2901278"/>
            <a:ext cx="1308917" cy="553998"/>
          </a:xfrm>
          <a:prstGeom prst="rect">
            <a:avLst/>
          </a:prstGeom>
          <a:noFill/>
        </p:spPr>
        <p:txBody>
          <a:bodyPr wrap="square" lIns="0" tIns="0" rIns="0" bIns="0" rtlCol="0">
            <a:spAutoFit/>
          </a:bodyPr>
          <a:lstStyle/>
          <a:p>
            <a:r>
              <a:rPr lang="de-DE" sz="1800" dirty="0" err="1">
                <a:solidFill>
                  <a:srgbClr val="FF0000"/>
                </a:solidFill>
                <a:latin typeface="Arial" panose="020B0604020202020204" pitchFamily="34" charset="0"/>
                <a:cs typeface="Arial" panose="020B0604020202020204" pitchFamily="34" charset="0"/>
              </a:rPr>
              <a:t>Leitzinserhö-hung</a:t>
            </a:r>
            <a:r>
              <a:rPr lang="de-DE" sz="1800" dirty="0">
                <a:solidFill>
                  <a:srgbClr val="FF0000"/>
                </a:solidFill>
                <a:latin typeface="Arial" panose="020B0604020202020204" pitchFamily="34" charset="0"/>
                <a:cs typeface="Arial" panose="020B0604020202020204" pitchFamily="34" charset="0"/>
              </a:rPr>
              <a:t> der ZB</a:t>
            </a:r>
          </a:p>
        </p:txBody>
      </p:sp>
      <p:sp>
        <p:nvSpPr>
          <p:cNvPr id="24" name="Textfeld 23"/>
          <p:cNvSpPr txBox="1"/>
          <p:nvPr/>
        </p:nvSpPr>
        <p:spPr>
          <a:xfrm>
            <a:off x="4719484" y="3344041"/>
            <a:ext cx="2286000" cy="184666"/>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Bisherige Zinsstruktur</a:t>
            </a:r>
          </a:p>
        </p:txBody>
      </p:sp>
      <p:grpSp>
        <p:nvGrpSpPr>
          <p:cNvPr id="39" name="Gruppieren 38"/>
          <p:cNvGrpSpPr/>
          <p:nvPr/>
        </p:nvGrpSpPr>
        <p:grpSpPr>
          <a:xfrm>
            <a:off x="2944145" y="2524662"/>
            <a:ext cx="3848410" cy="553998"/>
            <a:chOff x="2944145" y="2524662"/>
            <a:chExt cx="3848410" cy="553998"/>
          </a:xfrm>
        </p:grpSpPr>
        <p:sp>
          <p:nvSpPr>
            <p:cNvPr id="26" name="Textfeld 25"/>
            <p:cNvSpPr txBox="1"/>
            <p:nvPr/>
          </p:nvSpPr>
          <p:spPr>
            <a:xfrm>
              <a:off x="3441906" y="2524662"/>
              <a:ext cx="3350649" cy="553998"/>
            </a:xfrm>
            <a:prstGeom prst="rect">
              <a:avLst/>
            </a:prstGeom>
            <a:noFill/>
          </p:spPr>
          <p:txBody>
            <a:bodyPr wrap="square" lIns="0" tIns="0" rIns="0" bIns="0" rtlCol="0">
              <a:spAutoFit/>
            </a:bodyPr>
            <a:lstStyle/>
            <a:p>
              <a:r>
                <a:rPr lang="de-DE" sz="1800" dirty="0">
                  <a:solidFill>
                    <a:srgbClr val="0070C0"/>
                  </a:solidFill>
                  <a:latin typeface="Arial" panose="020B0604020202020204" pitchFamily="34" charset="0"/>
                  <a:cs typeface="Arial" panose="020B0604020202020204" pitchFamily="34" charset="0"/>
                </a:rPr>
                <a:t>Verlagern des Anlageangebotes in den ertragreicheren Bereich</a:t>
              </a:r>
            </a:p>
          </p:txBody>
        </p:sp>
        <p:cxnSp>
          <p:nvCxnSpPr>
            <p:cNvPr id="28" name="Gerade Verbindung mit Pfeil 27"/>
            <p:cNvCxnSpPr/>
            <p:nvPr/>
          </p:nvCxnSpPr>
          <p:spPr>
            <a:xfrm flipH="1">
              <a:off x="2944145" y="2786721"/>
              <a:ext cx="706081"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ieren 39"/>
          <p:cNvGrpSpPr/>
          <p:nvPr/>
        </p:nvGrpSpPr>
        <p:grpSpPr>
          <a:xfrm>
            <a:off x="368710" y="4197163"/>
            <a:ext cx="3615199" cy="553998"/>
            <a:chOff x="368710" y="4197163"/>
            <a:chExt cx="3615199" cy="553998"/>
          </a:xfrm>
        </p:grpSpPr>
        <p:sp>
          <p:nvSpPr>
            <p:cNvPr id="25" name="Textfeld 24"/>
            <p:cNvSpPr txBox="1"/>
            <p:nvPr/>
          </p:nvSpPr>
          <p:spPr>
            <a:xfrm>
              <a:off x="368710" y="4197163"/>
              <a:ext cx="2820629" cy="553998"/>
            </a:xfrm>
            <a:prstGeom prst="rect">
              <a:avLst/>
            </a:prstGeom>
            <a:noFill/>
          </p:spPr>
          <p:txBody>
            <a:bodyPr wrap="square" lIns="0" tIns="0" rIns="0" bIns="0" rtlCol="0">
              <a:spAutoFit/>
            </a:bodyPr>
            <a:lstStyle/>
            <a:p>
              <a:r>
                <a:rPr lang="de-DE" sz="1800" dirty="0">
                  <a:solidFill>
                    <a:srgbClr val="00B050"/>
                  </a:solidFill>
                  <a:latin typeface="Arial" panose="020B0604020202020204" pitchFamily="34" charset="0"/>
                  <a:cs typeface="Arial" panose="020B0604020202020204" pitchFamily="34" charset="0"/>
                </a:rPr>
                <a:t>Mehr Nachfrage nach dem bisher billigen Kundengeld</a:t>
              </a:r>
            </a:p>
          </p:txBody>
        </p:sp>
        <p:cxnSp>
          <p:nvCxnSpPr>
            <p:cNvPr id="30" name="Gerade Verbindung mit Pfeil 29"/>
            <p:cNvCxnSpPr/>
            <p:nvPr/>
          </p:nvCxnSpPr>
          <p:spPr>
            <a:xfrm>
              <a:off x="3134032" y="4313903"/>
              <a:ext cx="849877"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6940961" y="1906650"/>
            <a:ext cx="2203039" cy="1938992"/>
          </a:xfrm>
          <a:prstGeom prst="rect">
            <a:avLst/>
          </a:prstGeom>
          <a:noFill/>
        </p:spPr>
        <p:txBody>
          <a:bodyPr wrap="square" lIns="0" tIns="0" rIns="0" bIns="0" rtlCol="0">
            <a:spAutoFit/>
          </a:bodyPr>
          <a:lstStyle/>
          <a:p>
            <a:r>
              <a:rPr lang="de-DE" sz="1800" dirty="0">
                <a:solidFill>
                  <a:srgbClr val="FF0000"/>
                </a:solidFill>
                <a:latin typeface="Arial" panose="020B0604020202020204" pitchFamily="34" charset="0"/>
                <a:cs typeface="Arial" panose="020B0604020202020204" pitchFamily="34" charset="0"/>
              </a:rPr>
              <a:t>Angebot &gt; 90 Tage fällt, </a:t>
            </a:r>
            <a:br>
              <a:rPr lang="de-DE" sz="1800" dirty="0">
                <a:solidFill>
                  <a:srgbClr val="FF0000"/>
                </a:solidFill>
                <a:latin typeface="Arial" panose="020B0604020202020204" pitchFamily="34" charset="0"/>
                <a:cs typeface="Arial" panose="020B0604020202020204" pitchFamily="34" charset="0"/>
              </a:rPr>
            </a:br>
            <a:r>
              <a:rPr lang="de-DE" sz="1800" dirty="0">
                <a:solidFill>
                  <a:srgbClr val="FF0000"/>
                </a:solidFill>
                <a:latin typeface="Arial" panose="020B0604020202020204" pitchFamily="34" charset="0"/>
                <a:cs typeface="Arial" panose="020B0604020202020204" pitchFamily="34" charset="0"/>
              </a:rPr>
              <a:t>Nachfrage &gt;90 Tage steigt </a:t>
            </a:r>
            <a:r>
              <a:rPr lang="de-DE" sz="1800" dirty="0">
                <a:solidFill>
                  <a:srgbClr val="FF0000"/>
                </a:solidFill>
                <a:latin typeface="Arial" panose="020B0604020202020204" pitchFamily="34" charset="0"/>
                <a:cs typeface="Arial" panose="020B0604020202020204" pitchFamily="34" charset="0"/>
                <a:sym typeface="Symbol" panose="05050102010706020507" pitchFamily="18" charset="2"/>
              </a:rPr>
              <a:t> </a:t>
            </a:r>
            <a:br>
              <a:rPr lang="de-DE" sz="1800" dirty="0">
                <a:solidFill>
                  <a:srgbClr val="FF0000"/>
                </a:solidFill>
                <a:latin typeface="Arial" panose="020B0604020202020204" pitchFamily="34" charset="0"/>
                <a:cs typeface="Arial" panose="020B0604020202020204" pitchFamily="34" charset="0"/>
                <a:sym typeface="Symbol" panose="05050102010706020507" pitchFamily="18" charset="2"/>
              </a:rPr>
            </a:br>
            <a:r>
              <a:rPr lang="de-DE" sz="1800" dirty="0">
                <a:solidFill>
                  <a:srgbClr val="FF0000"/>
                </a:solidFill>
                <a:latin typeface="Arial" panose="020B0604020202020204" pitchFamily="34" charset="0"/>
                <a:cs typeface="Arial" panose="020B0604020202020204" pitchFamily="34" charset="0"/>
                <a:sym typeface="Symbol" panose="05050102010706020507" pitchFamily="18" charset="2"/>
              </a:rPr>
              <a:t>Anpassung der Marktrendite an Leitzinserhöhung</a:t>
            </a:r>
            <a:endParaRPr lang="de-DE" sz="1800" dirty="0">
              <a:solidFill>
                <a:srgbClr val="FF0000"/>
              </a:solidFill>
              <a:latin typeface="Arial" panose="020B0604020202020204" pitchFamily="34" charset="0"/>
              <a:cs typeface="Arial" panose="020B0604020202020204" pitchFamily="34" charset="0"/>
            </a:endParaRPr>
          </a:p>
        </p:txBody>
      </p:sp>
      <p:cxnSp>
        <p:nvCxnSpPr>
          <p:cNvPr id="33" name="Gerade Verbindung mit Pfeil 32"/>
          <p:cNvCxnSpPr/>
          <p:nvPr/>
        </p:nvCxnSpPr>
        <p:spPr>
          <a:xfrm flipH="1" flipV="1">
            <a:off x="3758995" y="3377381"/>
            <a:ext cx="0" cy="2654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reihandform 34"/>
          <p:cNvSpPr/>
          <p:nvPr/>
        </p:nvSpPr>
        <p:spPr>
          <a:xfrm>
            <a:off x="3148781" y="2993923"/>
            <a:ext cx="1836174" cy="394310"/>
          </a:xfrm>
          <a:custGeom>
            <a:avLst/>
            <a:gdLst>
              <a:gd name="connsiteX0" fmla="*/ 0 w 1843548"/>
              <a:gd name="connsiteY0" fmla="*/ 330133 h 340985"/>
              <a:gd name="connsiteX1" fmla="*/ 427703 w 1843548"/>
              <a:gd name="connsiteY1" fmla="*/ 322758 h 340985"/>
              <a:gd name="connsiteX2" fmla="*/ 980767 w 1843548"/>
              <a:gd name="connsiteY2" fmla="*/ 160526 h 340985"/>
              <a:gd name="connsiteX3" fmla="*/ 1283109 w 1843548"/>
              <a:gd name="connsiteY3" fmla="*/ 13042 h 340985"/>
              <a:gd name="connsiteX4" fmla="*/ 1843548 w 1843548"/>
              <a:gd name="connsiteY4" fmla="*/ 5668 h 340985"/>
              <a:gd name="connsiteX0" fmla="*/ 0 w 1836174"/>
              <a:gd name="connsiteY0" fmla="*/ 383458 h 394310"/>
              <a:gd name="connsiteX1" fmla="*/ 427703 w 1836174"/>
              <a:gd name="connsiteY1" fmla="*/ 376083 h 394310"/>
              <a:gd name="connsiteX2" fmla="*/ 980767 w 1836174"/>
              <a:gd name="connsiteY2" fmla="*/ 213851 h 394310"/>
              <a:gd name="connsiteX3" fmla="*/ 1283109 w 1836174"/>
              <a:gd name="connsiteY3" fmla="*/ 66367 h 394310"/>
              <a:gd name="connsiteX4" fmla="*/ 1836174 w 1836174"/>
              <a:gd name="connsiteY4" fmla="*/ 0 h 394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174" h="394310">
                <a:moveTo>
                  <a:pt x="0" y="383458"/>
                </a:moveTo>
                <a:cubicBezTo>
                  <a:pt x="132121" y="393904"/>
                  <a:pt x="264242" y="404351"/>
                  <a:pt x="427703" y="376083"/>
                </a:cubicBezTo>
                <a:cubicBezTo>
                  <a:pt x="591164" y="347815"/>
                  <a:pt x="838199" y="265470"/>
                  <a:pt x="980767" y="213851"/>
                </a:cubicBezTo>
                <a:cubicBezTo>
                  <a:pt x="1123335" y="162232"/>
                  <a:pt x="1140541" y="102009"/>
                  <a:pt x="1283109" y="66367"/>
                </a:cubicBezTo>
                <a:cubicBezTo>
                  <a:pt x="1425677" y="30725"/>
                  <a:pt x="1761203" y="2458"/>
                  <a:pt x="1836174"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3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8" presetClass="entr" presetSubtype="3"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upRight)">
                                      <p:cBhvr>
                                        <p:cTn id="10" dur="500"/>
                                        <p:tgtEl>
                                          <p:spTgt spid="22"/>
                                        </p:tgtEl>
                                      </p:cBhvr>
                                    </p:animEffect>
                                  </p:childTnLst>
                                </p:cTn>
                              </p:par>
                            </p:childTnLst>
                          </p:cTn>
                        </p:par>
                        <p:par>
                          <p:cTn id="11" fill="hold">
                            <p:stCondLst>
                              <p:cond delay="500"/>
                            </p:stCondLst>
                            <p:childTnLst>
                              <p:par>
                                <p:cTn id="12" presetID="18" presetClass="entr" presetSubtype="3"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trips(upRigh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1+#ppt_w/2"/>
                                          </p:val>
                                        </p:tav>
                                        <p:tav tm="100000">
                                          <p:val>
                                            <p:strVal val="#ppt_x"/>
                                          </p:val>
                                        </p:tav>
                                      </p:tavLst>
                                    </p:anim>
                                    <p:anim calcmode="lin" valueType="num">
                                      <p:cBhvr additive="base">
                                        <p:cTn id="20"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0-#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0"/>
                            </p:stCondLst>
                            <p:childTnLst>
                              <p:par>
                                <p:cTn id="32" presetID="18" presetClass="entr" presetSubtype="3"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strips(upRight)">
                                      <p:cBhvr>
                                        <p:cTn id="34" dur="500"/>
                                        <p:tgtEl>
                                          <p:spTgt spid="33"/>
                                        </p:tgtEl>
                                      </p:cBhvr>
                                    </p:animEffect>
                                  </p:childTnLst>
                                </p:cTn>
                              </p:par>
                            </p:childTnLst>
                          </p:cTn>
                        </p:par>
                        <p:par>
                          <p:cTn id="35" fill="hold">
                            <p:stCondLst>
                              <p:cond delay="500"/>
                            </p:stCondLst>
                            <p:childTnLst>
                              <p:par>
                                <p:cTn id="36" presetID="18" presetClass="entr" presetSubtype="3"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strips(upRight)">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6"/>
            <a:ext cx="7886700" cy="720244"/>
          </a:xfrm>
        </p:spPr>
        <p:txBody>
          <a:bodyPr/>
          <a:lstStyle/>
          <a:p>
            <a:r>
              <a:rPr lang="de-DE" dirty="0"/>
              <a:t>Substitutionseffekt Leitzinssenkung</a:t>
            </a:r>
          </a:p>
        </p:txBody>
      </p:sp>
      <p:sp>
        <p:nvSpPr>
          <p:cNvPr id="3" name="Inhaltsplatzhalter 2"/>
          <p:cNvSpPr>
            <a:spLocks noGrp="1"/>
          </p:cNvSpPr>
          <p:nvPr>
            <p:ph idx="1"/>
          </p:nvPr>
        </p:nvSpPr>
        <p:spPr>
          <a:xfrm>
            <a:off x="628650" y="1015594"/>
            <a:ext cx="7886700" cy="1166257"/>
          </a:xfrm>
        </p:spPr>
        <p:txBody>
          <a:bodyPr/>
          <a:lstStyle/>
          <a:p>
            <a:r>
              <a:rPr lang="de-DE" dirty="0">
                <a:solidFill>
                  <a:srgbClr val="0070C0"/>
                </a:solidFill>
              </a:rPr>
              <a:t>Geldanleger</a:t>
            </a:r>
            <a:r>
              <a:rPr lang="de-DE" dirty="0"/>
              <a:t> wollen die hohe Anlagezinsen, </a:t>
            </a:r>
            <a:br>
              <a:rPr lang="de-DE" dirty="0"/>
            </a:br>
            <a:r>
              <a:rPr lang="de-DE" dirty="0">
                <a:solidFill>
                  <a:srgbClr val="00B050"/>
                </a:solidFill>
              </a:rPr>
              <a:t>Banken</a:t>
            </a:r>
            <a:r>
              <a:rPr lang="de-DE" dirty="0"/>
              <a:t> niedrige Refinanzierungskosten</a:t>
            </a:r>
          </a:p>
          <a:p>
            <a:r>
              <a:rPr lang="de-DE" dirty="0"/>
              <a:t>Was passiert bei Leitzinssenkungen der ZB</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76</a:t>
            </a:fld>
            <a:endParaRPr lang="de-DE"/>
          </a:p>
        </p:txBody>
      </p:sp>
      <p:cxnSp>
        <p:nvCxnSpPr>
          <p:cNvPr id="7" name="Gerade Verbindung mit Pfeil 6"/>
          <p:cNvCxnSpPr/>
          <p:nvPr/>
        </p:nvCxnSpPr>
        <p:spPr>
          <a:xfrm flipV="1">
            <a:off x="1401097" y="2632587"/>
            <a:ext cx="14748" cy="1836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1393723" y="4468761"/>
            <a:ext cx="35027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flipV="1">
            <a:off x="1588215" y="2979551"/>
            <a:ext cx="3075038" cy="818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61335" y="2509722"/>
            <a:ext cx="921775"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Zinssatz</a:t>
            </a:r>
          </a:p>
        </p:txBody>
      </p:sp>
      <p:sp>
        <p:nvSpPr>
          <p:cNvPr id="14" name="Textfeld 13"/>
          <p:cNvSpPr txBox="1"/>
          <p:nvPr/>
        </p:nvSpPr>
        <p:spPr>
          <a:xfrm>
            <a:off x="4442951" y="4468761"/>
            <a:ext cx="1218587"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Restlaufzeit</a:t>
            </a:r>
          </a:p>
        </p:txBody>
      </p:sp>
      <p:cxnSp>
        <p:nvCxnSpPr>
          <p:cNvPr id="16" name="Gerader Verbinder 15"/>
          <p:cNvCxnSpPr/>
          <p:nvPr/>
        </p:nvCxnSpPr>
        <p:spPr>
          <a:xfrm flipV="1">
            <a:off x="3148781" y="2786721"/>
            <a:ext cx="0" cy="1866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2662084" y="4745760"/>
            <a:ext cx="1054510" cy="276999"/>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90 Tage</a:t>
            </a:r>
          </a:p>
        </p:txBody>
      </p:sp>
      <p:cxnSp>
        <p:nvCxnSpPr>
          <p:cNvPr id="20" name="Gerader Verbinder 19"/>
          <p:cNvCxnSpPr/>
          <p:nvPr/>
        </p:nvCxnSpPr>
        <p:spPr>
          <a:xfrm flipV="1">
            <a:off x="1649515" y="3849518"/>
            <a:ext cx="1504335" cy="4129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V="1">
            <a:off x="2188292" y="3642852"/>
            <a:ext cx="0" cy="4572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1635228" y="2901278"/>
            <a:ext cx="1308917" cy="553998"/>
          </a:xfrm>
          <a:prstGeom prst="rect">
            <a:avLst/>
          </a:prstGeom>
          <a:noFill/>
        </p:spPr>
        <p:txBody>
          <a:bodyPr wrap="square" lIns="0" tIns="0" rIns="0" bIns="0" rtlCol="0">
            <a:spAutoFit/>
          </a:bodyPr>
          <a:lstStyle/>
          <a:p>
            <a:r>
              <a:rPr lang="de-DE" sz="1800" dirty="0" err="1">
                <a:solidFill>
                  <a:srgbClr val="FF0000"/>
                </a:solidFill>
                <a:latin typeface="Arial" panose="020B0604020202020204" pitchFamily="34" charset="0"/>
                <a:cs typeface="Arial" panose="020B0604020202020204" pitchFamily="34" charset="0"/>
              </a:rPr>
              <a:t>Leitzinssen-kung</a:t>
            </a:r>
            <a:r>
              <a:rPr lang="de-DE" sz="1800" dirty="0">
                <a:solidFill>
                  <a:srgbClr val="FF0000"/>
                </a:solidFill>
                <a:latin typeface="Arial" panose="020B0604020202020204" pitchFamily="34" charset="0"/>
                <a:cs typeface="Arial" panose="020B0604020202020204" pitchFamily="34" charset="0"/>
              </a:rPr>
              <a:t> der ZB</a:t>
            </a:r>
          </a:p>
        </p:txBody>
      </p:sp>
      <p:sp>
        <p:nvSpPr>
          <p:cNvPr id="24" name="Textfeld 23"/>
          <p:cNvSpPr txBox="1"/>
          <p:nvPr/>
        </p:nvSpPr>
        <p:spPr>
          <a:xfrm>
            <a:off x="4707497" y="2901589"/>
            <a:ext cx="2286000" cy="184666"/>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Bisherige Zinsstruktur</a:t>
            </a:r>
          </a:p>
        </p:txBody>
      </p:sp>
      <p:grpSp>
        <p:nvGrpSpPr>
          <p:cNvPr id="39" name="Gruppieren 38"/>
          <p:cNvGrpSpPr/>
          <p:nvPr/>
        </p:nvGrpSpPr>
        <p:grpSpPr>
          <a:xfrm>
            <a:off x="1458707" y="2106440"/>
            <a:ext cx="3350649" cy="830997"/>
            <a:chOff x="1458707" y="2106440"/>
            <a:chExt cx="3350649" cy="830997"/>
          </a:xfrm>
        </p:grpSpPr>
        <p:sp>
          <p:nvSpPr>
            <p:cNvPr id="26" name="Textfeld 25"/>
            <p:cNvSpPr txBox="1"/>
            <p:nvPr/>
          </p:nvSpPr>
          <p:spPr>
            <a:xfrm>
              <a:off x="1458707" y="2106440"/>
              <a:ext cx="3350649" cy="830997"/>
            </a:xfrm>
            <a:prstGeom prst="rect">
              <a:avLst/>
            </a:prstGeom>
            <a:noFill/>
          </p:spPr>
          <p:txBody>
            <a:bodyPr wrap="square" lIns="0" tIns="0" rIns="0" bIns="0" rtlCol="0">
              <a:spAutoFit/>
            </a:bodyPr>
            <a:lstStyle/>
            <a:p>
              <a:r>
                <a:rPr lang="de-DE" sz="1800" dirty="0">
                  <a:solidFill>
                    <a:srgbClr val="0070C0"/>
                  </a:solidFill>
                  <a:latin typeface="Arial" panose="020B0604020202020204" pitchFamily="34" charset="0"/>
                  <a:cs typeface="Arial" panose="020B0604020202020204" pitchFamily="34" charset="0"/>
                </a:rPr>
                <a:t>Verlagern des Anlageangebotes in den noch ertragreicheren Bereich</a:t>
              </a:r>
            </a:p>
          </p:txBody>
        </p:sp>
        <p:cxnSp>
          <p:nvCxnSpPr>
            <p:cNvPr id="28" name="Gerade Verbindung mit Pfeil 27"/>
            <p:cNvCxnSpPr/>
            <p:nvPr/>
          </p:nvCxnSpPr>
          <p:spPr>
            <a:xfrm flipH="1">
              <a:off x="2401683" y="2786721"/>
              <a:ext cx="144027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uppieren 39"/>
          <p:cNvGrpSpPr/>
          <p:nvPr/>
        </p:nvGrpSpPr>
        <p:grpSpPr>
          <a:xfrm>
            <a:off x="2537643" y="3927159"/>
            <a:ext cx="4652196" cy="553998"/>
            <a:chOff x="2537643" y="3927159"/>
            <a:chExt cx="4652196" cy="553998"/>
          </a:xfrm>
        </p:grpSpPr>
        <p:sp>
          <p:nvSpPr>
            <p:cNvPr id="25" name="Textfeld 24"/>
            <p:cNvSpPr txBox="1"/>
            <p:nvPr/>
          </p:nvSpPr>
          <p:spPr>
            <a:xfrm>
              <a:off x="3387520" y="3927159"/>
              <a:ext cx="3802319" cy="553998"/>
            </a:xfrm>
            <a:prstGeom prst="rect">
              <a:avLst/>
            </a:prstGeom>
            <a:noFill/>
          </p:spPr>
          <p:txBody>
            <a:bodyPr wrap="square" lIns="0" tIns="0" rIns="0" bIns="0" rtlCol="0">
              <a:spAutoFit/>
            </a:bodyPr>
            <a:lstStyle/>
            <a:p>
              <a:r>
                <a:rPr lang="de-DE" sz="1800" dirty="0">
                  <a:solidFill>
                    <a:srgbClr val="00B050"/>
                  </a:solidFill>
                  <a:latin typeface="Arial" panose="020B0604020202020204" pitchFamily="34" charset="0"/>
                  <a:cs typeface="Arial" panose="020B0604020202020204" pitchFamily="34" charset="0"/>
                </a:rPr>
                <a:t>Mehr Nachfrage nach den billiger gewordenen Zentralbankmitteln</a:t>
              </a:r>
            </a:p>
          </p:txBody>
        </p:sp>
        <p:cxnSp>
          <p:nvCxnSpPr>
            <p:cNvPr id="30" name="Gerade Verbindung mit Pfeil 29"/>
            <p:cNvCxnSpPr/>
            <p:nvPr/>
          </p:nvCxnSpPr>
          <p:spPr>
            <a:xfrm>
              <a:off x="2537643" y="4262472"/>
              <a:ext cx="849877" cy="0"/>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6940961" y="1906650"/>
            <a:ext cx="2203039" cy="1938992"/>
          </a:xfrm>
          <a:prstGeom prst="rect">
            <a:avLst/>
          </a:prstGeom>
          <a:noFill/>
        </p:spPr>
        <p:txBody>
          <a:bodyPr wrap="square" lIns="0" tIns="0" rIns="0" bIns="0" rtlCol="0">
            <a:spAutoFit/>
          </a:bodyPr>
          <a:lstStyle/>
          <a:p>
            <a:r>
              <a:rPr lang="de-DE" sz="1800" dirty="0">
                <a:solidFill>
                  <a:srgbClr val="FF0000"/>
                </a:solidFill>
                <a:latin typeface="Arial" panose="020B0604020202020204" pitchFamily="34" charset="0"/>
                <a:cs typeface="Arial" panose="020B0604020202020204" pitchFamily="34" charset="0"/>
              </a:rPr>
              <a:t>Angebot &gt; 90 Tage steigt, </a:t>
            </a:r>
            <a:br>
              <a:rPr lang="de-DE" sz="1800" dirty="0">
                <a:solidFill>
                  <a:srgbClr val="FF0000"/>
                </a:solidFill>
                <a:latin typeface="Arial" panose="020B0604020202020204" pitchFamily="34" charset="0"/>
                <a:cs typeface="Arial" panose="020B0604020202020204" pitchFamily="34" charset="0"/>
              </a:rPr>
            </a:br>
            <a:r>
              <a:rPr lang="de-DE" sz="1800" dirty="0">
                <a:solidFill>
                  <a:srgbClr val="FF0000"/>
                </a:solidFill>
                <a:latin typeface="Arial" panose="020B0604020202020204" pitchFamily="34" charset="0"/>
                <a:cs typeface="Arial" panose="020B0604020202020204" pitchFamily="34" charset="0"/>
              </a:rPr>
              <a:t>Nachfrage &gt;90 Tage fällt </a:t>
            </a:r>
            <a:r>
              <a:rPr lang="de-DE" sz="1800" dirty="0">
                <a:solidFill>
                  <a:srgbClr val="FF0000"/>
                </a:solidFill>
                <a:latin typeface="Arial" panose="020B0604020202020204" pitchFamily="34" charset="0"/>
                <a:cs typeface="Arial" panose="020B0604020202020204" pitchFamily="34" charset="0"/>
                <a:sym typeface="Symbol" panose="05050102010706020507" pitchFamily="18" charset="2"/>
              </a:rPr>
              <a:t> </a:t>
            </a:r>
            <a:br>
              <a:rPr lang="de-DE" sz="1800" dirty="0">
                <a:solidFill>
                  <a:srgbClr val="FF0000"/>
                </a:solidFill>
                <a:latin typeface="Arial" panose="020B0604020202020204" pitchFamily="34" charset="0"/>
                <a:cs typeface="Arial" panose="020B0604020202020204" pitchFamily="34" charset="0"/>
                <a:sym typeface="Symbol" panose="05050102010706020507" pitchFamily="18" charset="2"/>
              </a:rPr>
            </a:br>
            <a:r>
              <a:rPr lang="de-DE" sz="1800" dirty="0">
                <a:solidFill>
                  <a:srgbClr val="FF0000"/>
                </a:solidFill>
                <a:latin typeface="Arial" panose="020B0604020202020204" pitchFamily="34" charset="0"/>
                <a:cs typeface="Arial" panose="020B0604020202020204" pitchFamily="34" charset="0"/>
                <a:sym typeface="Symbol" panose="05050102010706020507" pitchFamily="18" charset="2"/>
              </a:rPr>
              <a:t>Anpassung der Marktrendite an Leitzinserhöhung</a:t>
            </a:r>
            <a:endParaRPr lang="de-DE" sz="1800" dirty="0">
              <a:solidFill>
                <a:srgbClr val="FF0000"/>
              </a:solidFill>
              <a:latin typeface="Arial" panose="020B0604020202020204" pitchFamily="34" charset="0"/>
              <a:cs typeface="Arial" panose="020B0604020202020204" pitchFamily="34" charset="0"/>
            </a:endParaRPr>
          </a:p>
        </p:txBody>
      </p:sp>
      <p:cxnSp>
        <p:nvCxnSpPr>
          <p:cNvPr id="33" name="Gerade Verbindung mit Pfeil 32"/>
          <p:cNvCxnSpPr/>
          <p:nvPr/>
        </p:nvCxnSpPr>
        <p:spPr>
          <a:xfrm flipV="1">
            <a:off x="3772823" y="3229897"/>
            <a:ext cx="2764" cy="56819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Freihandform 34"/>
          <p:cNvSpPr/>
          <p:nvPr/>
        </p:nvSpPr>
        <p:spPr>
          <a:xfrm>
            <a:off x="3153850" y="3469361"/>
            <a:ext cx="1836174" cy="394310"/>
          </a:xfrm>
          <a:custGeom>
            <a:avLst/>
            <a:gdLst>
              <a:gd name="connsiteX0" fmla="*/ 0 w 1843548"/>
              <a:gd name="connsiteY0" fmla="*/ 330133 h 340985"/>
              <a:gd name="connsiteX1" fmla="*/ 427703 w 1843548"/>
              <a:gd name="connsiteY1" fmla="*/ 322758 h 340985"/>
              <a:gd name="connsiteX2" fmla="*/ 980767 w 1843548"/>
              <a:gd name="connsiteY2" fmla="*/ 160526 h 340985"/>
              <a:gd name="connsiteX3" fmla="*/ 1283109 w 1843548"/>
              <a:gd name="connsiteY3" fmla="*/ 13042 h 340985"/>
              <a:gd name="connsiteX4" fmla="*/ 1843548 w 1843548"/>
              <a:gd name="connsiteY4" fmla="*/ 5668 h 340985"/>
              <a:gd name="connsiteX0" fmla="*/ 0 w 1836174"/>
              <a:gd name="connsiteY0" fmla="*/ 383458 h 394310"/>
              <a:gd name="connsiteX1" fmla="*/ 427703 w 1836174"/>
              <a:gd name="connsiteY1" fmla="*/ 376083 h 394310"/>
              <a:gd name="connsiteX2" fmla="*/ 980767 w 1836174"/>
              <a:gd name="connsiteY2" fmla="*/ 213851 h 394310"/>
              <a:gd name="connsiteX3" fmla="*/ 1283109 w 1836174"/>
              <a:gd name="connsiteY3" fmla="*/ 66367 h 394310"/>
              <a:gd name="connsiteX4" fmla="*/ 1836174 w 1836174"/>
              <a:gd name="connsiteY4" fmla="*/ 0 h 394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174" h="394310">
                <a:moveTo>
                  <a:pt x="0" y="383458"/>
                </a:moveTo>
                <a:cubicBezTo>
                  <a:pt x="132121" y="393904"/>
                  <a:pt x="264242" y="404351"/>
                  <a:pt x="427703" y="376083"/>
                </a:cubicBezTo>
                <a:cubicBezTo>
                  <a:pt x="591164" y="347815"/>
                  <a:pt x="838199" y="265470"/>
                  <a:pt x="980767" y="213851"/>
                </a:cubicBezTo>
                <a:cubicBezTo>
                  <a:pt x="1123335" y="162232"/>
                  <a:pt x="1140541" y="102009"/>
                  <a:pt x="1283109" y="66367"/>
                </a:cubicBezTo>
                <a:cubicBezTo>
                  <a:pt x="1425677" y="30725"/>
                  <a:pt x="1761203" y="2458"/>
                  <a:pt x="1836174"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0778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8" presetClass="entr" presetSubtype="6"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downRight)">
                                      <p:cBhvr>
                                        <p:cTn id="10" dur="500"/>
                                        <p:tgtEl>
                                          <p:spTgt spid="22"/>
                                        </p:tgtEl>
                                      </p:cBhvr>
                                    </p:animEffect>
                                  </p:childTnLst>
                                </p:cTn>
                              </p:par>
                            </p:childTnLst>
                          </p:cTn>
                        </p:par>
                        <p:par>
                          <p:cTn id="11" fill="hold">
                            <p:stCondLst>
                              <p:cond delay="500"/>
                            </p:stCondLst>
                            <p:childTnLst>
                              <p:par>
                                <p:cTn id="12" presetID="18" presetClass="entr" presetSubtype="3"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trips(upRigh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0-#ppt_w/2"/>
                                          </p:val>
                                        </p:tav>
                                        <p:tav tm="100000">
                                          <p:val>
                                            <p:strVal val="#ppt_x"/>
                                          </p:val>
                                        </p:tav>
                                      </p:tavLst>
                                    </p:anim>
                                    <p:anim calcmode="lin" valueType="num">
                                      <p:cBhvr additive="base">
                                        <p:cTn id="20"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strips(downLeft)">
                                      <p:cBhvr>
                                        <p:cTn id="35" dur="500"/>
                                        <p:tgtEl>
                                          <p:spTgt spid="33"/>
                                        </p:tgtEl>
                                      </p:cBhvr>
                                    </p:animEffect>
                                  </p:childTnLst>
                                </p:cTn>
                              </p:par>
                            </p:childTnLst>
                          </p:cTn>
                        </p:par>
                        <p:par>
                          <p:cTn id="36" fill="hold">
                            <p:stCondLst>
                              <p:cond delay="500"/>
                            </p:stCondLst>
                            <p:childTnLst>
                              <p:par>
                                <p:cTn id="37" presetID="18" presetClass="entr" presetSubtype="3"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strips(upRight)">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lernen wir daraus für uns?</a:t>
            </a:r>
          </a:p>
        </p:txBody>
      </p:sp>
      <p:sp>
        <p:nvSpPr>
          <p:cNvPr id="3" name="Inhaltsplatzhalter 2"/>
          <p:cNvSpPr>
            <a:spLocks noGrp="1"/>
          </p:cNvSpPr>
          <p:nvPr>
            <p:ph idx="1"/>
          </p:nvPr>
        </p:nvSpPr>
        <p:spPr/>
        <p:txBody>
          <a:bodyPr/>
          <a:lstStyle/>
          <a:p>
            <a:r>
              <a:rPr lang="de-DE" dirty="0"/>
              <a:t>Bei einer drohenden Leitzinsanpassung müssen Sie frühzeitig überlegen, ob Sie davon profitieren z.B. durch Kursgewinne der Wertpapiere oder darunter leiden werden, z.B. durch eine Senkung der Tagesgeldzinsen</a:t>
            </a:r>
          </a:p>
          <a:p>
            <a:r>
              <a:rPr lang="de-DE" dirty="0"/>
              <a:t>Ggf. muss die Laufzeit von Krediten und Geldanlagen zur Sicherung der bisherigen Situation möglichst angepasst werden</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77</a:t>
            </a:fld>
            <a:endParaRPr lang="de-DE"/>
          </a:p>
        </p:txBody>
      </p:sp>
      <p:sp>
        <p:nvSpPr>
          <p:cNvPr id="6" name="Textfeld 5"/>
          <p:cNvSpPr txBox="1"/>
          <p:nvPr/>
        </p:nvSpPr>
        <p:spPr>
          <a:xfrm>
            <a:off x="834887" y="3969026"/>
            <a:ext cx="7739270" cy="738664"/>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Hinweis: die Zentralbank kauft und verkauft auch Schuldverschreibungen um die Kapitalmarktzinsen zu beeinflussen (z.B. Ankauf Staatsanleihen Griechenland und Italien, damit deren Zinsen bezahlbar bleiben). Hier kann sie aber nicht einen gewünschten Zinssatz festlegen, sondern ist ein Anbieter/Nachfrager wie (fast) jeder andere. Nur die Taschen fürs Shopping sind größer.</a:t>
            </a:r>
          </a:p>
        </p:txBody>
      </p:sp>
    </p:spTree>
    <p:extLst>
      <p:ext uri="{BB962C8B-B14F-4D97-AF65-F5344CB8AC3E}">
        <p14:creationId xmlns:p14="http://schemas.microsoft.com/office/powerpoint/2010/main" val="1484287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Geldversorgung der GB durch die ZB </a:t>
            </a:r>
          </a:p>
        </p:txBody>
      </p:sp>
      <p:sp>
        <p:nvSpPr>
          <p:cNvPr id="6" name="Textplatzhalter 5"/>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78</a:t>
            </a:fld>
            <a:endParaRPr lang="de-DE"/>
          </a:p>
        </p:txBody>
      </p:sp>
    </p:spTree>
    <p:extLst>
      <p:ext uri="{BB962C8B-B14F-4D97-AF65-F5344CB8AC3E}">
        <p14:creationId xmlns:p14="http://schemas.microsoft.com/office/powerpoint/2010/main" val="35140692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Rolle der EZB</a:t>
            </a:r>
          </a:p>
        </p:txBody>
      </p:sp>
      <p:sp>
        <p:nvSpPr>
          <p:cNvPr id="7" name="Inhaltsplatzhalter 6"/>
          <p:cNvSpPr>
            <a:spLocks noGrp="1"/>
          </p:cNvSpPr>
          <p:nvPr>
            <p:ph idx="1"/>
          </p:nvPr>
        </p:nvSpPr>
        <p:spPr>
          <a:xfrm>
            <a:off x="628650" y="1369219"/>
            <a:ext cx="7886700" cy="3587094"/>
          </a:xfrm>
        </p:spPr>
        <p:txBody>
          <a:bodyPr>
            <a:normAutofit fontScale="85000" lnSpcReduction="10000"/>
          </a:bodyPr>
          <a:lstStyle/>
          <a:p>
            <a:r>
              <a:rPr lang="de-DE" dirty="0"/>
              <a:t>Die EZB unterstützt die GB der Eurozone bei der Refinanzierung durch Kredite von ZB an GB</a:t>
            </a:r>
          </a:p>
          <a:p>
            <a:r>
              <a:rPr lang="de-DE" dirty="0"/>
              <a:t>Menge und Bedingungen der Kredite änderten sich im Zeitablauf</a:t>
            </a:r>
          </a:p>
          <a:p>
            <a:pPr lvl="1"/>
            <a:r>
              <a:rPr lang="de-DE" dirty="0"/>
              <a:t>Kreditlaufzeit früher maximal 92 Tage, jetzt bis zu drei Jahre</a:t>
            </a:r>
          </a:p>
          <a:p>
            <a:pPr lvl="1"/>
            <a:r>
              <a:rPr lang="de-DE" dirty="0"/>
              <a:t>Zinssatz (s.a. Leitzinsen) früher oft als Minimumsatz, jetzt als </a:t>
            </a:r>
            <a:r>
              <a:rPr lang="de-DE" dirty="0" err="1"/>
              <a:t>Festsatz</a:t>
            </a:r>
            <a:endParaRPr lang="de-DE" dirty="0"/>
          </a:p>
          <a:p>
            <a:pPr lvl="1"/>
            <a:r>
              <a:rPr lang="de-DE" dirty="0"/>
              <a:t>Menge je Geschäft früher oft limitiert, jetzt meist unlimitiert</a:t>
            </a:r>
          </a:p>
          <a:p>
            <a:pPr lvl="1"/>
            <a:r>
              <a:rPr lang="de-DE" dirty="0"/>
              <a:t>Sicherheiten früher oft nur wenige Staatsschuldtitel, jetzt auch z.T. Unternehmensanleihen</a:t>
            </a:r>
          </a:p>
          <a:p>
            <a:pPr lvl="1"/>
            <a:r>
              <a:rPr lang="de-DE" dirty="0"/>
              <a:t>Früher keine Wertpapierkäufe, jetzt Käufe von Unternehmens- und Staatsanleihen</a:t>
            </a:r>
          </a:p>
          <a:p>
            <a:pPr lvl="1" indent="0" defTabSz="450850">
              <a:buNone/>
            </a:pPr>
            <a:r>
              <a:rPr lang="de-DE" dirty="0">
                <a:solidFill>
                  <a:schemeClr val="bg1">
                    <a:lumMod val="50000"/>
                  </a:schemeClr>
                </a:solidFill>
              </a:rPr>
              <a:t>Hinweis: der Erwerb von Anleihen direkt vom Staat ist der EZB in der Eurozone untersagt (illegale Staatsfinanzierung), das Abkaufen der gleichen Anleihen von einer GB durch die ZB nicht (legale Staatsfinanzierung).</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79</a:t>
            </a:fld>
            <a:endParaRPr lang="de-DE"/>
          </a:p>
        </p:txBody>
      </p:sp>
    </p:spTree>
    <p:extLst>
      <p:ext uri="{BB962C8B-B14F-4D97-AF65-F5344CB8AC3E}">
        <p14:creationId xmlns:p14="http://schemas.microsoft.com/office/powerpoint/2010/main" val="272036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35974" y="4207722"/>
            <a:ext cx="8539316" cy="830997"/>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Achtung: Wenn Abschreibungen auf Wertpapiere/SV erfolgen, kann dies das Eigenkapital reduzieren (s. </a:t>
            </a:r>
            <a:r>
              <a:rPr lang="de-DE" sz="1800" dirty="0">
                <a:latin typeface="Arial" panose="020B0604020202020204" pitchFamily="34" charset="0"/>
                <a:cs typeface="Arial" panose="020B0604020202020204" pitchFamily="34" charset="0"/>
                <a:hlinkClick r:id="rId2" action="ppaction://hlinksldjump"/>
              </a:rPr>
              <a:t>18</a:t>
            </a:r>
            <a:r>
              <a:rPr lang="de-DE" sz="1800" dirty="0">
                <a:latin typeface="Arial" panose="020B0604020202020204" pitchFamily="34" charset="0"/>
                <a:cs typeface="Arial" panose="020B0604020202020204" pitchFamily="34" charset="0"/>
              </a:rPr>
              <a:t>) und damit die Kreditmöglichkeiten noch stärker beschneiden</a:t>
            </a:r>
          </a:p>
        </p:txBody>
      </p:sp>
      <p:sp>
        <p:nvSpPr>
          <p:cNvPr id="21" name="Ellipse 20"/>
          <p:cNvSpPr/>
          <p:nvPr/>
        </p:nvSpPr>
        <p:spPr>
          <a:xfrm>
            <a:off x="4410075" y="1329929"/>
            <a:ext cx="2700338" cy="27539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t>Fremd-</a:t>
            </a:r>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r>
              <a:rPr lang="de-DE" sz="1013" dirty="0"/>
              <a:t>kapital</a:t>
            </a:r>
          </a:p>
        </p:txBody>
      </p:sp>
      <p:sp>
        <p:nvSpPr>
          <p:cNvPr id="22" name="Ellipse 21"/>
          <p:cNvSpPr/>
          <p:nvPr/>
        </p:nvSpPr>
        <p:spPr>
          <a:xfrm>
            <a:off x="4410075" y="1329929"/>
            <a:ext cx="2700338" cy="2753915"/>
          </a:xfrm>
          <a:prstGeom prst="ellipse">
            <a:avLst/>
          </a:prstGeom>
          <a:gradFill>
            <a:gsLst>
              <a:gs pos="54000">
                <a:srgbClr val="4F81BD"/>
              </a:gs>
              <a:gs pos="50000">
                <a:schemeClr val="accent1">
                  <a:tint val="44500"/>
                  <a:satMod val="160000"/>
                </a:schemeClr>
              </a:gs>
              <a:gs pos="100000">
                <a:schemeClr val="accent1">
                  <a:tint val="23500"/>
                  <a:satMod val="160000"/>
                </a:schemeClr>
              </a:gs>
            </a:gsLst>
            <a:path path="rect">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t>Fremd-</a:t>
            </a:r>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r>
              <a:rPr lang="de-DE" sz="1013" dirty="0"/>
              <a:t>kapital</a:t>
            </a:r>
          </a:p>
        </p:txBody>
      </p:sp>
      <p:sp>
        <p:nvSpPr>
          <p:cNvPr id="30724" name="Titel 6"/>
          <p:cNvSpPr>
            <a:spLocks noGrp="1"/>
          </p:cNvSpPr>
          <p:nvPr>
            <p:ph type="title"/>
          </p:nvPr>
        </p:nvSpPr>
        <p:spPr>
          <a:xfrm>
            <a:off x="628650" y="273846"/>
            <a:ext cx="7886700" cy="570308"/>
          </a:xfrm>
        </p:spPr>
        <p:txBody>
          <a:bodyPr/>
          <a:lstStyle/>
          <a:p>
            <a:r>
              <a:rPr lang="de-DE" dirty="0"/>
              <a:t>Zusammenhang Pfandwert –Kreditmenge</a:t>
            </a:r>
            <a:endParaRPr lang="de-DE" altLang="de-DE" dirty="0"/>
          </a:p>
        </p:txBody>
      </p:sp>
      <p:sp>
        <p:nvSpPr>
          <p:cNvPr id="30726" name="Foliennummernplatzhalter 5"/>
          <p:cNvSpPr>
            <a:spLocks noGrp="1"/>
          </p:cNvSpPr>
          <p:nvPr>
            <p:ph type="sldNum" sz="quarter" idx="4294967295"/>
          </p:nvPr>
        </p:nvSpPr>
        <p:spPr bwMode="auto">
          <a:xfrm>
            <a:off x="7862294" y="4764875"/>
            <a:ext cx="494108"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A18FD060-91E4-4C06-9989-69AC35743C61}" type="slidenum">
              <a:rPr lang="de-DE" altLang="de-DE" sz="900">
                <a:solidFill>
                  <a:srgbClr val="898989"/>
                </a:solidFill>
              </a:rPr>
              <a:pPr>
                <a:spcBef>
                  <a:spcPct val="0"/>
                </a:spcBef>
                <a:buFontTx/>
                <a:buNone/>
              </a:pPr>
              <a:t>8</a:t>
            </a:fld>
            <a:endParaRPr lang="de-DE" altLang="de-DE" sz="900" dirty="0">
              <a:solidFill>
                <a:srgbClr val="898989"/>
              </a:solidFill>
            </a:endParaRPr>
          </a:p>
        </p:txBody>
      </p:sp>
      <p:sp>
        <p:nvSpPr>
          <p:cNvPr id="8" name="Rechteck 7"/>
          <p:cNvSpPr/>
          <p:nvPr/>
        </p:nvSpPr>
        <p:spPr>
          <a:xfrm>
            <a:off x="1763316" y="2193131"/>
            <a:ext cx="1890713" cy="140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t>Fremdkapital von Kunden</a:t>
            </a:r>
          </a:p>
        </p:txBody>
      </p:sp>
      <p:sp>
        <p:nvSpPr>
          <p:cNvPr id="9" name="Rechteck 8"/>
          <p:cNvSpPr/>
          <p:nvPr/>
        </p:nvSpPr>
        <p:spPr>
          <a:xfrm>
            <a:off x="1763316" y="3598069"/>
            <a:ext cx="1890713" cy="48577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solidFill>
                  <a:schemeClr val="tx1"/>
                </a:solidFill>
              </a:rPr>
              <a:t>Eigenkapital</a:t>
            </a:r>
          </a:p>
        </p:txBody>
      </p:sp>
      <p:sp>
        <p:nvSpPr>
          <p:cNvPr id="12" name="Geschweifte Klammer links 11"/>
          <p:cNvSpPr/>
          <p:nvPr/>
        </p:nvSpPr>
        <p:spPr>
          <a:xfrm>
            <a:off x="1494235" y="1383506"/>
            <a:ext cx="215503" cy="27003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sz="1013"/>
          </a:p>
        </p:txBody>
      </p:sp>
      <p:sp>
        <p:nvSpPr>
          <p:cNvPr id="30731" name="Textfeld 12"/>
          <p:cNvSpPr txBox="1">
            <a:spLocks noChangeArrowheads="1"/>
          </p:cNvSpPr>
          <p:nvPr/>
        </p:nvSpPr>
        <p:spPr bwMode="auto">
          <a:xfrm>
            <a:off x="703019" y="2477328"/>
            <a:ext cx="9179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latin typeface="Arial" panose="020B0604020202020204" pitchFamily="34" charset="0"/>
              </a:rPr>
              <a:t>Gesamt-liquidität</a:t>
            </a:r>
          </a:p>
        </p:txBody>
      </p:sp>
      <p:sp>
        <p:nvSpPr>
          <p:cNvPr id="14" name="Rechteck 13"/>
          <p:cNvSpPr/>
          <p:nvPr/>
        </p:nvSpPr>
        <p:spPr>
          <a:xfrm>
            <a:off x="1763316" y="1383506"/>
            <a:ext cx="1890713" cy="809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a:t>Fremdkapital </a:t>
            </a:r>
            <a:br>
              <a:rPr lang="de-DE" sz="1013"/>
            </a:br>
            <a:r>
              <a:rPr lang="de-DE" sz="1013"/>
              <a:t>von GB und ZB</a:t>
            </a:r>
            <a:endParaRPr lang="de-DE" sz="1013" dirty="0"/>
          </a:p>
        </p:txBody>
      </p:sp>
      <p:sp>
        <p:nvSpPr>
          <p:cNvPr id="15" name="Geschweifte Klammer rechts 14"/>
          <p:cNvSpPr/>
          <p:nvPr/>
        </p:nvSpPr>
        <p:spPr>
          <a:xfrm>
            <a:off x="6948488" y="1437085"/>
            <a:ext cx="432197" cy="27003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sz="1013"/>
          </a:p>
        </p:txBody>
      </p:sp>
      <p:sp>
        <p:nvSpPr>
          <p:cNvPr id="30734" name="Textfeld 15"/>
          <p:cNvSpPr txBox="1">
            <a:spLocks noChangeArrowheads="1"/>
          </p:cNvSpPr>
          <p:nvPr/>
        </p:nvSpPr>
        <p:spPr bwMode="auto">
          <a:xfrm>
            <a:off x="7271148" y="2517901"/>
            <a:ext cx="143675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latin typeface="Arial" panose="020B0604020202020204" pitchFamily="34" charset="0"/>
              </a:rPr>
              <a:t>Mögliches Kreditvolumen</a:t>
            </a:r>
          </a:p>
          <a:p>
            <a:pPr eaLnBrk="1" hangingPunct="1">
              <a:spcBef>
                <a:spcPct val="0"/>
              </a:spcBef>
              <a:buFontTx/>
              <a:buNone/>
            </a:pPr>
            <a:r>
              <a:rPr lang="de-DE" altLang="de-DE" sz="900" dirty="0">
                <a:latin typeface="Arial" panose="020B0604020202020204" pitchFamily="34" charset="0"/>
              </a:rPr>
              <a:t>Nicht  flächenkongruent dargestellt zur Liquidität</a:t>
            </a:r>
          </a:p>
        </p:txBody>
      </p:sp>
      <p:sp>
        <p:nvSpPr>
          <p:cNvPr id="10" name="Ellipse 9"/>
          <p:cNvSpPr/>
          <p:nvPr/>
        </p:nvSpPr>
        <p:spPr>
          <a:xfrm>
            <a:off x="5436394" y="2356247"/>
            <a:ext cx="647700" cy="6477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solidFill>
                  <a:schemeClr val="tx1"/>
                </a:solidFill>
              </a:rPr>
              <a:t>EK-Anteil</a:t>
            </a:r>
          </a:p>
        </p:txBody>
      </p:sp>
      <p:sp>
        <p:nvSpPr>
          <p:cNvPr id="30" name="Ellipse 29"/>
          <p:cNvSpPr/>
          <p:nvPr/>
        </p:nvSpPr>
        <p:spPr>
          <a:xfrm>
            <a:off x="5436394" y="2356247"/>
            <a:ext cx="647700" cy="6477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solidFill>
                  <a:schemeClr val="tx1"/>
                </a:solidFill>
              </a:rPr>
              <a:t>EK-Anteil</a:t>
            </a:r>
          </a:p>
        </p:txBody>
      </p:sp>
      <p:sp>
        <p:nvSpPr>
          <p:cNvPr id="31" name="Rechteck 30"/>
          <p:cNvSpPr/>
          <p:nvPr/>
        </p:nvSpPr>
        <p:spPr>
          <a:xfrm>
            <a:off x="3330179" y="1383506"/>
            <a:ext cx="323850" cy="80962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13"/>
          </a:p>
        </p:txBody>
      </p:sp>
      <p:sp>
        <p:nvSpPr>
          <p:cNvPr id="32" name="Textfeld 31"/>
          <p:cNvSpPr txBox="1">
            <a:spLocks noChangeArrowheads="1"/>
          </p:cNvSpPr>
          <p:nvPr/>
        </p:nvSpPr>
        <p:spPr bwMode="auto">
          <a:xfrm>
            <a:off x="1763316" y="840525"/>
            <a:ext cx="345671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350" b="1" dirty="0">
                <a:solidFill>
                  <a:srgbClr val="FF6600"/>
                </a:solidFill>
                <a:latin typeface="Arial" panose="020B0604020202020204" pitchFamily="34" charset="0"/>
              </a:rPr>
              <a:t>Weniger </a:t>
            </a:r>
            <a:r>
              <a:rPr lang="de-DE" altLang="de-DE" sz="1350" b="1" dirty="0" err="1">
                <a:solidFill>
                  <a:srgbClr val="FF6600"/>
                </a:solidFill>
                <a:latin typeface="Arial" panose="020B0604020202020204" pitchFamily="34" charset="0"/>
              </a:rPr>
              <a:t>Sicherheitenwert</a:t>
            </a:r>
            <a:r>
              <a:rPr lang="de-DE" altLang="de-DE" sz="1350" b="1" dirty="0">
                <a:solidFill>
                  <a:srgbClr val="FF6600"/>
                </a:solidFill>
                <a:latin typeface="Arial" panose="020B0604020202020204" pitchFamily="34" charset="0"/>
              </a:rPr>
              <a:t> </a:t>
            </a:r>
          </a:p>
          <a:p>
            <a:pPr algn="ctr" eaLnBrk="1" hangingPunct="1">
              <a:spcBef>
                <a:spcPct val="0"/>
              </a:spcBef>
              <a:buFontTx/>
              <a:buNone/>
            </a:pPr>
            <a:r>
              <a:rPr lang="de-DE" altLang="de-DE" sz="1350" b="1" dirty="0">
                <a:solidFill>
                  <a:srgbClr val="FF6600"/>
                </a:solidFill>
                <a:latin typeface="Arial" panose="020B0604020202020204" pitchFamily="34" charset="0"/>
              </a:rPr>
              <a:t>Auswirkung 1:1 auf das Kreditvolumen</a:t>
            </a:r>
          </a:p>
        </p:txBody>
      </p:sp>
      <p:sp>
        <p:nvSpPr>
          <p:cNvPr id="33"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19" name="Textfeld 18">
            <a:extLst>
              <a:ext uri="{FF2B5EF4-FFF2-40B4-BE49-F238E27FC236}">
                <a16:creationId xmlns:a16="http://schemas.microsoft.com/office/drawing/2014/main" id="{FE3F7830-AB12-49B0-821E-D816AFD38F3F}"/>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85906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2" presetClass="entr" presetSubtype="2"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right)">
                                      <p:cBhvr>
                                        <p:cTn id="9" dur="2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2">
                                            <p:txEl>
                                              <p:pRg st="1" end="1"/>
                                            </p:txEl>
                                          </p:spTgt>
                                        </p:tgtEl>
                                        <p:attrNameLst>
                                          <p:attrName>style.visibility</p:attrName>
                                        </p:attrNameLst>
                                      </p:cBhvr>
                                      <p:to>
                                        <p:strVal val="visible"/>
                                      </p:to>
                                    </p:set>
                                  </p:childTnLst>
                                </p:cTn>
                              </p:par>
                              <p:par>
                                <p:cTn id="14" presetID="6" presetClass="emph" presetSubtype="0" fill="hold" grpId="7" nodeType="withEffect">
                                  <p:stCondLst>
                                    <p:cond delay="0"/>
                                  </p:stCondLst>
                                  <p:childTnLst>
                                    <p:animScale>
                                      <p:cBhvr>
                                        <p:cTn id="15" dur="2000" fill="hold"/>
                                        <p:tgtEl>
                                          <p:spTgt spid="22"/>
                                        </p:tgtEl>
                                      </p:cBhvr>
                                      <p:by x="90000" y="90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7" animBg="1"/>
      <p:bldP spid="31" grpId="0" animBg="1"/>
      <p:bldP spid="3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6"/>
            <a:ext cx="7886700" cy="561041"/>
          </a:xfrm>
        </p:spPr>
        <p:txBody>
          <a:bodyPr/>
          <a:lstStyle/>
          <a:p>
            <a:r>
              <a:rPr lang="de-DE" dirty="0"/>
              <a:t>Die lange Geschichte weltweit</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80</a:t>
            </a:fld>
            <a:endParaRPr lang="de-DE"/>
          </a:p>
        </p:txBody>
      </p:sp>
      <p:pic>
        <p:nvPicPr>
          <p:cNvPr id="8" name="Inhaltsplatzhalt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8146" y="806803"/>
            <a:ext cx="5514619" cy="3262312"/>
          </a:xfrm>
        </p:spPr>
      </p:pic>
      <p:sp>
        <p:nvSpPr>
          <p:cNvPr id="9" name="Textfeld 8"/>
          <p:cNvSpPr txBox="1"/>
          <p:nvPr/>
        </p:nvSpPr>
        <p:spPr>
          <a:xfrm>
            <a:off x="490330" y="4041917"/>
            <a:ext cx="8083827" cy="830997"/>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Egal ob die Zentralbanken weisungsgebunden waren oder regierungsunabhängig (z.B. Eurozone ab 1999): sie mussten sich den Bedürfnissen der Real- und Geldwirtschaft anpassen</a:t>
            </a:r>
          </a:p>
        </p:txBody>
      </p:sp>
      <p:sp>
        <p:nvSpPr>
          <p:cNvPr id="10" name="Textfeld 9"/>
          <p:cNvSpPr txBox="1"/>
          <p:nvPr/>
        </p:nvSpPr>
        <p:spPr>
          <a:xfrm>
            <a:off x="7712765" y="2573491"/>
            <a:ext cx="1232453" cy="153888"/>
          </a:xfrm>
          <a:prstGeom prst="rect">
            <a:avLst/>
          </a:prstGeom>
          <a:noFill/>
        </p:spPr>
        <p:txBody>
          <a:bodyPr wrap="square" lIns="0" tIns="0" rIns="0" bIns="0" rtlCol="0">
            <a:spAutoFit/>
          </a:bodyPr>
          <a:lstStyle/>
          <a:p>
            <a:r>
              <a:rPr lang="de-DE" sz="1000" dirty="0">
                <a:latin typeface="Arial" panose="020B0604020202020204" pitchFamily="34" charset="0"/>
                <a:cs typeface="Arial" panose="020B0604020202020204" pitchFamily="34" charset="0"/>
              </a:rPr>
              <a:t>Bildquelle: </a:t>
            </a:r>
            <a:r>
              <a:rPr lang="de-DE" sz="1000" dirty="0">
                <a:latin typeface="Arial" panose="020B0604020202020204" pitchFamily="34" charset="0"/>
                <a:cs typeface="Arial" panose="020B0604020202020204" pitchFamily="34" charset="0"/>
                <a:hlinkClick r:id="rId3"/>
              </a:rPr>
              <a:t>Le Monde</a:t>
            </a:r>
            <a:endParaRPr lang="de-DE" sz="1000" dirty="0">
              <a:latin typeface="Arial" panose="020B0604020202020204" pitchFamily="34" charset="0"/>
              <a:cs typeface="Arial" panose="020B0604020202020204" pitchFamily="34" charset="0"/>
            </a:endParaRPr>
          </a:p>
        </p:txBody>
      </p:sp>
      <p:sp>
        <p:nvSpPr>
          <p:cNvPr id="12" name="Rechteck 11"/>
          <p:cNvSpPr/>
          <p:nvPr/>
        </p:nvSpPr>
        <p:spPr>
          <a:xfrm>
            <a:off x="3325440" y="1914939"/>
            <a:ext cx="218660" cy="14709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de-DE" dirty="0">
                <a:solidFill>
                  <a:schemeClr val="bg1">
                    <a:lumMod val="65000"/>
                  </a:schemeClr>
                </a:solidFill>
              </a:rPr>
              <a:t>WK I</a:t>
            </a:r>
          </a:p>
        </p:txBody>
      </p:sp>
      <p:sp>
        <p:nvSpPr>
          <p:cNvPr id="13" name="Rechteck 12"/>
          <p:cNvSpPr/>
          <p:nvPr/>
        </p:nvSpPr>
        <p:spPr>
          <a:xfrm>
            <a:off x="4370117" y="1914939"/>
            <a:ext cx="218660" cy="14709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de-DE" dirty="0">
                <a:solidFill>
                  <a:schemeClr val="bg1">
                    <a:lumMod val="65000"/>
                  </a:schemeClr>
                </a:solidFill>
              </a:rPr>
              <a:t>WK II</a:t>
            </a:r>
          </a:p>
        </p:txBody>
      </p:sp>
      <p:sp>
        <p:nvSpPr>
          <p:cNvPr id="14" name="Rechteck 13"/>
          <p:cNvSpPr/>
          <p:nvPr/>
        </p:nvSpPr>
        <p:spPr>
          <a:xfrm>
            <a:off x="3970078" y="1246239"/>
            <a:ext cx="218660" cy="21383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de-DE" dirty="0">
                <a:solidFill>
                  <a:schemeClr val="bg1">
                    <a:lumMod val="65000"/>
                  </a:schemeClr>
                </a:solidFill>
              </a:rPr>
              <a:t>Weltwirtschaftskrise</a:t>
            </a:r>
          </a:p>
        </p:txBody>
      </p:sp>
      <p:sp>
        <p:nvSpPr>
          <p:cNvPr id="15" name="Textfeld 14"/>
          <p:cNvSpPr txBox="1"/>
          <p:nvPr/>
        </p:nvSpPr>
        <p:spPr>
          <a:xfrm>
            <a:off x="210075" y="1309184"/>
            <a:ext cx="2046424" cy="1384995"/>
          </a:xfrm>
          <a:prstGeom prst="rect">
            <a:avLst/>
          </a:prstGeom>
          <a:noFill/>
        </p:spPr>
        <p:txBody>
          <a:bodyPr wrap="square" lIns="0" tIns="0" rIns="0" bIns="0" rtlCol="0">
            <a:spAutoFit/>
          </a:bodyPr>
          <a:lstStyle/>
          <a:p>
            <a:r>
              <a:rPr lang="de-DE" sz="1800" dirty="0">
                <a:latin typeface="Arial" panose="020B0604020202020204" pitchFamily="34" charset="0"/>
                <a:cs typeface="Arial" panose="020B0604020202020204" pitchFamily="34" charset="0"/>
              </a:rPr>
              <a:t>Aktiva der ZB (in % des BIP) = Bargeldausgabe + Kredite an GB + Währungsreserve</a:t>
            </a:r>
          </a:p>
        </p:txBody>
      </p:sp>
    </p:spTree>
    <p:extLst>
      <p:ext uri="{BB962C8B-B14F-4D97-AF65-F5344CB8AC3E}">
        <p14:creationId xmlns:p14="http://schemas.microsoft.com/office/powerpoint/2010/main" val="1449534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kurze Geschichte der EZB</a:t>
            </a:r>
          </a:p>
        </p:txBody>
      </p:sp>
      <p:sp>
        <p:nvSpPr>
          <p:cNvPr id="4" name="Fußzeilenplatzhalter 3"/>
          <p:cNvSpPr>
            <a:spLocks noGrp="1"/>
          </p:cNvSpPr>
          <p:nvPr>
            <p:ph type="ftr" sz="quarter" idx="10"/>
          </p:nvPr>
        </p:nvSpPr>
        <p:spPr/>
        <p:txBody>
          <a:bodyPr/>
          <a:lstStyle/>
          <a:p>
            <a:r>
              <a:rPr lang="de-DE" dirty="0"/>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81</a:t>
            </a:fld>
            <a:endParaRPr lang="de-DE"/>
          </a:p>
        </p:txBody>
      </p:sp>
      <p:pic>
        <p:nvPicPr>
          <p:cNvPr id="9" name="Inhaltsplatzhalter 8"/>
          <p:cNvPicPr>
            <a:picLocks noGrp="1" noChangeAspect="1"/>
          </p:cNvPicPr>
          <p:nvPr>
            <p:ph idx="1"/>
          </p:nvPr>
        </p:nvPicPr>
        <p:blipFill rotWithShape="1">
          <a:blip r:embed="rId2">
            <a:extLst>
              <a:ext uri="{28A0092B-C50C-407E-A947-70E740481C1C}">
                <a14:useLocalDpi xmlns:a14="http://schemas.microsoft.com/office/drawing/2010/main" val="0"/>
              </a:ext>
            </a:extLst>
          </a:blip>
          <a:srcRect t="996" r="766"/>
          <a:stretch/>
        </p:blipFill>
        <p:spPr>
          <a:xfrm>
            <a:off x="602840" y="1378974"/>
            <a:ext cx="4536973" cy="3083668"/>
          </a:xfrm>
        </p:spPr>
      </p:pic>
      <p:sp>
        <p:nvSpPr>
          <p:cNvPr id="10" name="Textfeld 9"/>
          <p:cNvSpPr txBox="1"/>
          <p:nvPr/>
        </p:nvSpPr>
        <p:spPr>
          <a:xfrm>
            <a:off x="628650" y="4542591"/>
            <a:ext cx="3618885" cy="153888"/>
          </a:xfrm>
          <a:prstGeom prst="rect">
            <a:avLst/>
          </a:prstGeom>
          <a:noFill/>
        </p:spPr>
        <p:txBody>
          <a:bodyPr wrap="square" lIns="0" tIns="0" rIns="0" bIns="0" rtlCol="0">
            <a:spAutoFit/>
          </a:bodyPr>
          <a:lstStyle/>
          <a:p>
            <a:r>
              <a:rPr lang="de-DE" sz="1000" dirty="0">
                <a:latin typeface="Arial" panose="020B0604020202020204" pitchFamily="34" charset="0"/>
                <a:cs typeface="Arial" panose="020B0604020202020204" pitchFamily="34" charset="0"/>
              </a:rPr>
              <a:t>Bildquelle: </a:t>
            </a:r>
            <a:r>
              <a:rPr lang="de-DE" sz="1000" dirty="0">
                <a:latin typeface="Arial" panose="020B0604020202020204" pitchFamily="34" charset="0"/>
                <a:cs typeface="Arial" panose="020B0604020202020204" pitchFamily="34" charset="0"/>
                <a:hlinkClick r:id="rId3"/>
              </a:rPr>
              <a:t>Zentralbank der Niederlande</a:t>
            </a:r>
            <a:r>
              <a:rPr lang="de-DE" sz="1000" dirty="0">
                <a:latin typeface="Arial" panose="020B0604020202020204" pitchFamily="34" charset="0"/>
                <a:cs typeface="Arial" panose="020B0604020202020204" pitchFamily="34" charset="0"/>
              </a:rPr>
              <a:t>; Daten: EZB</a:t>
            </a:r>
          </a:p>
        </p:txBody>
      </p:sp>
      <p:grpSp>
        <p:nvGrpSpPr>
          <p:cNvPr id="17" name="Gruppieren 16"/>
          <p:cNvGrpSpPr/>
          <p:nvPr/>
        </p:nvGrpSpPr>
        <p:grpSpPr>
          <a:xfrm>
            <a:off x="2617839" y="1548575"/>
            <a:ext cx="3532238" cy="2854522"/>
            <a:chOff x="5132439" y="1548575"/>
            <a:chExt cx="3532238" cy="2854522"/>
          </a:xfrm>
        </p:grpSpPr>
        <p:grpSp>
          <p:nvGrpSpPr>
            <p:cNvPr id="16" name="Gruppieren 15"/>
            <p:cNvGrpSpPr/>
            <p:nvPr/>
          </p:nvGrpSpPr>
          <p:grpSpPr>
            <a:xfrm>
              <a:off x="5132439" y="4249209"/>
              <a:ext cx="3532238" cy="153888"/>
              <a:chOff x="5132439" y="4249209"/>
              <a:chExt cx="3532238" cy="153888"/>
            </a:xfrm>
          </p:grpSpPr>
          <p:sp>
            <p:nvSpPr>
              <p:cNvPr id="11" name="Rechteck 10"/>
              <p:cNvSpPr/>
              <p:nvPr/>
            </p:nvSpPr>
            <p:spPr>
              <a:xfrm>
                <a:off x="5132439" y="4299153"/>
                <a:ext cx="54000" cy="5400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57799" y="4249209"/>
                <a:ext cx="3406878" cy="153888"/>
              </a:xfrm>
              <a:prstGeom prst="rect">
                <a:avLst/>
              </a:prstGeom>
              <a:noFill/>
            </p:spPr>
            <p:txBody>
              <a:bodyPr wrap="square" lIns="0" tIns="0" rIns="0" bIns="0" rtlCol="0">
                <a:spAutoFit/>
              </a:bodyPr>
              <a:lstStyle/>
              <a:p>
                <a:r>
                  <a:rPr lang="de-DE" sz="1000" dirty="0">
                    <a:latin typeface="Times New Roman" panose="02020603050405020304" pitchFamily="18" charset="0"/>
                    <a:cs typeface="Times New Roman" panose="02020603050405020304" pitchFamily="18" charset="0"/>
                  </a:rPr>
                  <a:t>Bargeld bei GB und Nicht-Banken + Währungsreserven</a:t>
                </a:r>
              </a:p>
            </p:txBody>
          </p:sp>
        </p:grpSp>
        <p:sp>
          <p:nvSpPr>
            <p:cNvPr id="13" name="Textfeld 12"/>
            <p:cNvSpPr txBox="1"/>
            <p:nvPr/>
          </p:nvSpPr>
          <p:spPr>
            <a:xfrm rot="16200000">
              <a:off x="4426747" y="2256528"/>
              <a:ext cx="2027906" cy="612000"/>
            </a:xfrm>
            <a:prstGeom prst="rect">
              <a:avLst/>
            </a:prstGeom>
            <a:noFill/>
            <a:ln>
              <a:solidFill>
                <a:srgbClr val="00B050"/>
              </a:solidFill>
            </a:ln>
          </p:spPr>
          <p:txBody>
            <a:bodyPr wrap="square" lIns="0" tIns="0" rIns="0" bIns="0" rtlCol="0" anchor="ctr" anchorCtr="1">
              <a:spAutoFit/>
            </a:bodyPr>
            <a:lstStyle/>
            <a:p>
              <a:pPr algn="ctr"/>
              <a:r>
                <a:rPr lang="de-DE" sz="1600" dirty="0">
                  <a:solidFill>
                    <a:srgbClr val="00B050"/>
                  </a:solidFill>
                  <a:latin typeface="Arial" panose="020B0604020202020204" pitchFamily="34" charset="0"/>
                  <a:cs typeface="Arial" panose="020B0604020202020204" pitchFamily="34" charset="0"/>
                </a:rPr>
                <a:t>Staatsschuldenkrise</a:t>
              </a:r>
            </a:p>
          </p:txBody>
        </p:sp>
      </p:grpSp>
      <p:sp>
        <p:nvSpPr>
          <p:cNvPr id="15" name="Textfeld 14"/>
          <p:cNvSpPr txBox="1"/>
          <p:nvPr/>
        </p:nvSpPr>
        <p:spPr>
          <a:xfrm>
            <a:off x="5855108" y="1047871"/>
            <a:ext cx="3071351" cy="3693319"/>
          </a:xfrm>
          <a:prstGeom prst="rect">
            <a:avLst/>
          </a:prstGeom>
          <a:noFill/>
        </p:spPr>
        <p:txBody>
          <a:bodyPr wrap="square" lIns="0" tIns="0" rIns="0" bIns="0" rtlCol="0">
            <a:spAutoFit/>
          </a:bodyPr>
          <a:lstStyle/>
          <a:p>
            <a:r>
              <a:rPr lang="de-DE" sz="1600" dirty="0">
                <a:latin typeface="Arial" panose="020B0604020202020204" pitchFamily="34" charset="0"/>
                <a:cs typeface="Arial" panose="020B0604020202020204" pitchFamily="34" charset="0"/>
              </a:rPr>
              <a:t>Der Geburtsmangel der Euro-zone – einheitliche Währung, uneinheitliche Wirtschaftspolitik – hat dazu geführt, dass die Aufgabe, die Wirtschaft der Staaten anzukurbeln (auch um Deflation zu verhindern) und dafür zu sorgen, dass v.a. die südlichen Mitgliedsländer nicht durch hohe Zinsen vom Schuldendienst erdrückt werden, der EZB zugefallen ist (viel Geld für Banken und Staaten).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Die Regierungen haben ihre Hausaufgaben nicht gemacht.</a:t>
            </a:r>
          </a:p>
        </p:txBody>
      </p:sp>
    </p:spTree>
    <p:extLst>
      <p:ext uri="{BB962C8B-B14F-4D97-AF65-F5344CB8AC3E}">
        <p14:creationId xmlns:p14="http://schemas.microsoft.com/office/powerpoint/2010/main" val="15894245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solidFill>
                  <a:srgbClr val="FF0000"/>
                </a:solidFill>
              </a:rPr>
              <a:t>Achtung</a:t>
            </a:r>
          </a:p>
        </p:txBody>
      </p:sp>
      <p:sp>
        <p:nvSpPr>
          <p:cNvPr id="3" name="Inhaltsplatzhalter 2"/>
          <p:cNvSpPr>
            <a:spLocks noGrp="1"/>
          </p:cNvSpPr>
          <p:nvPr>
            <p:ph idx="1"/>
          </p:nvPr>
        </p:nvSpPr>
        <p:spPr/>
        <p:txBody>
          <a:bodyPr/>
          <a:lstStyle/>
          <a:p>
            <a:r>
              <a:rPr lang="de-DE" dirty="0"/>
              <a:t>Kredite der EZB an GB und gekaufte Anleihen sind beides </a:t>
            </a:r>
            <a:r>
              <a:rPr lang="de-DE" dirty="0">
                <a:solidFill>
                  <a:srgbClr val="FF0000"/>
                </a:solidFill>
              </a:rPr>
              <a:t>befristete Kredite</a:t>
            </a:r>
          </a:p>
          <a:p>
            <a:r>
              <a:rPr lang="de-DE" dirty="0"/>
              <a:t>ZB ist nicht verpflichtet, diese zu verlängern</a:t>
            </a:r>
          </a:p>
          <a:p>
            <a:r>
              <a:rPr lang="de-DE" dirty="0"/>
              <a:t>i.d.R. frühzeitige Ankündigung, wenn Höhe der Mittelversorgung eingeschränkt oder erhöht werden soll</a:t>
            </a:r>
          </a:p>
          <a:p>
            <a:r>
              <a:rPr lang="de-DE" dirty="0"/>
              <a:t>Folgen </a:t>
            </a:r>
          </a:p>
          <a:p>
            <a:pPr lvl="1"/>
            <a:r>
              <a:rPr lang="de-DE" dirty="0"/>
              <a:t>Einschränkung führt zu Zinsanstieg</a:t>
            </a:r>
          </a:p>
          <a:p>
            <a:pPr lvl="1"/>
            <a:r>
              <a:rPr lang="de-DE" dirty="0"/>
              <a:t>Ausweitung führt zu Zinsrückgang</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82</a:t>
            </a:fld>
            <a:endParaRPr lang="de-DE"/>
          </a:p>
        </p:txBody>
      </p:sp>
    </p:spTree>
    <p:extLst>
      <p:ext uri="{BB962C8B-B14F-4D97-AF65-F5344CB8AC3E}">
        <p14:creationId xmlns:p14="http://schemas.microsoft.com/office/powerpoint/2010/main" val="19249725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Was also wann?</a:t>
            </a:r>
          </a:p>
        </p:txBody>
      </p:sp>
      <p:sp>
        <p:nvSpPr>
          <p:cNvPr id="10" name="Inhaltsplatzhalter 9"/>
          <p:cNvSpPr>
            <a:spLocks noGrp="1"/>
          </p:cNvSpPr>
          <p:nvPr>
            <p:ph sz="half" idx="1"/>
          </p:nvPr>
        </p:nvSpPr>
        <p:spPr>
          <a:xfrm>
            <a:off x="628650" y="1287190"/>
            <a:ext cx="3886200" cy="3480074"/>
          </a:xfrm>
        </p:spPr>
        <p:txBody>
          <a:bodyPr>
            <a:normAutofit/>
          </a:bodyPr>
          <a:lstStyle/>
          <a:p>
            <a:r>
              <a:rPr lang="de-DE" dirty="0">
                <a:solidFill>
                  <a:srgbClr val="FF0000"/>
                </a:solidFill>
              </a:rPr>
              <a:t>Ausweitung der Geldversorgung</a:t>
            </a:r>
            <a:r>
              <a:rPr lang="de-DE" dirty="0"/>
              <a:t> durch ZB erfolgt </a:t>
            </a:r>
            <a:r>
              <a:rPr lang="de-DE" dirty="0">
                <a:solidFill>
                  <a:srgbClr val="FF0000"/>
                </a:solidFill>
              </a:rPr>
              <a:t>bei</a:t>
            </a:r>
            <a:r>
              <a:rPr lang="de-DE" dirty="0"/>
              <a:t> erwarteter </a:t>
            </a:r>
            <a:r>
              <a:rPr lang="de-DE" dirty="0">
                <a:solidFill>
                  <a:srgbClr val="FF0000"/>
                </a:solidFill>
              </a:rPr>
              <a:t>Deflationstendenz</a:t>
            </a:r>
          </a:p>
          <a:p>
            <a:r>
              <a:rPr lang="de-DE" dirty="0"/>
              <a:t>Meist gekoppelt mit sinkenden bzw. niedrigen Leitzinsen</a:t>
            </a:r>
          </a:p>
        </p:txBody>
      </p:sp>
      <p:sp>
        <p:nvSpPr>
          <p:cNvPr id="11" name="Inhaltsplatzhalter 10"/>
          <p:cNvSpPr>
            <a:spLocks noGrp="1"/>
          </p:cNvSpPr>
          <p:nvPr>
            <p:ph sz="half" idx="2"/>
          </p:nvPr>
        </p:nvSpPr>
        <p:spPr>
          <a:xfrm>
            <a:off x="4629150" y="1280160"/>
            <a:ext cx="3886200" cy="3650566"/>
          </a:xfrm>
        </p:spPr>
        <p:txBody>
          <a:bodyPr>
            <a:normAutofit/>
          </a:bodyPr>
          <a:lstStyle/>
          <a:p>
            <a:r>
              <a:rPr lang="de-DE" dirty="0">
                <a:solidFill>
                  <a:srgbClr val="FF0000"/>
                </a:solidFill>
              </a:rPr>
              <a:t>Absenkung der Geldversorgung</a:t>
            </a:r>
            <a:r>
              <a:rPr lang="de-DE" dirty="0"/>
              <a:t> durch ZB erfolgt </a:t>
            </a:r>
            <a:r>
              <a:rPr lang="de-DE" dirty="0">
                <a:solidFill>
                  <a:srgbClr val="FF0000"/>
                </a:solidFill>
              </a:rPr>
              <a:t>bei</a:t>
            </a:r>
            <a:r>
              <a:rPr lang="de-DE" dirty="0"/>
              <a:t> Erwartung nachhaltiger </a:t>
            </a:r>
            <a:r>
              <a:rPr lang="de-DE" dirty="0">
                <a:solidFill>
                  <a:srgbClr val="FF0000"/>
                </a:solidFill>
              </a:rPr>
              <a:t>Inflation</a:t>
            </a:r>
          </a:p>
          <a:p>
            <a:r>
              <a:rPr lang="de-DE" dirty="0"/>
              <a:t>Meist gekoppelt mit steigenden bzw. hohen Leitzinsen</a:t>
            </a:r>
          </a:p>
        </p:txBody>
      </p:sp>
      <p:sp>
        <p:nvSpPr>
          <p:cNvPr id="7" name="Fußzeilenplatzhalter 6"/>
          <p:cNvSpPr>
            <a:spLocks noGrp="1"/>
          </p:cNvSpPr>
          <p:nvPr>
            <p:ph type="ftr" sz="quarter" idx="10"/>
          </p:nvPr>
        </p:nvSpPr>
        <p:spPr/>
        <p:txBody>
          <a:bodyPr/>
          <a:lstStyle/>
          <a:p>
            <a:r>
              <a:rPr lang="de-DE"/>
              <a:t>© Anselm Dohle-Beltinger 2020</a:t>
            </a:r>
          </a:p>
        </p:txBody>
      </p:sp>
      <p:sp>
        <p:nvSpPr>
          <p:cNvPr id="8" name="Foliennummernplatzhalter 7"/>
          <p:cNvSpPr>
            <a:spLocks noGrp="1"/>
          </p:cNvSpPr>
          <p:nvPr>
            <p:ph type="sldNum" sz="quarter" idx="11"/>
          </p:nvPr>
        </p:nvSpPr>
        <p:spPr/>
        <p:txBody>
          <a:bodyPr/>
          <a:lstStyle/>
          <a:p>
            <a:fld id="{776BAF4D-FE96-443E-837B-4E3013AE95A4}" type="slidenum">
              <a:rPr lang="de-DE" smtClean="0"/>
              <a:t>83</a:t>
            </a:fld>
            <a:endParaRPr lang="de-DE"/>
          </a:p>
        </p:txBody>
      </p:sp>
      <p:sp>
        <p:nvSpPr>
          <p:cNvPr id="2" name="Textfeld 1">
            <a:extLst>
              <a:ext uri="{FF2B5EF4-FFF2-40B4-BE49-F238E27FC236}">
                <a16:creationId xmlns:a16="http://schemas.microsoft.com/office/drawing/2014/main" id="{61DFB065-9A27-4087-A39C-02468DAFE91C}"/>
              </a:ext>
            </a:extLst>
          </p:cNvPr>
          <p:cNvSpPr txBox="1"/>
          <p:nvPr/>
        </p:nvSpPr>
        <p:spPr>
          <a:xfrm>
            <a:off x="1118832" y="3946477"/>
            <a:ext cx="2087254" cy="276999"/>
          </a:xfrm>
          <a:prstGeom prst="rect">
            <a:avLst/>
          </a:prstGeom>
          <a:solidFill>
            <a:srgbClr val="FFFF00"/>
          </a:solidFill>
        </p:spPr>
        <p:txBody>
          <a:bodyPr wrap="square" lIns="0" tIns="0" rIns="0" bIns="0" rtlCol="0">
            <a:spAutoFit/>
          </a:bodyPr>
          <a:lstStyle/>
          <a:p>
            <a:pPr algn="ctr"/>
            <a:r>
              <a:rPr lang="de-DE" sz="1800" dirty="0">
                <a:latin typeface="Arial" panose="020B0604020202020204" pitchFamily="34" charset="0"/>
                <a:cs typeface="Arial" panose="020B0604020202020204" pitchFamily="34" charset="0"/>
              </a:rPr>
              <a:t>Lockere Geldpolitik</a:t>
            </a:r>
          </a:p>
        </p:txBody>
      </p:sp>
      <p:sp>
        <p:nvSpPr>
          <p:cNvPr id="12" name="Textfeld 11">
            <a:extLst>
              <a:ext uri="{FF2B5EF4-FFF2-40B4-BE49-F238E27FC236}">
                <a16:creationId xmlns:a16="http://schemas.microsoft.com/office/drawing/2014/main" id="{6E5FCAAD-5E10-41B6-A24E-EB3B3DFCF759}"/>
              </a:ext>
            </a:extLst>
          </p:cNvPr>
          <p:cNvSpPr txBox="1"/>
          <p:nvPr/>
        </p:nvSpPr>
        <p:spPr>
          <a:xfrm>
            <a:off x="5005032" y="3946478"/>
            <a:ext cx="2087254" cy="276999"/>
          </a:xfrm>
          <a:prstGeom prst="rect">
            <a:avLst/>
          </a:prstGeom>
          <a:solidFill>
            <a:srgbClr val="FFFF00"/>
          </a:solidFill>
        </p:spPr>
        <p:txBody>
          <a:bodyPr wrap="square" lIns="0" tIns="0" rIns="0" bIns="0" rtlCol="0">
            <a:spAutoFit/>
          </a:bodyPr>
          <a:lstStyle/>
          <a:p>
            <a:pPr algn="ctr"/>
            <a:r>
              <a:rPr lang="de-DE" sz="1800" dirty="0">
                <a:latin typeface="Arial" panose="020B0604020202020204" pitchFamily="34" charset="0"/>
                <a:cs typeface="Arial" panose="020B0604020202020204" pitchFamily="34" charset="0"/>
              </a:rPr>
              <a:t>Strenge Geldpolitik</a:t>
            </a:r>
          </a:p>
        </p:txBody>
      </p:sp>
    </p:spTree>
    <p:extLst>
      <p:ext uri="{BB962C8B-B14F-4D97-AF65-F5344CB8AC3E}">
        <p14:creationId xmlns:p14="http://schemas.microsoft.com/office/powerpoint/2010/main" val="191654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Erwartete Wirkungsweise</a:t>
            </a:r>
          </a:p>
        </p:txBody>
      </p:sp>
      <p:sp>
        <p:nvSpPr>
          <p:cNvPr id="3" name="Inhaltsplatzhalter 2"/>
          <p:cNvSpPr>
            <a:spLocks noGrp="1"/>
          </p:cNvSpPr>
          <p:nvPr>
            <p:ph sz="half" idx="1"/>
          </p:nvPr>
        </p:nvSpPr>
        <p:spPr/>
        <p:txBody>
          <a:bodyPr>
            <a:normAutofit fontScale="92500"/>
          </a:bodyPr>
          <a:lstStyle/>
          <a:p>
            <a:r>
              <a:rPr lang="de-DE" dirty="0">
                <a:solidFill>
                  <a:srgbClr val="FF0000"/>
                </a:solidFill>
              </a:rPr>
              <a:t>Reichliche Mittelversorgung</a:t>
            </a:r>
            <a:r>
              <a:rPr lang="de-DE" dirty="0"/>
              <a:t> der GB erleichtert diesen die Vergabe von Krediten an U und </a:t>
            </a:r>
            <a:r>
              <a:rPr lang="de-DE" dirty="0" err="1"/>
              <a:t>Hh</a:t>
            </a:r>
            <a:r>
              <a:rPr lang="de-DE" dirty="0"/>
              <a:t> (und auch an St)</a:t>
            </a:r>
          </a:p>
          <a:p>
            <a:r>
              <a:rPr lang="de-DE" dirty="0"/>
              <a:t>Diese Mittel werden für Güterkäufe (Nachfrage) verwendet, die die Wirtschaft ankurbeln und für die U die Anhebung des Preisniveaus erleichtern</a:t>
            </a:r>
          </a:p>
        </p:txBody>
      </p:sp>
      <p:sp>
        <p:nvSpPr>
          <p:cNvPr id="4" name="Inhaltsplatzhalter 3"/>
          <p:cNvSpPr>
            <a:spLocks noGrp="1"/>
          </p:cNvSpPr>
          <p:nvPr>
            <p:ph sz="half" idx="2"/>
          </p:nvPr>
        </p:nvSpPr>
        <p:spPr/>
        <p:txBody>
          <a:bodyPr>
            <a:normAutofit fontScale="92500"/>
          </a:bodyPr>
          <a:lstStyle/>
          <a:p>
            <a:r>
              <a:rPr lang="de-DE" dirty="0">
                <a:solidFill>
                  <a:srgbClr val="FF0000"/>
                </a:solidFill>
              </a:rPr>
              <a:t>Knappe Mittelversorgung</a:t>
            </a:r>
            <a:r>
              <a:rPr lang="de-DE" dirty="0"/>
              <a:t> der GB erschwert diesen die Vergabe von Krediten an U und </a:t>
            </a:r>
            <a:r>
              <a:rPr lang="de-DE" dirty="0" err="1"/>
              <a:t>Hh</a:t>
            </a:r>
            <a:r>
              <a:rPr lang="de-DE" dirty="0"/>
              <a:t> (und auch an St)</a:t>
            </a:r>
          </a:p>
          <a:p>
            <a:r>
              <a:rPr lang="de-DE" dirty="0"/>
              <a:t>Die Nachfrage nach Gütern sinkt und für die U wird die Anhebung des Preisniveaus erschwert</a:t>
            </a:r>
          </a:p>
        </p:txBody>
      </p:sp>
      <p:sp>
        <p:nvSpPr>
          <p:cNvPr id="5" name="Fußzeilenplatzhalter 4"/>
          <p:cNvSpPr>
            <a:spLocks noGrp="1"/>
          </p:cNvSpPr>
          <p:nvPr>
            <p:ph type="ftr" sz="quarter" idx="10"/>
          </p:nvPr>
        </p:nvSpPr>
        <p:spPr/>
        <p:txBody>
          <a:bodyPr/>
          <a:lstStyle/>
          <a:p>
            <a:r>
              <a:rPr lang="de-DE"/>
              <a:t>© Anselm Dohle-Beltinger 2020</a:t>
            </a:r>
          </a:p>
        </p:txBody>
      </p:sp>
      <p:sp>
        <p:nvSpPr>
          <p:cNvPr id="6" name="Foliennummernplatzhalter 5"/>
          <p:cNvSpPr>
            <a:spLocks noGrp="1"/>
          </p:cNvSpPr>
          <p:nvPr>
            <p:ph type="sldNum" sz="quarter" idx="11"/>
          </p:nvPr>
        </p:nvSpPr>
        <p:spPr/>
        <p:txBody>
          <a:bodyPr/>
          <a:lstStyle/>
          <a:p>
            <a:fld id="{776BAF4D-FE96-443E-837B-4E3013AE95A4}" type="slidenum">
              <a:rPr lang="de-DE" smtClean="0"/>
              <a:t>84</a:t>
            </a:fld>
            <a:endParaRPr lang="de-DE"/>
          </a:p>
        </p:txBody>
      </p:sp>
    </p:spTree>
    <p:extLst>
      <p:ext uri="{BB962C8B-B14F-4D97-AF65-F5344CB8AC3E}">
        <p14:creationId xmlns:p14="http://schemas.microsoft.com/office/powerpoint/2010/main" val="37217727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p:cNvSpPr/>
          <p:nvPr/>
        </p:nvSpPr>
        <p:spPr>
          <a:xfrm>
            <a:off x="4410075" y="1329929"/>
            <a:ext cx="2700338" cy="27539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t>Fremd-</a:t>
            </a:r>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r>
              <a:rPr lang="de-DE" sz="1013" dirty="0"/>
              <a:t>kapital</a:t>
            </a:r>
          </a:p>
        </p:txBody>
      </p:sp>
      <p:sp>
        <p:nvSpPr>
          <p:cNvPr id="22" name="Ellipse 21"/>
          <p:cNvSpPr/>
          <p:nvPr/>
        </p:nvSpPr>
        <p:spPr>
          <a:xfrm>
            <a:off x="4410075" y="1329929"/>
            <a:ext cx="2700338" cy="2753915"/>
          </a:xfrm>
          <a:prstGeom prst="ellipse">
            <a:avLst/>
          </a:prstGeom>
          <a:gradFill>
            <a:gsLst>
              <a:gs pos="54000">
                <a:srgbClr val="4F81BD"/>
              </a:gs>
              <a:gs pos="50000">
                <a:schemeClr val="accent1">
                  <a:tint val="44500"/>
                  <a:satMod val="160000"/>
                </a:schemeClr>
              </a:gs>
              <a:gs pos="100000">
                <a:schemeClr val="accent1">
                  <a:tint val="23500"/>
                  <a:satMod val="160000"/>
                </a:schemeClr>
              </a:gs>
            </a:gsLst>
            <a:path path="rect">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t>Fremd-</a:t>
            </a:r>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r>
              <a:rPr lang="de-DE" sz="1013" dirty="0"/>
              <a:t>kapital</a:t>
            </a:r>
          </a:p>
        </p:txBody>
      </p:sp>
      <p:sp>
        <p:nvSpPr>
          <p:cNvPr id="30724" name="Titel 6"/>
          <p:cNvSpPr>
            <a:spLocks noGrp="1"/>
          </p:cNvSpPr>
          <p:nvPr>
            <p:ph type="title"/>
          </p:nvPr>
        </p:nvSpPr>
        <p:spPr/>
        <p:txBody>
          <a:bodyPr/>
          <a:lstStyle/>
          <a:p>
            <a:r>
              <a:rPr lang="de-DE" altLang="de-DE" dirty="0"/>
              <a:t>Zusammenhang Geldversorgung -  Kreditvolumen</a:t>
            </a:r>
          </a:p>
        </p:txBody>
      </p:sp>
      <p:sp>
        <p:nvSpPr>
          <p:cNvPr id="30726" name="Foliennummernplatzhalter 5"/>
          <p:cNvSpPr>
            <a:spLocks noGrp="1"/>
          </p:cNvSpPr>
          <p:nvPr>
            <p:ph type="sldNum" sz="quarter" idx="4294967295"/>
          </p:nvPr>
        </p:nvSpPr>
        <p:spPr bwMode="auto">
          <a:xfrm>
            <a:off x="6829425" y="4757869"/>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3A1304AE-3089-4DE7-9EAC-3790C5A2A2C5}" type="slidenum">
              <a:rPr lang="de-DE" altLang="de-DE" sz="900">
                <a:solidFill>
                  <a:srgbClr val="898989"/>
                </a:solidFill>
              </a:rPr>
              <a:pPr>
                <a:spcBef>
                  <a:spcPct val="0"/>
                </a:spcBef>
                <a:buFontTx/>
                <a:buNone/>
              </a:pPr>
              <a:t>85</a:t>
            </a:fld>
            <a:endParaRPr lang="de-DE" altLang="de-DE" sz="900" dirty="0">
              <a:solidFill>
                <a:srgbClr val="898989"/>
              </a:solidFill>
            </a:endParaRPr>
          </a:p>
        </p:txBody>
      </p:sp>
      <p:sp>
        <p:nvSpPr>
          <p:cNvPr id="8" name="Rechteck 7"/>
          <p:cNvSpPr/>
          <p:nvPr/>
        </p:nvSpPr>
        <p:spPr>
          <a:xfrm>
            <a:off x="1763316" y="2193131"/>
            <a:ext cx="1890713" cy="140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t>Fremdkapital von Kunden</a:t>
            </a:r>
          </a:p>
        </p:txBody>
      </p:sp>
      <p:sp>
        <p:nvSpPr>
          <p:cNvPr id="9" name="Rechteck 8"/>
          <p:cNvSpPr/>
          <p:nvPr/>
        </p:nvSpPr>
        <p:spPr>
          <a:xfrm>
            <a:off x="1763316" y="3598069"/>
            <a:ext cx="1890713" cy="48577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solidFill>
                  <a:schemeClr val="tx1"/>
                </a:solidFill>
              </a:rPr>
              <a:t>Eigenkapital</a:t>
            </a:r>
          </a:p>
        </p:txBody>
      </p:sp>
      <p:sp>
        <p:nvSpPr>
          <p:cNvPr id="12" name="Geschweifte Klammer links 11"/>
          <p:cNvSpPr/>
          <p:nvPr/>
        </p:nvSpPr>
        <p:spPr>
          <a:xfrm>
            <a:off x="1494235" y="1383506"/>
            <a:ext cx="215503" cy="27003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sz="1013"/>
          </a:p>
        </p:txBody>
      </p:sp>
      <p:sp>
        <p:nvSpPr>
          <p:cNvPr id="30731" name="Textfeld 12"/>
          <p:cNvSpPr txBox="1">
            <a:spLocks noChangeArrowheads="1"/>
          </p:cNvSpPr>
          <p:nvPr/>
        </p:nvSpPr>
        <p:spPr bwMode="auto">
          <a:xfrm>
            <a:off x="681917" y="2477324"/>
            <a:ext cx="9179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latin typeface="Arial" panose="020B0604020202020204" pitchFamily="34" charset="0"/>
              </a:rPr>
              <a:t>Gesamt-liquidität</a:t>
            </a:r>
          </a:p>
        </p:txBody>
      </p:sp>
      <p:sp>
        <p:nvSpPr>
          <p:cNvPr id="14" name="Rechteck 13"/>
          <p:cNvSpPr/>
          <p:nvPr/>
        </p:nvSpPr>
        <p:spPr>
          <a:xfrm>
            <a:off x="1763316" y="1383506"/>
            <a:ext cx="1890713" cy="809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a:t>Fremdkapital </a:t>
            </a:r>
            <a:br>
              <a:rPr lang="de-DE" sz="1013"/>
            </a:br>
            <a:r>
              <a:rPr lang="de-DE" sz="1013"/>
              <a:t>von GB und ZB</a:t>
            </a:r>
            <a:endParaRPr lang="de-DE" sz="1013" dirty="0"/>
          </a:p>
        </p:txBody>
      </p:sp>
      <p:sp>
        <p:nvSpPr>
          <p:cNvPr id="15" name="Geschweifte Klammer rechts 14"/>
          <p:cNvSpPr/>
          <p:nvPr/>
        </p:nvSpPr>
        <p:spPr>
          <a:xfrm>
            <a:off x="6948488" y="1437085"/>
            <a:ext cx="432197" cy="27003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sz="1013"/>
          </a:p>
        </p:txBody>
      </p:sp>
      <p:sp>
        <p:nvSpPr>
          <p:cNvPr id="30734" name="Textfeld 15"/>
          <p:cNvSpPr txBox="1">
            <a:spLocks noChangeArrowheads="1"/>
          </p:cNvSpPr>
          <p:nvPr/>
        </p:nvSpPr>
        <p:spPr bwMode="auto">
          <a:xfrm>
            <a:off x="7276535" y="2539125"/>
            <a:ext cx="145851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latin typeface="Arial" panose="020B0604020202020204" pitchFamily="34" charset="0"/>
              </a:rPr>
              <a:t>Mögliches Kreditvolumen</a:t>
            </a:r>
          </a:p>
          <a:p>
            <a:pPr eaLnBrk="1" hangingPunct="1">
              <a:spcBef>
                <a:spcPct val="0"/>
              </a:spcBef>
              <a:buFontTx/>
              <a:buNone/>
            </a:pPr>
            <a:r>
              <a:rPr lang="de-DE" altLang="de-DE" sz="900" dirty="0">
                <a:latin typeface="Arial" panose="020B0604020202020204" pitchFamily="34" charset="0"/>
              </a:rPr>
              <a:t>Nicht  flächenkongruent dargestellt zur Liquidität</a:t>
            </a:r>
          </a:p>
        </p:txBody>
      </p:sp>
      <p:sp>
        <p:nvSpPr>
          <p:cNvPr id="29" name="Textfeld 28"/>
          <p:cNvSpPr txBox="1">
            <a:spLocks noChangeArrowheads="1"/>
          </p:cNvSpPr>
          <p:nvPr/>
        </p:nvSpPr>
        <p:spPr bwMode="auto">
          <a:xfrm>
            <a:off x="773723" y="4299348"/>
            <a:ext cx="68843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200" dirty="0">
                <a:latin typeface="Arial" panose="020B0604020202020204" pitchFamily="34" charset="0"/>
              </a:rPr>
              <a:t>Auffüllen der Liquiditätslücken mit Krediten von anderen GB allenfalls z.T. möglich, da nur wenige GB (v.a. Sparkassen und Genossenschaftsbanken) i.d.R. kein Geld bei der ZB leihen</a:t>
            </a:r>
          </a:p>
        </p:txBody>
      </p:sp>
      <p:sp>
        <p:nvSpPr>
          <p:cNvPr id="10" name="Ellipse 9"/>
          <p:cNvSpPr/>
          <p:nvPr/>
        </p:nvSpPr>
        <p:spPr>
          <a:xfrm>
            <a:off x="5436394" y="2356247"/>
            <a:ext cx="647700" cy="6477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solidFill>
                  <a:schemeClr val="tx1"/>
                </a:solidFill>
              </a:rPr>
              <a:t>EK-Anteil</a:t>
            </a:r>
          </a:p>
        </p:txBody>
      </p:sp>
      <p:sp>
        <p:nvSpPr>
          <p:cNvPr id="30" name="Ellipse 29"/>
          <p:cNvSpPr/>
          <p:nvPr/>
        </p:nvSpPr>
        <p:spPr>
          <a:xfrm>
            <a:off x="5436394" y="2356247"/>
            <a:ext cx="647700" cy="6477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solidFill>
                  <a:schemeClr val="tx1"/>
                </a:solidFill>
              </a:rPr>
              <a:t>EK-Anteil</a:t>
            </a:r>
          </a:p>
        </p:txBody>
      </p:sp>
      <p:sp>
        <p:nvSpPr>
          <p:cNvPr id="31" name="Rechteck 30"/>
          <p:cNvSpPr/>
          <p:nvPr/>
        </p:nvSpPr>
        <p:spPr>
          <a:xfrm>
            <a:off x="3330179" y="1383506"/>
            <a:ext cx="323850" cy="80962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13"/>
          </a:p>
        </p:txBody>
      </p:sp>
      <p:sp>
        <p:nvSpPr>
          <p:cNvPr id="32" name="Textfeld 31"/>
          <p:cNvSpPr txBox="1">
            <a:spLocks noChangeArrowheads="1"/>
          </p:cNvSpPr>
          <p:nvPr/>
        </p:nvSpPr>
        <p:spPr bwMode="auto">
          <a:xfrm>
            <a:off x="3645355" y="1297346"/>
            <a:ext cx="15294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b="1" dirty="0">
                <a:solidFill>
                  <a:srgbClr val="FF6600"/>
                </a:solidFill>
                <a:latin typeface="Arial" panose="020B0604020202020204" pitchFamily="34" charset="0"/>
              </a:rPr>
              <a:t>Weniger Kredite der ZB</a:t>
            </a:r>
          </a:p>
        </p:txBody>
      </p:sp>
      <p:sp>
        <p:nvSpPr>
          <p:cNvPr id="20"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Tree>
    <p:extLst>
      <p:ext uri="{BB962C8B-B14F-4D97-AF65-F5344CB8AC3E}">
        <p14:creationId xmlns:p14="http://schemas.microsoft.com/office/powerpoint/2010/main" val="2556349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grpId="7" nodeType="clickEffect">
                                  <p:stCondLst>
                                    <p:cond delay="0"/>
                                  </p:stCondLst>
                                  <p:childTnLst>
                                    <p:animScale>
                                      <p:cBhvr>
                                        <p:cTn id="12" dur="2000" fill="hold"/>
                                        <p:tgtEl>
                                          <p:spTgt spid="22"/>
                                        </p:tgtEl>
                                      </p:cBhvr>
                                      <p:by x="90000" y="9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7" animBg="1"/>
      <p:bldP spid="29" grpId="0"/>
      <p:bldP spid="31" grpId="0" animBg="1"/>
      <p:bldP spid="3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Mindestreserve </a:t>
            </a:r>
          </a:p>
        </p:txBody>
      </p:sp>
      <p:sp>
        <p:nvSpPr>
          <p:cNvPr id="6" name="Textplatzhalter 5"/>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86</a:t>
            </a:fld>
            <a:endParaRPr lang="de-DE"/>
          </a:p>
        </p:txBody>
      </p:sp>
    </p:spTree>
    <p:extLst>
      <p:ext uri="{BB962C8B-B14F-4D97-AF65-F5344CB8AC3E}">
        <p14:creationId xmlns:p14="http://schemas.microsoft.com/office/powerpoint/2010/main" val="6566869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a:t>
            </a:r>
          </a:p>
        </p:txBody>
      </p:sp>
      <p:sp>
        <p:nvSpPr>
          <p:cNvPr id="3" name="Inhaltsplatzhalter 2"/>
          <p:cNvSpPr>
            <a:spLocks noGrp="1"/>
          </p:cNvSpPr>
          <p:nvPr>
            <p:ph idx="1"/>
          </p:nvPr>
        </p:nvSpPr>
        <p:spPr>
          <a:xfrm>
            <a:off x="628650" y="1369218"/>
            <a:ext cx="7886700" cy="3520834"/>
          </a:xfrm>
        </p:spPr>
        <p:txBody>
          <a:bodyPr>
            <a:normAutofit fontScale="62500" lnSpcReduction="20000"/>
          </a:bodyPr>
          <a:lstStyle/>
          <a:p>
            <a:pPr>
              <a:lnSpc>
                <a:spcPct val="120000"/>
              </a:lnSpc>
            </a:pPr>
            <a:r>
              <a:rPr lang="de-DE" dirty="0"/>
              <a:t>Anteil an den zu M3 gehörenden Kundeneinlagen, der zwangsweise bei der ZB hinterlegt werden muss </a:t>
            </a:r>
            <a:br>
              <a:rPr lang="de-DE" dirty="0"/>
            </a:br>
            <a:r>
              <a:rPr lang="de-DE" sz="2300" dirty="0"/>
              <a:t>(u.U. zusätzlich auch % vom </a:t>
            </a:r>
            <a:r>
              <a:rPr lang="de-DE" sz="2300" dirty="0">
                <a:solidFill>
                  <a:srgbClr val="FF0000"/>
                </a:solidFill>
              </a:rPr>
              <a:t>Geldkapital</a:t>
            </a:r>
            <a:r>
              <a:rPr lang="de-DE" sz="2300" dirty="0"/>
              <a:t>, d.h. Festgeld, Schuldverschreibungen und Spareinlagen mit längeren Laufzeiten/Kündigungsfristen als M3) </a:t>
            </a:r>
            <a:endParaRPr lang="de-DE" dirty="0"/>
          </a:p>
          <a:p>
            <a:pPr>
              <a:lnSpc>
                <a:spcPct val="120000"/>
              </a:lnSpc>
            </a:pPr>
            <a:r>
              <a:rPr lang="de-DE" dirty="0"/>
              <a:t>Zinssatz für die Mindestreserve z.Zt. 0% p.a.</a:t>
            </a:r>
          </a:p>
          <a:p>
            <a:pPr>
              <a:lnSpc>
                <a:spcPct val="120000"/>
              </a:lnSpc>
            </a:pPr>
            <a:r>
              <a:rPr lang="de-DE" dirty="0"/>
              <a:t>Mindestreservesatz für M3-relevante Passiva wurde 2012 von 2% auf 1% gesenkt (erleichtert Refinanzierung der GB minimal)</a:t>
            </a:r>
            <a:br>
              <a:rPr lang="de-DE" dirty="0"/>
            </a:br>
            <a:r>
              <a:rPr lang="de-DE" dirty="0"/>
              <a:t>Auf das Geldkapital gilt unverändert Mindestreservesatz von 0%</a:t>
            </a:r>
          </a:p>
          <a:p>
            <a:pPr>
              <a:lnSpc>
                <a:spcPct val="120000"/>
              </a:lnSpc>
            </a:pPr>
            <a:r>
              <a:rPr lang="de-DE" dirty="0"/>
              <a:t>Wird zu wenig geparkt, gilt ein Strafzins von -2,75% p.a.</a:t>
            </a:r>
          </a:p>
          <a:p>
            <a:pPr>
              <a:lnSpc>
                <a:spcPct val="120000"/>
              </a:lnSpc>
            </a:pPr>
            <a:r>
              <a:rPr lang="de-DE" dirty="0"/>
              <a:t>Mindestreserveperiode der EZB ist 6 Wochen</a:t>
            </a:r>
          </a:p>
          <a:p>
            <a:pPr>
              <a:lnSpc>
                <a:spcPct val="120000"/>
              </a:lnSpc>
            </a:pPr>
            <a:r>
              <a:rPr lang="de-DE" dirty="0"/>
              <a:t>Wird von den GB mehr bei der EZB geparkt (=Überschussreserve), </a:t>
            </a:r>
            <a:br>
              <a:rPr lang="de-DE" dirty="0"/>
            </a:br>
            <a:r>
              <a:rPr lang="de-DE" dirty="0"/>
              <a:t>so gilt der Einlagensatz (bis 25.07.2022: -0,5% p.a</a:t>
            </a:r>
            <a:r>
              <a:rPr lang="de-DE"/>
              <a:t>.; aktuell 0%)</a:t>
            </a:r>
            <a:endParaRPr lang="de-DE" dirty="0"/>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87</a:t>
            </a:fld>
            <a:endParaRPr lang="de-DE"/>
          </a:p>
        </p:txBody>
      </p:sp>
    </p:spTree>
    <p:extLst>
      <p:ext uri="{BB962C8B-B14F-4D97-AF65-F5344CB8AC3E}">
        <p14:creationId xmlns:p14="http://schemas.microsoft.com/office/powerpoint/2010/main" val="13454594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6"/>
            <a:ext cx="7886700" cy="500444"/>
          </a:xfrm>
        </p:spPr>
        <p:txBody>
          <a:bodyPr/>
          <a:lstStyle/>
          <a:p>
            <a:r>
              <a:rPr lang="de-DE" dirty="0"/>
              <a:t>Wirkung der Mindestreserve</a:t>
            </a:r>
          </a:p>
        </p:txBody>
      </p:sp>
      <p:sp>
        <p:nvSpPr>
          <p:cNvPr id="3" name="Inhaltsplatzhalter 2"/>
          <p:cNvSpPr>
            <a:spLocks noGrp="1"/>
          </p:cNvSpPr>
          <p:nvPr>
            <p:ph idx="1"/>
          </p:nvPr>
        </p:nvSpPr>
        <p:spPr>
          <a:xfrm>
            <a:off x="628650" y="912021"/>
            <a:ext cx="7886700" cy="3263504"/>
          </a:xfrm>
        </p:spPr>
        <p:txBody>
          <a:bodyPr/>
          <a:lstStyle/>
          <a:p>
            <a:r>
              <a:rPr lang="de-DE" dirty="0"/>
              <a:t>Ist ein Mittel, die Geldschöpfung der GB zu begrenzen</a:t>
            </a:r>
          </a:p>
          <a:p>
            <a:r>
              <a:rPr lang="de-DE" dirty="0"/>
              <a:t>Sie reduziert/erhöht schlagartig das Volumen, das GB zur Refinanzierung von Kundenkrediten zur Verfügung haben</a:t>
            </a:r>
          </a:p>
          <a:p>
            <a:r>
              <a:rPr lang="de-DE" dirty="0"/>
              <a:t>Kann sich über</a:t>
            </a:r>
            <a:br>
              <a:rPr lang="de-DE" dirty="0"/>
            </a:br>
            <a:r>
              <a:rPr lang="de-DE" dirty="0"/>
              <a:t>Nacht ändern</a:t>
            </a:r>
          </a:p>
          <a:p>
            <a:r>
              <a:rPr lang="de-DE" dirty="0"/>
              <a:t>Krasses Bei-</a:t>
            </a:r>
            <a:br>
              <a:rPr lang="de-DE" dirty="0"/>
            </a:br>
            <a:r>
              <a:rPr lang="de-DE" dirty="0"/>
              <a:t>spiel: China </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88</a:t>
            </a:fld>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138" y="2098805"/>
            <a:ext cx="5048250" cy="2695575"/>
          </a:xfrm>
          <a:prstGeom prst="rect">
            <a:avLst/>
          </a:prstGeom>
        </p:spPr>
      </p:pic>
      <p:sp>
        <p:nvSpPr>
          <p:cNvPr id="7" name="Textfeld 6"/>
          <p:cNvSpPr txBox="1"/>
          <p:nvPr/>
        </p:nvSpPr>
        <p:spPr>
          <a:xfrm>
            <a:off x="855748" y="3990859"/>
            <a:ext cx="1519084" cy="369332"/>
          </a:xfrm>
          <a:prstGeom prst="rect">
            <a:avLst/>
          </a:prstGeom>
          <a:noFill/>
        </p:spPr>
        <p:txBody>
          <a:bodyPr wrap="square" lIns="0" tIns="0" rIns="0" bIns="0" rtlCol="0">
            <a:spAutoFit/>
          </a:bodyPr>
          <a:lstStyle/>
          <a:p>
            <a:r>
              <a:rPr lang="de-DE" sz="1200" dirty="0">
                <a:latin typeface="Arial" panose="020B0604020202020204" pitchFamily="34" charset="0"/>
                <a:cs typeface="Arial" panose="020B0604020202020204" pitchFamily="34" charset="0"/>
              </a:rPr>
              <a:t>Bildquelle: </a:t>
            </a:r>
            <a:r>
              <a:rPr lang="de-DE" sz="1200" dirty="0">
                <a:latin typeface="Arial" panose="020B0604020202020204" pitchFamily="34" charset="0"/>
                <a:cs typeface="Arial" panose="020B0604020202020204" pitchFamily="34" charset="0"/>
                <a:hlinkClick r:id="rId3"/>
              </a:rPr>
              <a:t>Economist </a:t>
            </a:r>
            <a:r>
              <a:rPr lang="de-DE" sz="1200" dirty="0" err="1">
                <a:latin typeface="Arial" panose="020B0604020202020204" pitchFamily="34" charset="0"/>
                <a:cs typeface="Arial" panose="020B0604020202020204" pitchFamily="34" charset="0"/>
                <a:hlinkClick r:id="rId3"/>
              </a:rPr>
              <a:t>Intelligence</a:t>
            </a:r>
            <a:r>
              <a:rPr lang="de-DE" sz="1200" dirty="0">
                <a:latin typeface="Arial" panose="020B0604020202020204" pitchFamily="34" charset="0"/>
                <a:cs typeface="Arial" panose="020B0604020202020204" pitchFamily="34" charset="0"/>
                <a:hlinkClick r:id="rId3"/>
              </a:rPr>
              <a:t> Unit</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0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p:cNvSpPr/>
          <p:nvPr/>
        </p:nvSpPr>
        <p:spPr>
          <a:xfrm>
            <a:off x="4410075" y="1329929"/>
            <a:ext cx="2700338" cy="27539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t>Fremd-</a:t>
            </a:r>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r>
              <a:rPr lang="de-DE" sz="1013" dirty="0"/>
              <a:t>kapital</a:t>
            </a:r>
          </a:p>
        </p:txBody>
      </p:sp>
      <p:sp>
        <p:nvSpPr>
          <p:cNvPr id="22" name="Ellipse 21"/>
          <p:cNvSpPr/>
          <p:nvPr/>
        </p:nvSpPr>
        <p:spPr>
          <a:xfrm>
            <a:off x="4410075" y="1329929"/>
            <a:ext cx="2700338" cy="2753915"/>
          </a:xfrm>
          <a:prstGeom prst="ellipse">
            <a:avLst/>
          </a:prstGeom>
          <a:gradFill>
            <a:gsLst>
              <a:gs pos="54000">
                <a:srgbClr val="4F81BD"/>
              </a:gs>
              <a:gs pos="50000">
                <a:schemeClr val="accent1">
                  <a:tint val="44500"/>
                  <a:satMod val="160000"/>
                </a:schemeClr>
              </a:gs>
              <a:gs pos="100000">
                <a:schemeClr val="accent1">
                  <a:tint val="23500"/>
                  <a:satMod val="160000"/>
                </a:schemeClr>
              </a:gs>
            </a:gsLst>
            <a:path path="rect">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t>Fremd-</a:t>
            </a:r>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endParaRPr lang="de-DE" sz="1013" dirty="0"/>
          </a:p>
          <a:p>
            <a:pPr algn="ctr" eaLnBrk="1" hangingPunct="1">
              <a:defRPr/>
            </a:pPr>
            <a:r>
              <a:rPr lang="de-DE" sz="1013" dirty="0"/>
              <a:t>kapital</a:t>
            </a:r>
          </a:p>
        </p:txBody>
      </p:sp>
      <p:sp>
        <p:nvSpPr>
          <p:cNvPr id="30724" name="Titel 6"/>
          <p:cNvSpPr>
            <a:spLocks noGrp="1"/>
          </p:cNvSpPr>
          <p:nvPr>
            <p:ph type="title"/>
          </p:nvPr>
        </p:nvSpPr>
        <p:spPr/>
        <p:txBody>
          <a:bodyPr/>
          <a:lstStyle/>
          <a:p>
            <a:r>
              <a:rPr lang="de-DE" altLang="de-DE" dirty="0"/>
              <a:t>Zusammenhang Mindestreserve -  Kreditvolumen</a:t>
            </a:r>
          </a:p>
        </p:txBody>
      </p:sp>
      <p:sp>
        <p:nvSpPr>
          <p:cNvPr id="30726" name="Foliennummernplatzhalter 5"/>
          <p:cNvSpPr>
            <a:spLocks noGrp="1"/>
          </p:cNvSpPr>
          <p:nvPr>
            <p:ph type="sldNum" sz="quarter" idx="4294967295"/>
          </p:nvPr>
        </p:nvSpPr>
        <p:spPr bwMode="auto">
          <a:xfrm>
            <a:off x="6948488" y="4764777"/>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3A1304AE-3089-4DE7-9EAC-3790C5A2A2C5}" type="slidenum">
              <a:rPr lang="de-DE" altLang="de-DE" sz="900">
                <a:solidFill>
                  <a:srgbClr val="898989"/>
                </a:solidFill>
              </a:rPr>
              <a:pPr>
                <a:spcBef>
                  <a:spcPct val="0"/>
                </a:spcBef>
                <a:buFontTx/>
                <a:buNone/>
              </a:pPr>
              <a:t>89</a:t>
            </a:fld>
            <a:endParaRPr lang="de-DE" altLang="de-DE" sz="900" dirty="0">
              <a:solidFill>
                <a:srgbClr val="898989"/>
              </a:solidFill>
            </a:endParaRPr>
          </a:p>
        </p:txBody>
      </p:sp>
      <p:sp>
        <p:nvSpPr>
          <p:cNvPr id="8" name="Rechteck 7"/>
          <p:cNvSpPr/>
          <p:nvPr/>
        </p:nvSpPr>
        <p:spPr>
          <a:xfrm>
            <a:off x="1763316" y="2193131"/>
            <a:ext cx="1890713" cy="140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t>Fremdkapital von Kunden</a:t>
            </a:r>
          </a:p>
        </p:txBody>
      </p:sp>
      <p:sp>
        <p:nvSpPr>
          <p:cNvPr id="19" name="Rechteck 18"/>
          <p:cNvSpPr/>
          <p:nvPr/>
        </p:nvSpPr>
        <p:spPr>
          <a:xfrm>
            <a:off x="3267075" y="2210991"/>
            <a:ext cx="377429" cy="13870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13"/>
          </a:p>
        </p:txBody>
      </p:sp>
      <p:sp>
        <p:nvSpPr>
          <p:cNvPr id="9" name="Rechteck 8"/>
          <p:cNvSpPr/>
          <p:nvPr/>
        </p:nvSpPr>
        <p:spPr>
          <a:xfrm>
            <a:off x="1763316" y="3598069"/>
            <a:ext cx="1890713" cy="48577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solidFill>
                  <a:schemeClr val="tx1"/>
                </a:solidFill>
              </a:rPr>
              <a:t>Eigenkapital</a:t>
            </a:r>
          </a:p>
        </p:txBody>
      </p:sp>
      <p:sp>
        <p:nvSpPr>
          <p:cNvPr id="12" name="Geschweifte Klammer links 11"/>
          <p:cNvSpPr/>
          <p:nvPr/>
        </p:nvSpPr>
        <p:spPr>
          <a:xfrm>
            <a:off x="1494235" y="1383506"/>
            <a:ext cx="215503" cy="27003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sz="1013"/>
          </a:p>
        </p:txBody>
      </p:sp>
      <p:sp>
        <p:nvSpPr>
          <p:cNvPr id="30731" name="Textfeld 12"/>
          <p:cNvSpPr txBox="1">
            <a:spLocks noChangeArrowheads="1"/>
          </p:cNvSpPr>
          <p:nvPr/>
        </p:nvSpPr>
        <p:spPr bwMode="auto">
          <a:xfrm>
            <a:off x="469592" y="2447047"/>
            <a:ext cx="11848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latin typeface="Arial" panose="020B0604020202020204" pitchFamily="34" charset="0"/>
              </a:rPr>
              <a:t>Gesamt-liquidität</a:t>
            </a:r>
          </a:p>
        </p:txBody>
      </p:sp>
      <p:sp>
        <p:nvSpPr>
          <p:cNvPr id="14" name="Rechteck 13"/>
          <p:cNvSpPr/>
          <p:nvPr/>
        </p:nvSpPr>
        <p:spPr>
          <a:xfrm>
            <a:off x="1763316" y="1383506"/>
            <a:ext cx="1890713" cy="809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a:t>Fremdkapital </a:t>
            </a:r>
            <a:br>
              <a:rPr lang="de-DE" sz="1013"/>
            </a:br>
            <a:r>
              <a:rPr lang="de-DE" sz="1013"/>
              <a:t>von GB und ZB</a:t>
            </a:r>
            <a:endParaRPr lang="de-DE" sz="1013" dirty="0"/>
          </a:p>
        </p:txBody>
      </p:sp>
      <p:sp>
        <p:nvSpPr>
          <p:cNvPr id="15" name="Geschweifte Klammer rechts 14"/>
          <p:cNvSpPr/>
          <p:nvPr/>
        </p:nvSpPr>
        <p:spPr>
          <a:xfrm>
            <a:off x="6948488" y="1437085"/>
            <a:ext cx="432197" cy="27003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sz="1013"/>
          </a:p>
        </p:txBody>
      </p:sp>
      <p:sp>
        <p:nvSpPr>
          <p:cNvPr id="30734" name="Textfeld 15"/>
          <p:cNvSpPr txBox="1">
            <a:spLocks noChangeArrowheads="1"/>
          </p:cNvSpPr>
          <p:nvPr/>
        </p:nvSpPr>
        <p:spPr bwMode="auto">
          <a:xfrm>
            <a:off x="7304671" y="2532095"/>
            <a:ext cx="13513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dirty="0">
                <a:latin typeface="Arial" panose="020B0604020202020204" pitchFamily="34" charset="0"/>
              </a:rPr>
              <a:t>Mögliches Kreditvolumen</a:t>
            </a:r>
          </a:p>
          <a:p>
            <a:pPr eaLnBrk="1" hangingPunct="1">
              <a:spcBef>
                <a:spcPct val="0"/>
              </a:spcBef>
              <a:buFontTx/>
              <a:buNone/>
            </a:pPr>
            <a:r>
              <a:rPr lang="de-DE" altLang="de-DE" sz="900" dirty="0">
                <a:latin typeface="Arial" panose="020B0604020202020204" pitchFamily="34" charset="0"/>
              </a:rPr>
              <a:t>Nicht  flächen-kongruent dargestellt zur Liquidität</a:t>
            </a:r>
          </a:p>
        </p:txBody>
      </p:sp>
      <p:sp>
        <p:nvSpPr>
          <p:cNvPr id="17" name="Rechteck 16"/>
          <p:cNvSpPr/>
          <p:nvPr/>
        </p:nvSpPr>
        <p:spPr>
          <a:xfrm>
            <a:off x="3262408" y="2409732"/>
            <a:ext cx="391490" cy="16201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13"/>
          </a:p>
        </p:txBody>
      </p:sp>
      <p:sp>
        <p:nvSpPr>
          <p:cNvPr id="18" name="Textfeld 17"/>
          <p:cNvSpPr txBox="1">
            <a:spLocks noChangeArrowheads="1"/>
          </p:cNvSpPr>
          <p:nvPr/>
        </p:nvSpPr>
        <p:spPr bwMode="auto">
          <a:xfrm>
            <a:off x="3654029" y="2193132"/>
            <a:ext cx="971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a:solidFill>
                  <a:srgbClr val="FF5050"/>
                </a:solidFill>
                <a:latin typeface="Arial" panose="020B0604020202020204" pitchFamily="34" charset="0"/>
              </a:rPr>
              <a:t>Mindest-reserve</a:t>
            </a:r>
          </a:p>
        </p:txBody>
      </p:sp>
      <p:sp>
        <p:nvSpPr>
          <p:cNvPr id="24" name="Textfeld 23"/>
          <p:cNvSpPr txBox="1">
            <a:spLocks noChangeArrowheads="1"/>
          </p:cNvSpPr>
          <p:nvPr/>
        </p:nvSpPr>
        <p:spPr bwMode="auto">
          <a:xfrm>
            <a:off x="3600450" y="3197990"/>
            <a:ext cx="10251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350" b="1" dirty="0">
                <a:solidFill>
                  <a:srgbClr val="FF0000"/>
                </a:solidFill>
                <a:latin typeface="Arial" panose="020B0604020202020204" pitchFamily="34" charset="0"/>
              </a:rPr>
              <a:t>Erhöhung durch ZB</a:t>
            </a:r>
          </a:p>
        </p:txBody>
      </p:sp>
      <p:sp>
        <p:nvSpPr>
          <p:cNvPr id="29" name="Textfeld 28"/>
          <p:cNvSpPr txBox="1">
            <a:spLocks noChangeArrowheads="1"/>
          </p:cNvSpPr>
          <p:nvPr/>
        </p:nvSpPr>
        <p:spPr bwMode="auto">
          <a:xfrm>
            <a:off x="1709738" y="4299348"/>
            <a:ext cx="556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600" dirty="0">
                <a:latin typeface="Arial" panose="020B0604020202020204" pitchFamily="34" charset="0"/>
              </a:rPr>
              <a:t>Auffüllen der Liquiditätslücken mit Krediten von anderen GB ist unmöglich, da alle plötzlich Kapitallücken haben.</a:t>
            </a:r>
          </a:p>
        </p:txBody>
      </p:sp>
      <p:sp>
        <p:nvSpPr>
          <p:cNvPr id="10" name="Ellipse 9"/>
          <p:cNvSpPr/>
          <p:nvPr/>
        </p:nvSpPr>
        <p:spPr>
          <a:xfrm>
            <a:off x="5436394" y="2356247"/>
            <a:ext cx="647700" cy="6477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solidFill>
                  <a:schemeClr val="tx1"/>
                </a:solidFill>
              </a:rPr>
              <a:t>EK-Anteil</a:t>
            </a:r>
          </a:p>
        </p:txBody>
      </p:sp>
      <p:sp>
        <p:nvSpPr>
          <p:cNvPr id="30" name="Ellipse 29"/>
          <p:cNvSpPr/>
          <p:nvPr/>
        </p:nvSpPr>
        <p:spPr>
          <a:xfrm>
            <a:off x="5436394" y="2356247"/>
            <a:ext cx="647700" cy="6477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13" dirty="0">
                <a:solidFill>
                  <a:schemeClr val="tx1"/>
                </a:solidFill>
              </a:rPr>
              <a:t>EK-Anteil</a:t>
            </a:r>
          </a:p>
        </p:txBody>
      </p:sp>
      <p:sp>
        <p:nvSpPr>
          <p:cNvPr id="25"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Tree>
    <p:extLst>
      <p:ext uri="{BB962C8B-B14F-4D97-AF65-F5344CB8AC3E}">
        <p14:creationId xmlns:p14="http://schemas.microsoft.com/office/powerpoint/2010/main" val="343744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par>
                          <p:cTn id="11" fill="hold" nodeType="afterGroup">
                            <p:stCondLst>
                              <p:cond delay="500"/>
                            </p:stCondLst>
                            <p:childTnLst>
                              <p:par>
                                <p:cTn id="12" presetID="6" presetClass="emph" presetSubtype="0" fill="hold" grpId="0" nodeType="afterEffect">
                                  <p:stCondLst>
                                    <p:cond delay="0"/>
                                  </p:stCondLst>
                                  <p:childTnLst>
                                    <p:animScale>
                                      <p:cBhvr>
                                        <p:cTn id="13" dur="2000" fill="hold"/>
                                        <p:tgtEl>
                                          <p:spTgt spid="22"/>
                                        </p:tgtEl>
                                      </p:cBhvr>
                                      <p:by x="98000" y="98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nodeType="afterGroup">
                            <p:stCondLst>
                              <p:cond delay="500"/>
                            </p:stCondLst>
                            <p:childTnLst>
                              <p:par>
                                <p:cTn id="23" presetID="6" presetClass="emph" presetSubtype="0" fill="hold" grpId="1" nodeType="afterEffect">
                                  <p:stCondLst>
                                    <p:cond delay="0"/>
                                  </p:stCondLst>
                                  <p:childTnLst>
                                    <p:animScale>
                                      <p:cBhvr>
                                        <p:cTn id="24" dur="2000" fill="hold"/>
                                        <p:tgtEl>
                                          <p:spTgt spid="22"/>
                                        </p:tgtEl>
                                      </p:cBhvr>
                                      <p:by x="85000" y="85000"/>
                                    </p:animScale>
                                  </p:childTnLst>
                                </p:cTn>
                              </p:par>
                            </p:childTnLst>
                          </p:cTn>
                        </p:par>
                        <p:par>
                          <p:cTn id="25" fill="hold" nodeType="withGroup">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19" grpId="0" animBg="1"/>
      <p:bldP spid="18" grpId="0"/>
      <p:bldP spid="24"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3"/>
          <p:cNvSpPr>
            <a:spLocks noGrp="1"/>
          </p:cNvSpPr>
          <p:nvPr>
            <p:ph type="title"/>
          </p:nvPr>
        </p:nvSpPr>
        <p:spPr>
          <a:xfrm>
            <a:off x="1485900" y="205979"/>
            <a:ext cx="6172200" cy="597694"/>
          </a:xfrm>
        </p:spPr>
        <p:txBody>
          <a:bodyPr/>
          <a:lstStyle/>
          <a:p>
            <a:pPr eaLnBrk="1" hangingPunct="1"/>
            <a:r>
              <a:rPr lang="de-DE" altLang="de-DE" dirty="0"/>
              <a:t>Das Prinzip einer Geschäftsbank</a:t>
            </a:r>
          </a:p>
        </p:txBody>
      </p:sp>
      <p:sp>
        <p:nvSpPr>
          <p:cNvPr id="16387" name="Textfeld 4"/>
          <p:cNvSpPr txBox="1">
            <a:spLocks noChangeArrowheads="1"/>
          </p:cNvSpPr>
          <p:nvPr/>
        </p:nvSpPr>
        <p:spPr bwMode="auto">
          <a:xfrm>
            <a:off x="4143376" y="2377316"/>
            <a:ext cx="589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2400" dirty="0">
                <a:latin typeface="Calibri" panose="020F0502020204030204" pitchFamily="34" charset="0"/>
              </a:rPr>
              <a:t>GB</a:t>
            </a:r>
          </a:p>
        </p:txBody>
      </p:sp>
      <p:cxnSp>
        <p:nvCxnSpPr>
          <p:cNvPr id="7" name="Gerade Verbindung mit Pfeil 6"/>
          <p:cNvCxnSpPr/>
          <p:nvPr/>
        </p:nvCxnSpPr>
        <p:spPr>
          <a:xfrm rot="16200000" flipV="1">
            <a:off x="3527227" y="1634134"/>
            <a:ext cx="964406" cy="69651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rot="5400000" flipH="1" flipV="1">
            <a:off x="4276726" y="1794272"/>
            <a:ext cx="964406" cy="37623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V="1">
            <a:off x="4679156" y="1714501"/>
            <a:ext cx="1071563" cy="80367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391" name="Textfeld 13"/>
          <p:cNvSpPr txBox="1">
            <a:spLocks noChangeArrowheads="1"/>
          </p:cNvSpPr>
          <p:nvPr/>
        </p:nvSpPr>
        <p:spPr bwMode="auto">
          <a:xfrm>
            <a:off x="2696766" y="1017985"/>
            <a:ext cx="1446609" cy="404085"/>
          </a:xfrm>
          <a:prstGeom prst="rect">
            <a:avLst/>
          </a:prstGeom>
          <a:solidFill>
            <a:srgbClr val="FFFF00"/>
          </a:solid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0070C0"/>
                </a:solidFill>
                <a:latin typeface="Calibri" panose="020F0502020204030204" pitchFamily="34" charset="0"/>
              </a:rPr>
              <a:t>Konto-Kredite an private Haushalte</a:t>
            </a:r>
          </a:p>
        </p:txBody>
      </p:sp>
      <p:sp>
        <p:nvSpPr>
          <p:cNvPr id="16392" name="Textfeld 14"/>
          <p:cNvSpPr txBox="1">
            <a:spLocks noChangeArrowheads="1"/>
          </p:cNvSpPr>
          <p:nvPr/>
        </p:nvSpPr>
        <p:spPr bwMode="auto">
          <a:xfrm>
            <a:off x="4196954" y="803673"/>
            <a:ext cx="1768078" cy="404085"/>
          </a:xfrm>
          <a:prstGeom prst="rect">
            <a:avLst/>
          </a:prstGeom>
          <a:solidFill>
            <a:srgbClr val="FFFF00"/>
          </a:solid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0070C0"/>
                </a:solidFill>
                <a:latin typeface="Calibri" panose="020F0502020204030204" pitchFamily="34" charset="0"/>
              </a:rPr>
              <a:t>Konto-Kredite an oder </a:t>
            </a:r>
            <a:r>
              <a:rPr lang="de-DE" altLang="de-DE" sz="1013" b="1" dirty="0">
                <a:solidFill>
                  <a:srgbClr val="00B050"/>
                </a:solidFill>
                <a:latin typeface="Calibri" panose="020F0502020204030204" pitchFamily="34" charset="0"/>
              </a:rPr>
              <a:t>SV</a:t>
            </a:r>
            <a:r>
              <a:rPr lang="de-DE" altLang="de-DE" sz="1013" dirty="0">
                <a:solidFill>
                  <a:srgbClr val="0070C0"/>
                </a:solidFill>
                <a:latin typeface="Calibri" panose="020F0502020204030204" pitchFamily="34" charset="0"/>
              </a:rPr>
              <a:t> von Unternehmen (U Ausgeber)</a:t>
            </a:r>
          </a:p>
        </p:txBody>
      </p:sp>
      <p:sp>
        <p:nvSpPr>
          <p:cNvPr id="16393" name="Textfeld 16"/>
          <p:cNvSpPr txBox="1">
            <a:spLocks noChangeArrowheads="1"/>
          </p:cNvSpPr>
          <p:nvPr/>
        </p:nvSpPr>
        <p:spPr bwMode="auto">
          <a:xfrm>
            <a:off x="5750719" y="1553766"/>
            <a:ext cx="1982391"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a:solidFill>
                  <a:srgbClr val="0070C0"/>
                </a:solidFill>
                <a:latin typeface="Calibri" panose="020F0502020204030204" pitchFamily="34" charset="0"/>
              </a:rPr>
              <a:t>Konto-Kredite an oder </a:t>
            </a:r>
            <a:r>
              <a:rPr lang="de-DE" altLang="de-DE" sz="1013" b="1">
                <a:solidFill>
                  <a:srgbClr val="00B050"/>
                </a:solidFill>
                <a:latin typeface="Calibri" panose="020F0502020204030204" pitchFamily="34" charset="0"/>
              </a:rPr>
              <a:t>SV</a:t>
            </a:r>
            <a:r>
              <a:rPr lang="de-DE" altLang="de-DE" sz="1013">
                <a:solidFill>
                  <a:srgbClr val="0070C0"/>
                </a:solidFill>
                <a:latin typeface="Calibri" panose="020F0502020204030204" pitchFamily="34" charset="0"/>
              </a:rPr>
              <a:t> vom Staat (St Ausgeber)</a:t>
            </a:r>
          </a:p>
        </p:txBody>
      </p:sp>
      <p:cxnSp>
        <p:nvCxnSpPr>
          <p:cNvPr id="21" name="Gerade Verbindung mit Pfeil 20"/>
          <p:cNvCxnSpPr/>
          <p:nvPr/>
        </p:nvCxnSpPr>
        <p:spPr>
          <a:xfrm rot="10800000">
            <a:off x="2857500" y="1821656"/>
            <a:ext cx="1285875" cy="696516"/>
          </a:xfrm>
          <a:prstGeom prst="straightConnector1">
            <a:avLst/>
          </a:prstGeom>
          <a:ln w="28575">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395" name="Textfeld 21"/>
          <p:cNvSpPr txBox="1">
            <a:spLocks noChangeArrowheads="1"/>
          </p:cNvSpPr>
          <p:nvPr/>
        </p:nvSpPr>
        <p:spPr bwMode="auto">
          <a:xfrm>
            <a:off x="1250157" y="1446610"/>
            <a:ext cx="1821656"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0070C0"/>
                </a:solidFill>
                <a:latin typeface="Calibri" panose="020F0502020204030204" pitchFamily="34" charset="0"/>
              </a:rPr>
              <a:t>Anlage von Überschüssen bei anderen GB oder ZB</a:t>
            </a:r>
          </a:p>
        </p:txBody>
      </p:sp>
      <p:sp>
        <p:nvSpPr>
          <p:cNvPr id="16396" name="Textfeld 28"/>
          <p:cNvSpPr txBox="1">
            <a:spLocks noChangeArrowheads="1"/>
          </p:cNvSpPr>
          <p:nvPr/>
        </p:nvSpPr>
        <p:spPr bwMode="auto">
          <a:xfrm>
            <a:off x="1571625" y="3000375"/>
            <a:ext cx="1017985"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FF0000"/>
                </a:solidFill>
                <a:latin typeface="Calibri" panose="020F0502020204030204" pitchFamily="34" charset="0"/>
              </a:rPr>
              <a:t>Eigenkapital</a:t>
            </a:r>
          </a:p>
        </p:txBody>
      </p:sp>
      <p:sp>
        <p:nvSpPr>
          <p:cNvPr id="16397" name="Textfeld 29"/>
          <p:cNvSpPr txBox="1">
            <a:spLocks noChangeArrowheads="1"/>
          </p:cNvSpPr>
          <p:nvPr/>
        </p:nvSpPr>
        <p:spPr bwMode="auto">
          <a:xfrm>
            <a:off x="2375297" y="3429000"/>
            <a:ext cx="1285875" cy="404085"/>
          </a:xfrm>
          <a:prstGeom prst="rect">
            <a:avLst/>
          </a:prstGeom>
          <a:solidFill>
            <a:srgbClr val="FFFF00"/>
          </a:solid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FF0000"/>
                </a:solidFill>
                <a:latin typeface="Calibri" panose="020F0502020204030204" pitchFamily="34" charset="0"/>
              </a:rPr>
              <a:t>Kontoguthaben der Kunden</a:t>
            </a:r>
          </a:p>
        </p:txBody>
      </p:sp>
      <p:sp>
        <p:nvSpPr>
          <p:cNvPr id="16398" name="Textfeld 30"/>
          <p:cNvSpPr txBox="1">
            <a:spLocks noChangeArrowheads="1"/>
          </p:cNvSpPr>
          <p:nvPr/>
        </p:nvSpPr>
        <p:spPr bwMode="auto">
          <a:xfrm>
            <a:off x="3607594" y="3589735"/>
            <a:ext cx="1607344" cy="5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FF0000"/>
                </a:solidFill>
                <a:latin typeface="Calibri" panose="020F0502020204030204" pitchFamily="34" charset="0"/>
              </a:rPr>
              <a:t>Erlöse aus dem Verkauf von eigenen SV (GB Ausgeber)</a:t>
            </a:r>
          </a:p>
        </p:txBody>
      </p:sp>
      <p:sp>
        <p:nvSpPr>
          <p:cNvPr id="16399" name="Textfeld 32"/>
          <p:cNvSpPr txBox="1">
            <a:spLocks noChangeArrowheads="1"/>
          </p:cNvSpPr>
          <p:nvPr/>
        </p:nvSpPr>
        <p:spPr bwMode="auto">
          <a:xfrm>
            <a:off x="1357312" y="4450557"/>
            <a:ext cx="64829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50" dirty="0">
                <a:solidFill>
                  <a:srgbClr val="00B050"/>
                </a:solidFill>
                <a:latin typeface="Calibri" panose="020F0502020204030204" pitchFamily="34" charset="0"/>
              </a:rPr>
              <a:t>SV: Schuldverschreibung</a:t>
            </a:r>
          </a:p>
        </p:txBody>
      </p:sp>
      <p:sp>
        <p:nvSpPr>
          <p:cNvPr id="16400" name="Textfeld 33"/>
          <p:cNvSpPr txBox="1">
            <a:spLocks noChangeArrowheads="1"/>
          </p:cNvSpPr>
          <p:nvPr/>
        </p:nvSpPr>
        <p:spPr bwMode="auto">
          <a:xfrm>
            <a:off x="5214937" y="3375423"/>
            <a:ext cx="1339454" cy="5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a:solidFill>
                  <a:srgbClr val="FF0000"/>
                </a:solidFill>
                <a:latin typeface="Calibri" panose="020F0502020204030204" pitchFamily="34" charset="0"/>
              </a:rPr>
              <a:t>Kredite von anderen GB</a:t>
            </a:r>
          </a:p>
          <a:p>
            <a:pPr eaLnBrk="1" hangingPunct="1"/>
            <a:r>
              <a:rPr lang="de-DE" altLang="de-DE" sz="1013">
                <a:solidFill>
                  <a:srgbClr val="00B050"/>
                </a:solidFill>
                <a:latin typeface="Calibri" panose="020F0502020204030204" pitchFamily="34" charset="0"/>
              </a:rPr>
              <a:t>wollen z.T Pfand</a:t>
            </a:r>
          </a:p>
        </p:txBody>
      </p:sp>
      <p:sp>
        <p:nvSpPr>
          <p:cNvPr id="16401" name="Textfeld 34"/>
          <p:cNvSpPr txBox="1">
            <a:spLocks noChangeArrowheads="1"/>
          </p:cNvSpPr>
          <p:nvPr/>
        </p:nvSpPr>
        <p:spPr bwMode="auto">
          <a:xfrm>
            <a:off x="6286500" y="3053954"/>
            <a:ext cx="1125141"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FF0000"/>
                </a:solidFill>
                <a:latin typeface="Calibri" panose="020F0502020204030204" pitchFamily="34" charset="0"/>
              </a:rPr>
              <a:t>ZB-Kredite</a:t>
            </a:r>
          </a:p>
          <a:p>
            <a:pPr eaLnBrk="1" hangingPunct="1"/>
            <a:r>
              <a:rPr lang="de-DE" altLang="de-DE" sz="1013" dirty="0">
                <a:solidFill>
                  <a:srgbClr val="00B050"/>
                </a:solidFill>
                <a:latin typeface="Calibri" panose="020F0502020204030204" pitchFamily="34" charset="0"/>
              </a:rPr>
              <a:t>will z.T. ein Pfand</a:t>
            </a:r>
          </a:p>
        </p:txBody>
      </p:sp>
      <p:cxnSp>
        <p:nvCxnSpPr>
          <p:cNvPr id="41" name="Gerade Verbindung 40"/>
          <p:cNvCxnSpPr/>
          <p:nvPr/>
        </p:nvCxnSpPr>
        <p:spPr>
          <a:xfrm>
            <a:off x="5804298" y="1125141"/>
            <a:ext cx="1982390" cy="0"/>
          </a:xfrm>
          <a:prstGeom prst="line">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rot="5400000">
            <a:off x="6393656" y="2518172"/>
            <a:ext cx="278606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a:off x="7625954" y="1714500"/>
            <a:ext cx="160734" cy="1191"/>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rot="10800000">
            <a:off x="7304485" y="3375423"/>
            <a:ext cx="482203" cy="119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rot="10800000">
            <a:off x="6500813" y="3911204"/>
            <a:ext cx="1285875" cy="119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16396" idx="3"/>
          </p:cNvCxnSpPr>
          <p:nvPr/>
        </p:nvCxnSpPr>
        <p:spPr>
          <a:xfrm flipV="1">
            <a:off x="2589610" y="2678908"/>
            <a:ext cx="1607344" cy="4455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flipV="1">
            <a:off x="3339704" y="2732485"/>
            <a:ext cx="964406" cy="7500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rot="5400000" flipH="1" flipV="1">
            <a:off x="3902274" y="3080742"/>
            <a:ext cx="857250" cy="1607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rot="10800000">
            <a:off x="4625579" y="2732485"/>
            <a:ext cx="857250" cy="6429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rot="10800000">
            <a:off x="4679157" y="2678906"/>
            <a:ext cx="1660922" cy="4822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Gerader Verbinder 2"/>
          <p:cNvCxnSpPr/>
          <p:nvPr/>
        </p:nvCxnSpPr>
        <p:spPr>
          <a:xfrm>
            <a:off x="265043" y="2613762"/>
            <a:ext cx="368410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4947048" y="2613762"/>
            <a:ext cx="368410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331303" y="1125140"/>
            <a:ext cx="742122" cy="276999"/>
          </a:xfrm>
          <a:prstGeom prst="rect">
            <a:avLst/>
          </a:prstGeom>
          <a:noFill/>
        </p:spPr>
        <p:txBody>
          <a:bodyPr wrap="square" lIns="0" tIns="0" rIns="0" bIns="0" rtlCol="0">
            <a:spAutoFit/>
          </a:bodyPr>
          <a:lstStyle/>
          <a:p>
            <a:r>
              <a:rPr lang="de-DE" sz="1800" dirty="0">
                <a:solidFill>
                  <a:srgbClr val="0070C0"/>
                </a:solidFill>
                <a:latin typeface="Arial" panose="020B0604020202020204" pitchFamily="34" charset="0"/>
                <a:cs typeface="Arial" panose="020B0604020202020204" pitchFamily="34" charset="0"/>
              </a:rPr>
              <a:t>Aktiva</a:t>
            </a:r>
          </a:p>
        </p:txBody>
      </p:sp>
      <p:sp>
        <p:nvSpPr>
          <p:cNvPr id="5" name="Textfeld 4"/>
          <p:cNvSpPr txBox="1"/>
          <p:nvPr/>
        </p:nvSpPr>
        <p:spPr>
          <a:xfrm>
            <a:off x="205409" y="3935384"/>
            <a:ext cx="868016" cy="276999"/>
          </a:xfrm>
          <a:prstGeom prst="rect">
            <a:avLst/>
          </a:prstGeom>
          <a:noFill/>
        </p:spPr>
        <p:txBody>
          <a:bodyPr wrap="square" lIns="0" tIns="0" rIns="0" bIns="0" rtlCol="0">
            <a:spAutoFit/>
          </a:bodyPr>
          <a:lstStyle/>
          <a:p>
            <a:r>
              <a:rPr lang="de-DE" sz="1800" dirty="0">
                <a:solidFill>
                  <a:srgbClr val="FF0000"/>
                </a:solidFill>
                <a:latin typeface="Arial" panose="020B0604020202020204" pitchFamily="34" charset="0"/>
                <a:cs typeface="Arial" panose="020B0604020202020204" pitchFamily="34" charset="0"/>
              </a:rPr>
              <a:t>Passiva</a:t>
            </a:r>
          </a:p>
        </p:txBody>
      </p:sp>
      <p:sp>
        <p:nvSpPr>
          <p:cNvPr id="37" name="Fußzeilenplatzhalter 3"/>
          <p:cNvSpPr>
            <a:spLocks noGrp="1"/>
          </p:cNvSpPr>
          <p:nvPr>
            <p:ph type="ftr" sz="quarter" idx="10"/>
          </p:nvPr>
        </p:nvSpPr>
        <p:spPr>
          <a:xfrm>
            <a:off x="3028950" y="4767264"/>
            <a:ext cx="3086100" cy="273844"/>
          </a:xfrm>
        </p:spPr>
        <p:txBody>
          <a:bodyPr/>
          <a:lstStyle/>
          <a:p>
            <a:r>
              <a:rPr lang="de-DE" dirty="0"/>
              <a:t>© Anselm Dohle-Beltinger 2020</a:t>
            </a:r>
          </a:p>
        </p:txBody>
      </p:sp>
      <p:sp>
        <p:nvSpPr>
          <p:cNvPr id="38" name="Foliennummernplatzhalter 4"/>
          <p:cNvSpPr>
            <a:spLocks noGrp="1"/>
          </p:cNvSpPr>
          <p:nvPr>
            <p:ph type="sldNum" sz="quarter" idx="11"/>
          </p:nvPr>
        </p:nvSpPr>
        <p:spPr>
          <a:xfrm>
            <a:off x="6457950" y="4767264"/>
            <a:ext cx="2057400" cy="273844"/>
          </a:xfrm>
        </p:spPr>
        <p:txBody>
          <a:bodyPr/>
          <a:lstStyle/>
          <a:p>
            <a:fld id="{A34D973D-4D75-4340-858E-3D6F749FCAC0}" type="slidenum">
              <a:rPr lang="de-DE" smtClean="0"/>
              <a:t>9</a:t>
            </a:fld>
            <a:endParaRPr lang="de-DE" dirty="0"/>
          </a:p>
        </p:txBody>
      </p:sp>
      <p:cxnSp>
        <p:nvCxnSpPr>
          <p:cNvPr id="8" name="Gerade Verbindung mit Pfeil 7"/>
          <p:cNvCxnSpPr/>
          <p:nvPr/>
        </p:nvCxnSpPr>
        <p:spPr>
          <a:xfrm flipH="1" flipV="1">
            <a:off x="2637183" y="2272748"/>
            <a:ext cx="1384852" cy="245425"/>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feld 21"/>
          <p:cNvSpPr txBox="1">
            <a:spLocks noChangeArrowheads="1"/>
          </p:cNvSpPr>
          <p:nvPr/>
        </p:nvSpPr>
        <p:spPr bwMode="auto">
          <a:xfrm>
            <a:off x="2013034" y="2095319"/>
            <a:ext cx="838462"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13" dirty="0">
                <a:solidFill>
                  <a:srgbClr val="0070C0"/>
                </a:solidFill>
                <a:latin typeface="Calibri" panose="020F0502020204030204" pitchFamily="34" charset="0"/>
              </a:rPr>
              <a:t>Bargeld</a:t>
            </a:r>
          </a:p>
        </p:txBody>
      </p:sp>
      <p:sp>
        <p:nvSpPr>
          <p:cNvPr id="36" name="Textfeld 35">
            <a:extLst>
              <a:ext uri="{FF2B5EF4-FFF2-40B4-BE49-F238E27FC236}">
                <a16:creationId xmlns:a16="http://schemas.microsoft.com/office/drawing/2014/main" id="{C1156398-637E-4806-9E8A-EB8F1E6CAA0C}"/>
              </a:ext>
            </a:extLst>
          </p:cNvPr>
          <p:cNvSpPr txBox="1"/>
          <p:nvPr/>
        </p:nvSpPr>
        <p:spPr>
          <a:xfrm>
            <a:off x="6536425" y="116931"/>
            <a:ext cx="1978925" cy="276999"/>
          </a:xfrm>
          <a:prstGeom prst="rect">
            <a:avLst/>
          </a:prstGeom>
          <a:noFill/>
        </p:spPr>
        <p:txBody>
          <a:bodyPr wrap="square" lIns="0" tIns="0" rIns="0" bIns="0" rtlCol="0">
            <a:spAutoFit/>
          </a:bodyPr>
          <a:lstStyle/>
          <a:p>
            <a:r>
              <a:rPr lang="de-DE" sz="1800" dirty="0">
                <a:highlight>
                  <a:srgbClr val="00FFFF"/>
                </a:highlight>
                <a:latin typeface="Arial" panose="020B0604020202020204" pitchFamily="34" charset="0"/>
                <a:cs typeface="Arial" panose="020B0604020202020204" pitchFamily="34" charset="0"/>
              </a:rPr>
              <a:t>Kein Klausurstoff</a:t>
            </a:r>
          </a:p>
        </p:txBody>
      </p:sp>
    </p:spTree>
    <p:extLst>
      <p:ext uri="{BB962C8B-B14F-4D97-AF65-F5344CB8AC3E}">
        <p14:creationId xmlns:p14="http://schemas.microsoft.com/office/powerpoint/2010/main" val="356462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nodeType="after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par>
                                <p:cTn id="7" presetID="35" presetClass="emph" presetSubtype="0" repeatCount="4000" fill="hold" nodeType="withEffect">
                                  <p:stCondLst>
                                    <p:cond delay="0"/>
                                  </p:stCondLst>
                                  <p:childTnLst>
                                    <p:anim calcmode="discrete" valueType="str">
                                      <p:cBhvr>
                                        <p:cTn id="8" dur="1000" fill="hold"/>
                                        <p:tgtEl>
                                          <p:spTgt spid="7"/>
                                        </p:tgtEl>
                                        <p:attrNameLst>
                                          <p:attrName>style.visibility</p:attrName>
                                        </p:attrNameLst>
                                      </p:cBhvr>
                                      <p:tavLst>
                                        <p:tav tm="0">
                                          <p:val>
                                            <p:strVal val="hidden"/>
                                          </p:val>
                                        </p:tav>
                                        <p:tav tm="50000">
                                          <p:val>
                                            <p:strVal val="visible"/>
                                          </p:val>
                                        </p:tav>
                                      </p:tavLst>
                                    </p:anim>
                                  </p:childTnLst>
                                </p:cTn>
                              </p:par>
                              <p:par>
                                <p:cTn id="9" presetID="35" presetClass="emph" presetSubtype="0" repeatCount="4000" fill="hold" nodeType="withEffect">
                                  <p:stCondLst>
                                    <p:cond delay="0"/>
                                  </p:stCondLst>
                                  <p:childTnLst>
                                    <p:anim calcmode="discrete" valueType="str">
                                      <p:cBhvr>
                                        <p:cTn id="10" dur="1000" fill="hold"/>
                                        <p:tgtEl>
                                          <p:spTgt spid="5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Notbremse</a:t>
            </a:r>
          </a:p>
        </p:txBody>
      </p:sp>
      <p:sp>
        <p:nvSpPr>
          <p:cNvPr id="5" name="Inhaltsplatzhalter 4"/>
          <p:cNvSpPr>
            <a:spLocks noGrp="1"/>
          </p:cNvSpPr>
          <p:nvPr>
            <p:ph idx="1"/>
          </p:nvPr>
        </p:nvSpPr>
        <p:spPr/>
        <p:txBody>
          <a:bodyPr/>
          <a:lstStyle/>
          <a:p>
            <a:r>
              <a:rPr lang="de-DE" dirty="0"/>
              <a:t>Durch Möglichkeit zur kurzfristigen Erhöhung extrem wirkungsvolles Bremsmittel für Geldmengenwachstum und damit Inflation</a:t>
            </a:r>
          </a:p>
          <a:p>
            <a:r>
              <a:rPr lang="de-DE" dirty="0"/>
              <a:t>Aber: je kräftiger die Bremswirkung beim Preisniveau, desto kräftiger auch die Bremse bei der Realwirtschaft:</a:t>
            </a:r>
          </a:p>
          <a:p>
            <a:pPr lvl="1"/>
            <a:r>
              <a:rPr lang="de-DE" dirty="0"/>
              <a:t>Deutlicher Anstieg Mindestreserve behindert nicht nur Neuvergabe von Krediten, sondern kann u.U. zu Kreditkündigungen führen </a:t>
            </a:r>
            <a:r>
              <a:rPr lang="de-DE" dirty="0">
                <a:sym typeface="Symbol" panose="05050102010706020507" pitchFamily="18" charset="2"/>
              </a:rPr>
              <a:t> Insolvenzen oder Notverkäufe von Material- und Warenlager etc. oder Aufhebung Kundenziele</a:t>
            </a:r>
            <a:endParaRPr lang="de-DE" dirty="0"/>
          </a:p>
          <a:p>
            <a:pPr lvl="1"/>
            <a:r>
              <a:rPr lang="de-DE" dirty="0"/>
              <a:t>Deflationsrisiko</a:t>
            </a:r>
          </a:p>
        </p:txBody>
      </p:sp>
      <p:sp>
        <p:nvSpPr>
          <p:cNvPr id="3" name="Fußzeilenplatzhalter 2"/>
          <p:cNvSpPr>
            <a:spLocks noGrp="1"/>
          </p:cNvSpPr>
          <p:nvPr>
            <p:ph type="ftr" sz="quarter" idx="10"/>
          </p:nvPr>
        </p:nvSpPr>
        <p:spPr/>
        <p:txBody>
          <a:bodyPr/>
          <a:lstStyle/>
          <a:p>
            <a:r>
              <a:rPr lang="de-DE"/>
              <a:t>© Anselm Dohle-Beltinger 2020</a:t>
            </a:r>
          </a:p>
        </p:txBody>
      </p:sp>
      <p:sp>
        <p:nvSpPr>
          <p:cNvPr id="4" name="Foliennummernplatzhalter 3"/>
          <p:cNvSpPr>
            <a:spLocks noGrp="1"/>
          </p:cNvSpPr>
          <p:nvPr>
            <p:ph type="sldNum" sz="quarter" idx="11"/>
          </p:nvPr>
        </p:nvSpPr>
        <p:spPr/>
        <p:txBody>
          <a:bodyPr/>
          <a:lstStyle/>
          <a:p>
            <a:fld id="{776BAF4D-FE96-443E-837B-4E3013AE95A4}" type="slidenum">
              <a:rPr lang="de-DE" smtClean="0"/>
              <a:t>90</a:t>
            </a:fld>
            <a:endParaRPr lang="de-DE"/>
          </a:p>
        </p:txBody>
      </p:sp>
    </p:spTree>
    <p:extLst>
      <p:ext uri="{BB962C8B-B14F-4D97-AF65-F5344CB8AC3E}">
        <p14:creationId xmlns:p14="http://schemas.microsoft.com/office/powerpoint/2010/main" val="835413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Fazit</a:t>
            </a:r>
          </a:p>
        </p:txBody>
      </p:sp>
      <p:sp>
        <p:nvSpPr>
          <p:cNvPr id="7" name="Textplatzhalter 6"/>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91</a:t>
            </a:fld>
            <a:endParaRPr lang="de-DE"/>
          </a:p>
        </p:txBody>
      </p:sp>
    </p:spTree>
    <p:extLst>
      <p:ext uri="{BB962C8B-B14F-4D97-AF65-F5344CB8AC3E}">
        <p14:creationId xmlns:p14="http://schemas.microsoft.com/office/powerpoint/2010/main" val="5504038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Varianten der Geldpolitik</a:t>
            </a:r>
          </a:p>
        </p:txBody>
      </p:sp>
      <p:sp>
        <p:nvSpPr>
          <p:cNvPr id="7" name="Textplatzhalter 6"/>
          <p:cNvSpPr>
            <a:spLocks noGrp="1"/>
          </p:cNvSpPr>
          <p:nvPr>
            <p:ph type="body" idx="1"/>
          </p:nvPr>
        </p:nvSpPr>
        <p:spPr>
          <a:xfrm>
            <a:off x="629842" y="993584"/>
            <a:ext cx="3868340" cy="617934"/>
          </a:xfrm>
        </p:spPr>
        <p:txBody>
          <a:bodyPr/>
          <a:lstStyle/>
          <a:p>
            <a:r>
              <a:rPr lang="de-DE" dirty="0">
                <a:solidFill>
                  <a:srgbClr val="FF0000"/>
                </a:solidFill>
              </a:rPr>
              <a:t>Lockere Geldpolitik</a:t>
            </a:r>
          </a:p>
        </p:txBody>
      </p:sp>
      <p:sp>
        <p:nvSpPr>
          <p:cNvPr id="8" name="Inhaltsplatzhalter 7"/>
          <p:cNvSpPr>
            <a:spLocks noGrp="1"/>
          </p:cNvSpPr>
          <p:nvPr>
            <p:ph sz="half" idx="2"/>
          </p:nvPr>
        </p:nvSpPr>
        <p:spPr>
          <a:xfrm>
            <a:off x="629842" y="1736535"/>
            <a:ext cx="3868340" cy="3081649"/>
          </a:xfrm>
        </p:spPr>
        <p:txBody>
          <a:bodyPr>
            <a:normAutofit fontScale="85000" lnSpcReduction="20000"/>
          </a:bodyPr>
          <a:lstStyle/>
          <a:p>
            <a:pPr>
              <a:lnSpc>
                <a:spcPct val="110000"/>
              </a:lnSpc>
            </a:pPr>
            <a:r>
              <a:rPr lang="de-DE" dirty="0"/>
              <a:t>Bekämpft Deflation</a:t>
            </a:r>
          </a:p>
          <a:p>
            <a:pPr>
              <a:lnSpc>
                <a:spcPct val="110000"/>
              </a:lnSpc>
            </a:pPr>
            <a:r>
              <a:rPr lang="de-DE" dirty="0"/>
              <a:t>Senkt Leitzinsen</a:t>
            </a:r>
          </a:p>
          <a:p>
            <a:pPr>
              <a:lnSpc>
                <a:spcPct val="110000"/>
              </a:lnSpc>
            </a:pPr>
            <a:r>
              <a:rPr lang="de-DE" dirty="0"/>
              <a:t>Erhöht Geldversorgung der GB</a:t>
            </a:r>
          </a:p>
          <a:p>
            <a:pPr>
              <a:lnSpc>
                <a:spcPct val="110000"/>
              </a:lnSpc>
            </a:pPr>
            <a:r>
              <a:rPr lang="de-DE" dirty="0"/>
              <a:t>Senkt notfalls Mindestreserve</a:t>
            </a:r>
          </a:p>
          <a:p>
            <a:pPr>
              <a:lnSpc>
                <a:spcPct val="110000"/>
              </a:lnSpc>
            </a:pPr>
            <a:endParaRPr lang="de-DE" dirty="0"/>
          </a:p>
          <a:p>
            <a:pPr marL="0" indent="0">
              <a:lnSpc>
                <a:spcPct val="110000"/>
              </a:lnSpc>
              <a:buNone/>
            </a:pPr>
            <a:r>
              <a:rPr lang="de-DE" dirty="0"/>
              <a:t>Ziele</a:t>
            </a:r>
          </a:p>
          <a:p>
            <a:pPr>
              <a:lnSpc>
                <a:spcPct val="110000"/>
              </a:lnSpc>
            </a:pPr>
            <a:r>
              <a:rPr lang="de-DE" dirty="0"/>
              <a:t>Erhöht Kreditangebot und </a:t>
            </a:r>
            <a:br>
              <a:rPr lang="de-DE" dirty="0"/>
            </a:br>
            <a:r>
              <a:rPr lang="de-DE" dirty="0"/>
              <a:t>–nachfrage; senkt Sparanreiz</a:t>
            </a:r>
          </a:p>
          <a:p>
            <a:pPr>
              <a:lnSpc>
                <a:spcPct val="110000"/>
              </a:lnSpc>
            </a:pPr>
            <a:r>
              <a:rPr lang="de-DE" dirty="0"/>
              <a:t>Stimulieren der Güternachfrage</a:t>
            </a:r>
          </a:p>
          <a:p>
            <a:pPr>
              <a:lnSpc>
                <a:spcPct val="110000"/>
              </a:lnSpc>
              <a:buFont typeface="Symbol" panose="05050102010706020507" pitchFamily="18" charset="2"/>
              <a:buChar char="Þ"/>
            </a:pPr>
            <a:r>
              <a:rPr lang="de-DE" dirty="0"/>
              <a:t>Anheben des Preisniveaus</a:t>
            </a:r>
          </a:p>
          <a:p>
            <a:pPr marL="0" indent="0" defTabSz="179388">
              <a:lnSpc>
                <a:spcPct val="110000"/>
              </a:lnSpc>
              <a:buNone/>
            </a:pPr>
            <a:r>
              <a:rPr lang="de-DE" dirty="0"/>
              <a:t>	</a:t>
            </a:r>
            <a:r>
              <a:rPr lang="de-DE" sz="1700" dirty="0"/>
              <a:t>Nebenwirkung: mehr Beschäftigung</a:t>
            </a:r>
            <a:endParaRPr lang="de-DE" dirty="0"/>
          </a:p>
        </p:txBody>
      </p:sp>
      <p:sp>
        <p:nvSpPr>
          <p:cNvPr id="9" name="Textplatzhalter 8"/>
          <p:cNvSpPr>
            <a:spLocks noGrp="1"/>
          </p:cNvSpPr>
          <p:nvPr>
            <p:ph type="body" sz="quarter" idx="3"/>
          </p:nvPr>
        </p:nvSpPr>
        <p:spPr>
          <a:xfrm>
            <a:off x="4629151" y="993584"/>
            <a:ext cx="3887391" cy="617934"/>
          </a:xfrm>
        </p:spPr>
        <p:txBody>
          <a:bodyPr/>
          <a:lstStyle/>
          <a:p>
            <a:r>
              <a:rPr lang="de-DE" dirty="0">
                <a:solidFill>
                  <a:srgbClr val="FF0000"/>
                </a:solidFill>
              </a:rPr>
              <a:t>Strenge Geldpolitik</a:t>
            </a:r>
          </a:p>
        </p:txBody>
      </p:sp>
      <p:sp>
        <p:nvSpPr>
          <p:cNvPr id="10" name="Inhaltsplatzhalter 9"/>
          <p:cNvSpPr>
            <a:spLocks noGrp="1"/>
          </p:cNvSpPr>
          <p:nvPr>
            <p:ph sz="quarter" idx="4"/>
          </p:nvPr>
        </p:nvSpPr>
        <p:spPr>
          <a:xfrm>
            <a:off x="4629151" y="1736534"/>
            <a:ext cx="3887391" cy="3081651"/>
          </a:xfrm>
        </p:spPr>
        <p:txBody>
          <a:bodyPr>
            <a:normAutofit fontScale="85000" lnSpcReduction="20000"/>
          </a:bodyPr>
          <a:lstStyle/>
          <a:p>
            <a:pPr>
              <a:lnSpc>
                <a:spcPct val="110000"/>
              </a:lnSpc>
            </a:pPr>
            <a:r>
              <a:rPr lang="de-DE" dirty="0"/>
              <a:t>Bekämpft Inflation</a:t>
            </a:r>
          </a:p>
          <a:p>
            <a:pPr>
              <a:lnSpc>
                <a:spcPct val="110000"/>
              </a:lnSpc>
            </a:pPr>
            <a:r>
              <a:rPr lang="de-DE" dirty="0"/>
              <a:t>Erhöht Leitzinsen</a:t>
            </a:r>
          </a:p>
          <a:p>
            <a:pPr>
              <a:lnSpc>
                <a:spcPct val="110000"/>
              </a:lnSpc>
            </a:pPr>
            <a:r>
              <a:rPr lang="de-DE" dirty="0"/>
              <a:t>Senkt Geldversorgung der GB</a:t>
            </a:r>
          </a:p>
          <a:p>
            <a:pPr>
              <a:lnSpc>
                <a:spcPct val="110000"/>
              </a:lnSpc>
            </a:pPr>
            <a:r>
              <a:rPr lang="de-DE" dirty="0"/>
              <a:t>Erhöht notfalls Mindestreserve</a:t>
            </a:r>
          </a:p>
          <a:p>
            <a:pPr>
              <a:lnSpc>
                <a:spcPct val="110000"/>
              </a:lnSpc>
            </a:pPr>
            <a:endParaRPr lang="de-DE" dirty="0"/>
          </a:p>
          <a:p>
            <a:pPr marL="0" indent="0">
              <a:lnSpc>
                <a:spcPct val="110000"/>
              </a:lnSpc>
              <a:buNone/>
            </a:pPr>
            <a:r>
              <a:rPr lang="de-DE" dirty="0"/>
              <a:t>Ziele</a:t>
            </a:r>
          </a:p>
          <a:p>
            <a:pPr>
              <a:lnSpc>
                <a:spcPct val="110000"/>
              </a:lnSpc>
            </a:pPr>
            <a:r>
              <a:rPr lang="de-DE" dirty="0"/>
              <a:t>Senkt Kreditangebot und –nachfrage; erhöht Sparanreiz</a:t>
            </a:r>
          </a:p>
          <a:p>
            <a:pPr>
              <a:lnSpc>
                <a:spcPct val="110000"/>
              </a:lnSpc>
            </a:pPr>
            <a:r>
              <a:rPr lang="de-DE" dirty="0"/>
              <a:t>Reduzieren der Güternachfrage</a:t>
            </a:r>
          </a:p>
          <a:p>
            <a:pPr>
              <a:lnSpc>
                <a:spcPct val="110000"/>
              </a:lnSpc>
              <a:buFont typeface="Symbol" panose="05050102010706020507" pitchFamily="18" charset="2"/>
              <a:buChar char="Þ"/>
            </a:pPr>
            <a:r>
              <a:rPr lang="de-DE" dirty="0"/>
              <a:t>Festschreiben des Preisniveaus</a:t>
            </a:r>
          </a:p>
          <a:p>
            <a:pPr marL="0" indent="0" defTabSz="182563">
              <a:lnSpc>
                <a:spcPct val="110000"/>
              </a:lnSpc>
              <a:buNone/>
            </a:pPr>
            <a:r>
              <a:rPr lang="de-DE" dirty="0"/>
              <a:t>	</a:t>
            </a:r>
            <a:r>
              <a:rPr lang="de-DE" sz="1700" dirty="0"/>
              <a:t>Nebenwirkung: weniger Beschäftigung</a:t>
            </a:r>
            <a:endParaRPr lang="de-DE" dirty="0"/>
          </a:p>
          <a:p>
            <a:pPr>
              <a:lnSpc>
                <a:spcPct val="110000"/>
              </a:lnSpc>
            </a:pPr>
            <a:endParaRPr lang="de-DE" dirty="0"/>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92</a:t>
            </a:fld>
            <a:endParaRPr lang="de-DE"/>
          </a:p>
        </p:txBody>
      </p:sp>
    </p:spTree>
    <p:extLst>
      <p:ext uri="{BB962C8B-B14F-4D97-AF65-F5344CB8AC3E}">
        <p14:creationId xmlns:p14="http://schemas.microsoft.com/office/powerpoint/2010/main" val="4244634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628650" y="211015"/>
            <a:ext cx="7886700" cy="2588454"/>
          </a:xfrm>
        </p:spPr>
        <p:txBody>
          <a:bodyPr>
            <a:normAutofit fontScale="92500" lnSpcReduction="10000"/>
          </a:bodyPr>
          <a:lstStyle/>
          <a:p>
            <a:pPr>
              <a:lnSpc>
                <a:spcPct val="110000"/>
              </a:lnSpc>
            </a:pPr>
            <a:r>
              <a:rPr lang="de-DE" dirty="0"/>
              <a:t>Zentralbank hat viele Gestaltungsmöglichkeiten zur Sicherung des Geldwertes</a:t>
            </a:r>
          </a:p>
          <a:p>
            <a:pPr>
              <a:lnSpc>
                <a:spcPct val="110000"/>
              </a:lnSpc>
            </a:pPr>
            <a:r>
              <a:rPr lang="de-DE" dirty="0"/>
              <a:t>Muss aber aufpassen, dass sie nicht in die Rolle des Wirtschaftsministers gedrängt wird, da die wirtschafts- und geldpolitischen Ziele meist nur bei Deflationsbekämpfung zusammenpassen, nicht bei Inflationsbekämpfung (außer bei konjunktureller Überhitzung wie bei Wirtschaftswunder in D)</a:t>
            </a:r>
          </a:p>
        </p:txBody>
      </p:sp>
      <p:sp>
        <p:nvSpPr>
          <p:cNvPr id="4" name="Fußzeilenplatzhalter 3"/>
          <p:cNvSpPr>
            <a:spLocks noGrp="1"/>
          </p:cNvSpPr>
          <p:nvPr>
            <p:ph type="ftr" sz="quarter" idx="10"/>
          </p:nvPr>
        </p:nvSpPr>
        <p:spPr/>
        <p:txBody>
          <a:bodyPr/>
          <a:lstStyle/>
          <a:p>
            <a:r>
              <a:rPr lang="de-DE"/>
              <a:t>© Anselm Dohle-Beltinger 2020</a:t>
            </a:r>
          </a:p>
        </p:txBody>
      </p:sp>
      <p:sp>
        <p:nvSpPr>
          <p:cNvPr id="5" name="Foliennummernplatzhalter 4"/>
          <p:cNvSpPr>
            <a:spLocks noGrp="1"/>
          </p:cNvSpPr>
          <p:nvPr>
            <p:ph type="sldNum" sz="quarter" idx="11"/>
          </p:nvPr>
        </p:nvSpPr>
        <p:spPr/>
        <p:txBody>
          <a:bodyPr/>
          <a:lstStyle/>
          <a:p>
            <a:fld id="{776BAF4D-FE96-443E-837B-4E3013AE95A4}" type="slidenum">
              <a:rPr lang="de-DE" smtClean="0"/>
              <a:t>93</a:t>
            </a:fld>
            <a:endParaRPr lang="de-DE"/>
          </a:p>
        </p:txBody>
      </p:sp>
      <p:sp>
        <p:nvSpPr>
          <p:cNvPr id="8" name="Textfeld 7"/>
          <p:cNvSpPr txBox="1"/>
          <p:nvPr/>
        </p:nvSpPr>
        <p:spPr>
          <a:xfrm>
            <a:off x="829994" y="3073790"/>
            <a:ext cx="3087858" cy="1538883"/>
          </a:xfrm>
          <a:prstGeom prst="rect">
            <a:avLst/>
          </a:prstGeom>
          <a:noFill/>
        </p:spPr>
        <p:txBody>
          <a:bodyPr wrap="square" lIns="0" tIns="0" rIns="0" bIns="0" rtlCol="0">
            <a:spAutoFit/>
          </a:bodyPr>
          <a:lstStyle/>
          <a:p>
            <a:r>
              <a:rPr lang="de-DE" sz="2000" dirty="0">
                <a:solidFill>
                  <a:srgbClr val="FF0000"/>
                </a:solidFill>
                <a:latin typeface="Arial" panose="020B0604020202020204" pitchFamily="34" charset="0"/>
                <a:cs typeface="Arial" panose="020B0604020202020204" pitchFamily="34" charset="0"/>
              </a:rPr>
              <a:t>Deflationsbekämpfung</a:t>
            </a:r>
            <a:r>
              <a:rPr lang="de-DE" sz="2000" dirty="0">
                <a:latin typeface="Arial" panose="020B0604020202020204" pitchFamily="34" charset="0"/>
                <a:cs typeface="Arial" panose="020B0604020202020204" pitchFamily="34" charset="0"/>
              </a:rPr>
              <a:t> bedeutet mehr Geld zu niedrigen Zinsen für mehr Güternachfrage und weniger Arbeitslose</a:t>
            </a:r>
          </a:p>
        </p:txBody>
      </p:sp>
      <p:sp>
        <p:nvSpPr>
          <p:cNvPr id="9" name="Textfeld 8"/>
          <p:cNvSpPr txBox="1"/>
          <p:nvPr/>
        </p:nvSpPr>
        <p:spPr>
          <a:xfrm>
            <a:off x="5540327" y="3073789"/>
            <a:ext cx="3087858" cy="1538883"/>
          </a:xfrm>
          <a:prstGeom prst="rect">
            <a:avLst/>
          </a:prstGeom>
          <a:noFill/>
        </p:spPr>
        <p:txBody>
          <a:bodyPr wrap="square" lIns="0" tIns="0" rIns="0" bIns="0" rtlCol="0">
            <a:spAutoFit/>
          </a:bodyPr>
          <a:lstStyle/>
          <a:p>
            <a:r>
              <a:rPr lang="de-DE" sz="2000" dirty="0">
                <a:solidFill>
                  <a:srgbClr val="FF0000"/>
                </a:solidFill>
                <a:latin typeface="Arial" panose="020B0604020202020204" pitchFamily="34" charset="0"/>
                <a:cs typeface="Arial" panose="020B0604020202020204" pitchFamily="34" charset="0"/>
              </a:rPr>
              <a:t>Inflationsbekämpfung</a:t>
            </a:r>
            <a:r>
              <a:rPr lang="de-DE" sz="2000" dirty="0">
                <a:latin typeface="Arial" panose="020B0604020202020204" pitchFamily="34" charset="0"/>
                <a:cs typeface="Arial" panose="020B0604020202020204" pitchFamily="34" charset="0"/>
              </a:rPr>
              <a:t> bedeutet weniger Geld zu höheren Zinsen für weniger Güternachfrage und mehr Arbeitslose</a:t>
            </a:r>
          </a:p>
        </p:txBody>
      </p:sp>
    </p:spTree>
    <p:extLst>
      <p:ext uri="{BB962C8B-B14F-4D97-AF65-F5344CB8AC3E}">
        <p14:creationId xmlns:p14="http://schemas.microsoft.com/office/powerpoint/2010/main" val="2129769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äsentationsvorlage.potx" id="{641BA8DD-15B5-491D-838D-F38CAF04140C}" vid="{95C89E0C-7A4C-413C-AEF1-C7A2654DFA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Präsentationsvorlage</Template>
  <TotalTime>0</TotalTime>
  <Words>6595</Words>
  <Application>Microsoft Office PowerPoint</Application>
  <PresentationFormat>Bildschirmpräsentation (16:9)</PresentationFormat>
  <Paragraphs>975</Paragraphs>
  <Slides>93</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93</vt:i4>
      </vt:variant>
    </vt:vector>
  </HeadingPairs>
  <TitlesOfParts>
    <vt:vector size="100" baseType="lpstr">
      <vt:lpstr>Arial</vt:lpstr>
      <vt:lpstr>Arial Narrow</vt:lpstr>
      <vt:lpstr>Calibri</vt:lpstr>
      <vt:lpstr>Symbol</vt:lpstr>
      <vt:lpstr>Times New Roman</vt:lpstr>
      <vt:lpstr>Office Theme</vt:lpstr>
      <vt:lpstr>Worksheet</vt:lpstr>
      <vt:lpstr>Geldpolitische Maßnahmen</vt:lpstr>
      <vt:lpstr>PowerPoint-Präsentation</vt:lpstr>
      <vt:lpstr>Wie arbeiten Banken?</vt:lpstr>
      <vt:lpstr>Banktypen</vt:lpstr>
      <vt:lpstr>Die Geschäftsbanken als Finanzintermediäre (Makler)</vt:lpstr>
      <vt:lpstr>Das Prinzip einer Kreditbank</vt:lpstr>
      <vt:lpstr>Passiva gegen Pfand</vt:lpstr>
      <vt:lpstr>Zusammenhang Pfandwert –Kreditmenge</vt:lpstr>
      <vt:lpstr>Das Prinzip einer Geschäftsbank</vt:lpstr>
      <vt:lpstr>Schlechte Wirtschaft – „böse“ Banken</vt:lpstr>
      <vt:lpstr>Zusammenhang Portfolioverschlechterung und Kreditvergabemöglichkeit</vt:lpstr>
      <vt:lpstr>Was lernen wir daraus für uns?</vt:lpstr>
      <vt:lpstr>Geschäftsbanken und ihr Eigenkapital</vt:lpstr>
      <vt:lpstr>Eigenkapitalrichtlinien: Basel II + III</vt:lpstr>
      <vt:lpstr>PowerPoint-Präsentation</vt:lpstr>
      <vt:lpstr>Eigenkapitalbedarf der GB im Detail</vt:lpstr>
      <vt:lpstr>Was lernen wir daraus für uns?</vt:lpstr>
      <vt:lpstr>Zusammenhang Verluste und Kreditvergabemöglichkeit</vt:lpstr>
      <vt:lpstr>Geschäftspolitische  Folgen verschärfter EK-Richtlinien</vt:lpstr>
      <vt:lpstr>Geschäftsbanken und Refinanzierungskosten</vt:lpstr>
      <vt:lpstr>Grundlage der Refinanzierungskosten</vt:lpstr>
      <vt:lpstr>PowerPoint-Präsentation</vt:lpstr>
      <vt:lpstr>Zinskonvergenz und –divergenz: Eurozone</vt:lpstr>
      <vt:lpstr>Praxisanwendung</vt:lpstr>
      <vt:lpstr>PowerPoint-Präsentation</vt:lpstr>
      <vt:lpstr>Was lernen wir daraus für uns?</vt:lpstr>
      <vt:lpstr>Zinsstrukturkurven</vt:lpstr>
      <vt:lpstr>Zinsstrukturkurve Normalform</vt:lpstr>
      <vt:lpstr>Warum diese Normalform?</vt:lpstr>
      <vt:lpstr>Verlauf der Transaktionskosten</vt:lpstr>
      <vt:lpstr>Verlauf der Risikoprämie</vt:lpstr>
      <vt:lpstr>Kaufkraftverlust</vt:lpstr>
      <vt:lpstr>Die Summe = die Normalform</vt:lpstr>
      <vt:lpstr>Elemente des Risikomanagements  einer Geschäftsbank</vt:lpstr>
      <vt:lpstr>Wesentliche Risikofaktoren</vt:lpstr>
      <vt:lpstr>Portfolioprobleme 1. Mengenkredit</vt:lpstr>
      <vt:lpstr>Was lernen wir daraus für uns?</vt:lpstr>
      <vt:lpstr>2. Zu starkes Bankwachstum</vt:lpstr>
      <vt:lpstr>Was lernen wir daraus für uns?</vt:lpstr>
      <vt:lpstr>3. Konjunkturelle Verschlechterung</vt:lpstr>
      <vt:lpstr>Was lernen wir daraus für uns?</vt:lpstr>
      <vt:lpstr>Klumpenrisiko</vt:lpstr>
      <vt:lpstr>4. Klumpenrisiko</vt:lpstr>
      <vt:lpstr>4. Klumpenrisiko</vt:lpstr>
      <vt:lpstr>Was lernen wir daraus für uns?</vt:lpstr>
      <vt:lpstr>Folgen schlechten Risikomanagements</vt:lpstr>
      <vt:lpstr>Liquiditätsmanagement</vt:lpstr>
      <vt:lpstr>PowerPoint-Präsentation</vt:lpstr>
      <vt:lpstr>Fristentransformation</vt:lpstr>
      <vt:lpstr>Warum nötig?</vt:lpstr>
      <vt:lpstr>Möglicher Vorteil: Gewinnmaximierung</vt:lpstr>
      <vt:lpstr>Was lernen wir daraus für uns?</vt:lpstr>
      <vt:lpstr>Zwei Modelle des  Umgangs mit der Zinsstruktur</vt:lpstr>
      <vt:lpstr>Beschaffungsrisiko</vt:lpstr>
      <vt:lpstr>Sonderfall: Bank-Run</vt:lpstr>
      <vt:lpstr>Zinsertragsrisiko</vt:lpstr>
      <vt:lpstr>Folgen Zinsanstieg für  Eigenhandel der Banken</vt:lpstr>
      <vt:lpstr>Geldschöpfung der Geschäftsbanken</vt:lpstr>
      <vt:lpstr>Wie geht das</vt:lpstr>
      <vt:lpstr>Multiple Geldschöpfung durch Kredit</vt:lpstr>
      <vt:lpstr>Theoretisch unbegrenzt</vt:lpstr>
      <vt:lpstr>Beispiel für Begrenzungswirkung von Barabhebung und Mindestreserve</vt:lpstr>
      <vt:lpstr>Wirkung bei unbegrenzter Geldschöpfung</vt:lpstr>
      <vt:lpstr>Werkzeuge der Zentralbank  und ihre Wirkung</vt:lpstr>
      <vt:lpstr>1. Leitzinsen</vt:lpstr>
      <vt:lpstr>Leitzinssätze</vt:lpstr>
      <vt:lpstr>Warum ändern sich die Leitzinsen</vt:lpstr>
      <vt:lpstr>Warum ändern sich die Leitzinsen</vt:lpstr>
      <vt:lpstr>Leitzinsen und die Wirtschaft</vt:lpstr>
      <vt:lpstr>Wirkungsidee</vt:lpstr>
      <vt:lpstr>Was also wann?</vt:lpstr>
      <vt:lpstr>Leitzinsen und Bankenkonditionen</vt:lpstr>
      <vt:lpstr>Substitutionseffekte und Marktanpassung</vt:lpstr>
      <vt:lpstr>PowerPoint-Präsentation</vt:lpstr>
      <vt:lpstr>Substitutionseffekt Leitzinserhöhung</vt:lpstr>
      <vt:lpstr>Substitutionseffekt Leitzinssenkung</vt:lpstr>
      <vt:lpstr>Was lernen wir daraus für uns?</vt:lpstr>
      <vt:lpstr>2. Geldversorgung der GB durch die ZB </vt:lpstr>
      <vt:lpstr>Rolle der EZB</vt:lpstr>
      <vt:lpstr>Die lange Geschichte weltweit</vt:lpstr>
      <vt:lpstr>Die kurze Geschichte der EZB</vt:lpstr>
      <vt:lpstr>Achtung</vt:lpstr>
      <vt:lpstr>Was also wann?</vt:lpstr>
      <vt:lpstr>Erwartete Wirkungsweise</vt:lpstr>
      <vt:lpstr>Zusammenhang Geldversorgung -  Kreditvolumen</vt:lpstr>
      <vt:lpstr>3. Mindestreserve </vt:lpstr>
      <vt:lpstr>Definition</vt:lpstr>
      <vt:lpstr>Wirkung der Mindestreserve</vt:lpstr>
      <vt:lpstr>Zusammenhang Mindestreserve -  Kreditvolumen</vt:lpstr>
      <vt:lpstr>Notbremse</vt:lpstr>
      <vt:lpstr>Fazit</vt:lpstr>
      <vt:lpstr>Varianten der Geldpolitik</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Geldpolitische Maßnahmen</dc:title>
  <dc:creator>Monika Beltinger</dc:creator>
  <cp:lastModifiedBy>Anselm Dohle-Beltinger</cp:lastModifiedBy>
  <cp:revision>154</cp:revision>
  <cp:lastPrinted>2020-03-26T12:49:18Z</cp:lastPrinted>
  <dcterms:created xsi:type="dcterms:W3CDTF">2020-07-25T12:45:56Z</dcterms:created>
  <dcterms:modified xsi:type="dcterms:W3CDTF">2023-08-07T09:38:02Z</dcterms:modified>
</cp:coreProperties>
</file>